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media/image6.jpg" ContentType="image/jpeg"/>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8"/>
  </p:notesMasterIdLst>
  <p:sldIdLst>
    <p:sldId id="1260" r:id="rId2"/>
    <p:sldId id="352" r:id="rId3"/>
    <p:sldId id="284" r:id="rId4"/>
    <p:sldId id="386" r:id="rId5"/>
    <p:sldId id="1275" r:id="rId6"/>
    <p:sldId id="1261" r:id="rId7"/>
    <p:sldId id="1265" r:id="rId8"/>
    <p:sldId id="1266" r:id="rId9"/>
    <p:sldId id="1267" r:id="rId10"/>
    <p:sldId id="1269" r:id="rId11"/>
    <p:sldId id="1270" r:id="rId12"/>
    <p:sldId id="1276" r:id="rId13"/>
    <p:sldId id="1271" r:id="rId14"/>
    <p:sldId id="1286" r:id="rId15"/>
    <p:sldId id="1289" r:id="rId16"/>
    <p:sldId id="1291" r:id="rId17"/>
    <p:sldId id="1272" r:id="rId18"/>
    <p:sldId id="1264" r:id="rId19"/>
    <p:sldId id="1262" r:id="rId20"/>
    <p:sldId id="1285" r:id="rId21"/>
    <p:sldId id="1290" r:id="rId22"/>
    <p:sldId id="1294" r:id="rId23"/>
    <p:sldId id="1282" r:id="rId24"/>
    <p:sldId id="1293" r:id="rId25"/>
    <p:sldId id="1292" r:id="rId26"/>
    <p:sldId id="1277" r:id="rId27"/>
    <p:sldId id="1279" r:id="rId28"/>
    <p:sldId id="1281" r:id="rId29"/>
    <p:sldId id="1295" r:id="rId30"/>
    <p:sldId id="1283" r:id="rId31"/>
    <p:sldId id="1284" r:id="rId32"/>
    <p:sldId id="1297" r:id="rId33"/>
    <p:sldId id="1296" r:id="rId34"/>
    <p:sldId id="1299" r:id="rId35"/>
    <p:sldId id="1300" r:id="rId36"/>
    <p:sldId id="1298" r:id="rId3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06FB3"/>
    <a:srgbClr val="00409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955"/>
    <p:restoredTop sz="95853"/>
  </p:normalViewPr>
  <p:slideViewPr>
    <p:cSldViewPr snapToGrid="0">
      <p:cViewPr varScale="1">
        <p:scale>
          <a:sx n="108" d="100"/>
          <a:sy n="108" d="100"/>
        </p:scale>
        <p:origin x="1472"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B0B1B28-3DA4-9047-BE25-FA1B2DBD018F}" type="datetimeFigureOut">
              <a:rPr kumimoji="1" lang="zh-CN" altLang="en-US" smtClean="0"/>
              <a:t>2022/10/21</a:t>
            </a:fld>
            <a:endParaRPr kumimoji="1"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035F0FC-E71C-6243-9770-0B713528E9C4}" type="slidenum">
              <a:rPr kumimoji="1" lang="zh-CN" altLang="en-US" smtClean="0"/>
              <a:t>‹#›</a:t>
            </a:fld>
            <a:endParaRPr kumimoji="1" lang="zh-CN" altLang="en-US"/>
          </a:p>
        </p:txBody>
      </p:sp>
    </p:spTree>
    <p:extLst>
      <p:ext uri="{BB962C8B-B14F-4D97-AF65-F5344CB8AC3E}">
        <p14:creationId xmlns:p14="http://schemas.microsoft.com/office/powerpoint/2010/main" val="23801875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CIKM</a:t>
            </a:r>
            <a:r>
              <a:rPr lang="zh-CN" altLang="en-US"/>
              <a:t>故事好</a:t>
            </a:r>
          </a:p>
        </p:txBody>
      </p:sp>
      <p:sp>
        <p:nvSpPr>
          <p:cNvPr id="4" name="灯片编号占位符 3"/>
          <p:cNvSpPr>
            <a:spLocks noGrp="1"/>
          </p:cNvSpPr>
          <p:nvPr>
            <p:ph type="sldNum" sz="quarter" idx="5"/>
          </p:nvPr>
        </p:nvSpPr>
        <p:spPr/>
        <p:txBody>
          <a:bodyPr/>
          <a:lstStyle/>
          <a:p>
            <a:fld id="{EE634212-A9A7-4B0A-843A-3259CA589536}" type="slidenum">
              <a:rPr lang="zh-CN" altLang="en-US" smtClean="0"/>
              <a:t>1</a:t>
            </a:fld>
            <a:endParaRPr lang="zh-CN" altLang="en-US"/>
          </a:p>
        </p:txBody>
      </p:sp>
    </p:spTree>
    <p:extLst>
      <p:ext uri="{BB962C8B-B14F-4D97-AF65-F5344CB8AC3E}">
        <p14:creationId xmlns:p14="http://schemas.microsoft.com/office/powerpoint/2010/main" val="7668492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sym typeface="+mn-ea"/>
              </a:rPr>
              <a:t>[1] </a:t>
            </a:r>
            <a:r>
              <a:rPr lang="zh-CN" altLang="en-US">
                <a:sym typeface="+mn-ea"/>
              </a:rPr>
              <a:t>Wang, Huandong &amp; Yu, Qiaohong &amp; Liu, Yu &amp; Jin, Depeng &amp; Li, Yong. (2021). Spatio-Temporal Urban Knowledge Graph Enabled Mobility Prediction. </a:t>
            </a:r>
            <a:endParaRPr lang="zh-CN" altLang="en-US"/>
          </a:p>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268C3F19-532C-4836-AB5A-5A9132B4A718}" type="slidenum">
              <a:rPr lang="zh-CN" altLang="en-US" smtClean="0">
                <a:solidFill>
                  <a:prstClr val="black"/>
                </a:solidFill>
                <a:latin typeface="等线" panose="02010600030101010101" charset="-122"/>
                <a:ea typeface="等线" panose="02010600030101010101" charset="-122"/>
              </a:rPr>
              <a:t>10</a:t>
            </a:fld>
            <a:endParaRPr lang="zh-CN" altLang="en-US">
              <a:solidFill>
                <a:prstClr val="black"/>
              </a:solidFill>
              <a:latin typeface="等线" panose="02010600030101010101" charset="-122"/>
              <a:ea typeface="等线" panose="02010600030101010101" charset="-122"/>
            </a:endParaRPr>
          </a:p>
        </p:txBody>
      </p:sp>
    </p:spTree>
    <p:extLst>
      <p:ext uri="{BB962C8B-B14F-4D97-AF65-F5344CB8AC3E}">
        <p14:creationId xmlns:p14="http://schemas.microsoft.com/office/powerpoint/2010/main" val="17369927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sym typeface="+mn-ea"/>
              </a:rPr>
              <a:t>[1] </a:t>
            </a:r>
            <a:r>
              <a:rPr lang="zh-CN" altLang="en-US">
                <a:sym typeface="+mn-ea"/>
              </a:rPr>
              <a:t>Wang, Huandong &amp; Yu, Qiaohong &amp; Liu, Yu &amp; Jin, Depeng &amp; Li, Yong. (2021). Spatio-Temporal Urban Knowledge Graph Enabled Mobility Prediction. </a:t>
            </a:r>
            <a:endParaRPr lang="zh-CN" altLang="en-US"/>
          </a:p>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268C3F19-532C-4836-AB5A-5A9132B4A718}" type="slidenum">
              <a:rPr lang="zh-CN" altLang="en-US" smtClean="0">
                <a:solidFill>
                  <a:prstClr val="black"/>
                </a:solidFill>
                <a:latin typeface="等线" panose="02010600030101010101" charset="-122"/>
                <a:ea typeface="等线" panose="02010600030101010101" charset="-122"/>
              </a:rPr>
              <a:t>11</a:t>
            </a:fld>
            <a:endParaRPr lang="zh-CN" altLang="en-US">
              <a:solidFill>
                <a:prstClr val="black"/>
              </a:solidFill>
              <a:latin typeface="等线" panose="02010600030101010101" charset="-122"/>
              <a:ea typeface="等线" panose="02010600030101010101" charset="-122"/>
            </a:endParaRPr>
          </a:p>
        </p:txBody>
      </p:sp>
    </p:spTree>
    <p:extLst>
      <p:ext uri="{BB962C8B-B14F-4D97-AF65-F5344CB8AC3E}">
        <p14:creationId xmlns:p14="http://schemas.microsoft.com/office/powerpoint/2010/main" val="15576674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sym typeface="+mn-ea"/>
              </a:rPr>
              <a:t>[1] </a:t>
            </a:r>
            <a:r>
              <a:rPr lang="zh-CN" altLang="en-US">
                <a:sym typeface="+mn-ea"/>
              </a:rPr>
              <a:t>Wang, Huandong &amp; Yu, Qiaohong &amp; Liu, Yu &amp; Jin, Depeng &amp; Li, Yong. (2021). Spatio-Temporal Urban Knowledge Graph Enabled Mobility Prediction. </a:t>
            </a:r>
            <a:endParaRPr lang="zh-CN" altLang="en-US"/>
          </a:p>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268C3F19-532C-4836-AB5A-5A9132B4A718}" type="slidenum">
              <a:rPr lang="zh-CN" altLang="en-US" smtClean="0">
                <a:solidFill>
                  <a:prstClr val="black"/>
                </a:solidFill>
                <a:latin typeface="等线" panose="02010600030101010101" charset="-122"/>
                <a:ea typeface="等线" panose="02010600030101010101" charset="-122"/>
              </a:rPr>
              <a:t>12</a:t>
            </a:fld>
            <a:endParaRPr lang="zh-CN" altLang="en-US">
              <a:solidFill>
                <a:prstClr val="black"/>
              </a:solidFill>
              <a:latin typeface="等线" panose="02010600030101010101" charset="-122"/>
              <a:ea typeface="等线" panose="02010600030101010101" charset="-122"/>
            </a:endParaRPr>
          </a:p>
        </p:txBody>
      </p:sp>
    </p:spTree>
    <p:extLst>
      <p:ext uri="{BB962C8B-B14F-4D97-AF65-F5344CB8AC3E}">
        <p14:creationId xmlns:p14="http://schemas.microsoft.com/office/powerpoint/2010/main" val="8803959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sym typeface="+mn-ea"/>
              </a:rPr>
              <a:t>[1] </a:t>
            </a:r>
            <a:r>
              <a:rPr lang="zh-CN" altLang="en-US">
                <a:sym typeface="+mn-ea"/>
              </a:rPr>
              <a:t>Wang, Huandong &amp; Yu, Qiaohong &amp; Liu, Yu &amp; Jin, Depeng &amp; Li, Yong. (2021). Spatio-Temporal Urban Knowledge Graph Enabled Mobility Prediction. </a:t>
            </a:r>
            <a:endParaRPr lang="zh-CN" altLang="en-US"/>
          </a:p>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268C3F19-532C-4836-AB5A-5A9132B4A718}" type="slidenum">
              <a:rPr lang="zh-CN" altLang="en-US" smtClean="0">
                <a:solidFill>
                  <a:prstClr val="black"/>
                </a:solidFill>
                <a:latin typeface="等线" panose="02010600030101010101" charset="-122"/>
                <a:ea typeface="等线" panose="02010600030101010101" charset="-122"/>
              </a:rPr>
              <a:t>13</a:t>
            </a:fld>
            <a:endParaRPr lang="zh-CN" altLang="en-US">
              <a:solidFill>
                <a:prstClr val="black"/>
              </a:solidFill>
              <a:latin typeface="等线" panose="02010600030101010101" charset="-122"/>
              <a:ea typeface="等线" panose="02010600030101010101" charset="-122"/>
            </a:endParaRPr>
          </a:p>
        </p:txBody>
      </p:sp>
    </p:spTree>
    <p:extLst>
      <p:ext uri="{BB962C8B-B14F-4D97-AF65-F5344CB8AC3E}">
        <p14:creationId xmlns:p14="http://schemas.microsoft.com/office/powerpoint/2010/main" val="2152974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sym typeface="+mn-ea"/>
              </a:rPr>
              <a:t>[1] </a:t>
            </a:r>
            <a:r>
              <a:rPr lang="zh-CN" altLang="en-US">
                <a:sym typeface="+mn-ea"/>
              </a:rPr>
              <a:t>Wang, Huandong &amp; Yu, Qiaohong &amp; Liu, Yu &amp; Jin, Depeng &amp; Li, Yong. (2021). Spatio-Temporal Urban Knowledge Graph Enabled Mobility Prediction. </a:t>
            </a:r>
            <a:endParaRPr lang="zh-CN" altLang="en-US"/>
          </a:p>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268C3F19-532C-4836-AB5A-5A9132B4A718}" type="slidenum">
              <a:rPr lang="zh-CN" altLang="en-US" smtClean="0">
                <a:solidFill>
                  <a:prstClr val="black"/>
                </a:solidFill>
                <a:latin typeface="等线" panose="02010600030101010101" charset="-122"/>
                <a:ea typeface="等线" panose="02010600030101010101" charset="-122"/>
              </a:rPr>
              <a:t>14</a:t>
            </a:fld>
            <a:endParaRPr lang="zh-CN" altLang="en-US">
              <a:solidFill>
                <a:prstClr val="black"/>
              </a:solidFill>
              <a:latin typeface="等线" panose="02010600030101010101" charset="-122"/>
              <a:ea typeface="等线" panose="02010600030101010101" charset="-122"/>
            </a:endParaRPr>
          </a:p>
        </p:txBody>
      </p:sp>
    </p:spTree>
    <p:extLst>
      <p:ext uri="{BB962C8B-B14F-4D97-AF65-F5344CB8AC3E}">
        <p14:creationId xmlns:p14="http://schemas.microsoft.com/office/powerpoint/2010/main" val="918358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sym typeface="+mn-ea"/>
              </a:rPr>
              <a:t>[1] </a:t>
            </a:r>
            <a:r>
              <a:rPr lang="zh-CN" altLang="en-US">
                <a:sym typeface="+mn-ea"/>
              </a:rPr>
              <a:t>Wang, Huandong &amp; Yu, Qiaohong &amp; Liu, Yu &amp; Jin, Depeng &amp; Li, Yong. (2021). Spatio-Temporal Urban Knowledge Graph Enabled Mobility Prediction. </a:t>
            </a:r>
            <a:endParaRPr lang="zh-CN" altLang="en-US"/>
          </a:p>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268C3F19-532C-4836-AB5A-5A9132B4A718}" type="slidenum">
              <a:rPr lang="zh-CN" altLang="en-US" smtClean="0">
                <a:solidFill>
                  <a:prstClr val="black"/>
                </a:solidFill>
                <a:latin typeface="等线" panose="02010600030101010101" charset="-122"/>
                <a:ea typeface="等线" panose="02010600030101010101" charset="-122"/>
              </a:rPr>
              <a:t>15</a:t>
            </a:fld>
            <a:endParaRPr lang="zh-CN" altLang="en-US">
              <a:solidFill>
                <a:prstClr val="black"/>
              </a:solidFill>
              <a:latin typeface="等线" panose="02010600030101010101" charset="-122"/>
              <a:ea typeface="等线" panose="02010600030101010101" charset="-122"/>
            </a:endParaRPr>
          </a:p>
        </p:txBody>
      </p:sp>
    </p:spTree>
    <p:extLst>
      <p:ext uri="{BB962C8B-B14F-4D97-AF65-F5344CB8AC3E}">
        <p14:creationId xmlns:p14="http://schemas.microsoft.com/office/powerpoint/2010/main" val="29065249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sym typeface="+mn-ea"/>
              </a:rPr>
              <a:t>[1] </a:t>
            </a:r>
            <a:r>
              <a:rPr lang="zh-CN" altLang="en-US">
                <a:sym typeface="+mn-ea"/>
              </a:rPr>
              <a:t>Wang, Huandong &amp; Yu, Qiaohong &amp; Liu, Yu &amp; Jin, Depeng &amp; Li, Yong. (2021). Spatio-Temporal Urban Knowledge Graph Enabled Mobility Prediction. </a:t>
            </a:r>
            <a:endParaRPr lang="zh-CN" altLang="en-US"/>
          </a:p>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268C3F19-532C-4836-AB5A-5A9132B4A718}" type="slidenum">
              <a:rPr lang="zh-CN" altLang="en-US" smtClean="0">
                <a:solidFill>
                  <a:prstClr val="black"/>
                </a:solidFill>
                <a:latin typeface="等线" panose="02010600030101010101" charset="-122"/>
                <a:ea typeface="等线" panose="02010600030101010101" charset="-122"/>
              </a:rPr>
              <a:t>16</a:t>
            </a:fld>
            <a:endParaRPr lang="zh-CN" altLang="en-US">
              <a:solidFill>
                <a:prstClr val="black"/>
              </a:solidFill>
              <a:latin typeface="等线" panose="02010600030101010101" charset="-122"/>
              <a:ea typeface="等线" panose="02010600030101010101" charset="-122"/>
            </a:endParaRPr>
          </a:p>
        </p:txBody>
      </p:sp>
    </p:spTree>
    <p:extLst>
      <p:ext uri="{BB962C8B-B14F-4D97-AF65-F5344CB8AC3E}">
        <p14:creationId xmlns:p14="http://schemas.microsoft.com/office/powerpoint/2010/main" val="13453508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sym typeface="+mn-ea"/>
              </a:rPr>
              <a:t>[1] </a:t>
            </a:r>
            <a:r>
              <a:rPr lang="zh-CN" altLang="en-US">
                <a:sym typeface="+mn-ea"/>
              </a:rPr>
              <a:t>Wang, Huandong &amp; Yu, Qiaohong &amp; Liu, Yu &amp; Jin, Depeng &amp; Li, Yong. (2021). Spatio-Temporal Urban Knowledge Graph Enabled Mobility Prediction. </a:t>
            </a:r>
            <a:endParaRPr lang="zh-CN" altLang="en-US"/>
          </a:p>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268C3F19-532C-4836-AB5A-5A9132B4A718}" type="slidenum">
              <a:rPr lang="zh-CN" altLang="en-US" smtClean="0">
                <a:solidFill>
                  <a:prstClr val="black"/>
                </a:solidFill>
                <a:latin typeface="等线" panose="02010600030101010101" charset="-122"/>
                <a:ea typeface="等线" panose="02010600030101010101" charset="-122"/>
              </a:rPr>
              <a:t>17</a:t>
            </a:fld>
            <a:endParaRPr lang="zh-CN" altLang="en-US">
              <a:solidFill>
                <a:prstClr val="black"/>
              </a:solidFill>
              <a:latin typeface="等线" panose="02010600030101010101" charset="-122"/>
              <a:ea typeface="等线" panose="02010600030101010101" charset="-122"/>
            </a:endParaRPr>
          </a:p>
        </p:txBody>
      </p:sp>
    </p:spTree>
    <p:extLst>
      <p:ext uri="{BB962C8B-B14F-4D97-AF65-F5344CB8AC3E}">
        <p14:creationId xmlns:p14="http://schemas.microsoft.com/office/powerpoint/2010/main" val="8718264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sym typeface="+mn-ea"/>
              </a:rPr>
              <a:t>[1] </a:t>
            </a:r>
            <a:r>
              <a:rPr lang="zh-CN" altLang="en-US">
                <a:sym typeface="+mn-ea"/>
              </a:rPr>
              <a:t>Wang, Huandong &amp; Yu, Qiaohong &amp; Liu, Yu &amp; Jin, Depeng &amp; Li, Yong. (2021). Spatio-Temporal Urban Knowledge Graph Enabled Mobility Prediction. </a:t>
            </a:r>
            <a:endParaRPr lang="zh-CN" altLang="en-US"/>
          </a:p>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268C3F19-532C-4836-AB5A-5A9132B4A718}" type="slidenum">
              <a:rPr lang="zh-CN" altLang="en-US" smtClean="0">
                <a:solidFill>
                  <a:prstClr val="black"/>
                </a:solidFill>
                <a:latin typeface="等线" panose="02010600030101010101" charset="-122"/>
                <a:ea typeface="等线" panose="02010600030101010101" charset="-122"/>
              </a:rPr>
              <a:t>18</a:t>
            </a:fld>
            <a:endParaRPr lang="zh-CN" altLang="en-US">
              <a:solidFill>
                <a:prstClr val="black"/>
              </a:solidFill>
              <a:latin typeface="等线" panose="02010600030101010101" charset="-122"/>
              <a:ea typeface="等线" panose="02010600030101010101" charset="-122"/>
            </a:endParaRPr>
          </a:p>
        </p:txBody>
      </p:sp>
    </p:spTree>
    <p:extLst>
      <p:ext uri="{BB962C8B-B14F-4D97-AF65-F5344CB8AC3E}">
        <p14:creationId xmlns:p14="http://schemas.microsoft.com/office/powerpoint/2010/main" val="11207179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三个概念，题目分解</a:t>
            </a:r>
            <a:endParaRPr lang="en-US" altLang="zh-CN"/>
          </a:p>
          <a:p>
            <a:r>
              <a:rPr lang="zh-CN" altLang="en-US"/>
              <a:t>异常检测任务，</a:t>
            </a:r>
            <a:r>
              <a:rPr lang="en-US" altLang="zh-CN"/>
              <a:t>GNN</a:t>
            </a:r>
            <a:r>
              <a:rPr lang="zh-CN" altLang="en-US"/>
              <a:t>简介</a:t>
            </a:r>
          </a:p>
        </p:txBody>
      </p:sp>
      <p:sp>
        <p:nvSpPr>
          <p:cNvPr id="4" name="灯片编号占位符 3"/>
          <p:cNvSpPr>
            <a:spLocks noGrp="1"/>
          </p:cNvSpPr>
          <p:nvPr>
            <p:ph type="sldNum" sz="quarter" idx="5"/>
          </p:nvPr>
        </p:nvSpPr>
        <p:spPr/>
        <p:txBody>
          <a:bodyPr/>
          <a:lstStyle/>
          <a:p>
            <a:fld id="{EE634212-A9A7-4B0A-843A-3259CA589536}" type="slidenum">
              <a:rPr lang="zh-CN" altLang="en-US" smtClean="0"/>
              <a:t>19</a:t>
            </a:fld>
            <a:endParaRPr lang="zh-CN" altLang="en-US"/>
          </a:p>
        </p:txBody>
      </p:sp>
    </p:spTree>
    <p:extLst>
      <p:ext uri="{BB962C8B-B14F-4D97-AF65-F5344CB8AC3E}">
        <p14:creationId xmlns:p14="http://schemas.microsoft.com/office/powerpoint/2010/main" val="13122085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268C3F19-532C-4836-AB5A-5A9132B4A718}" type="slidenum">
              <a:rPr lang="zh-CN" altLang="en-US" smtClean="0">
                <a:solidFill>
                  <a:prstClr val="black"/>
                </a:solidFill>
                <a:latin typeface="等线" panose="02010600030101010101" charset="-122"/>
                <a:ea typeface="等线" panose="02010600030101010101" charset="-122"/>
              </a:rPr>
              <a:t>2</a:t>
            </a:fld>
            <a:endParaRPr lang="zh-CN" altLang="en-US">
              <a:solidFill>
                <a:prstClr val="black"/>
              </a:solidFill>
              <a:latin typeface="等线" panose="02010600030101010101" charset="-122"/>
              <a:ea typeface="等线" panose="02010600030101010101" charset="-122"/>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sym typeface="+mn-ea"/>
              </a:rPr>
              <a:t>[1] </a:t>
            </a:r>
            <a:r>
              <a:rPr lang="zh-CN" altLang="en-US">
                <a:sym typeface="+mn-ea"/>
              </a:rPr>
              <a:t>Wang, Huandong &amp; Yu, Qiaohong &amp; Liu, Yu &amp; Jin, Depeng &amp; Li, Yong. (2021). Spatio-Temporal Urban Knowledge Graph Enabled Mobility Prediction. </a:t>
            </a:r>
            <a:endParaRPr lang="zh-CN" altLang="en-US"/>
          </a:p>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268C3F19-532C-4836-AB5A-5A9132B4A718}" type="slidenum">
              <a:rPr lang="zh-CN" altLang="en-US" smtClean="0">
                <a:solidFill>
                  <a:prstClr val="black"/>
                </a:solidFill>
                <a:latin typeface="等线" panose="02010600030101010101" charset="-122"/>
                <a:ea typeface="等线" panose="02010600030101010101" charset="-122"/>
              </a:rPr>
              <a:t>20</a:t>
            </a:fld>
            <a:endParaRPr lang="zh-CN" altLang="en-US">
              <a:solidFill>
                <a:prstClr val="black"/>
              </a:solidFill>
              <a:latin typeface="等线" panose="02010600030101010101" charset="-122"/>
              <a:ea typeface="等线" panose="02010600030101010101" charset="-122"/>
            </a:endParaRPr>
          </a:p>
        </p:txBody>
      </p:sp>
    </p:spTree>
    <p:extLst>
      <p:ext uri="{BB962C8B-B14F-4D97-AF65-F5344CB8AC3E}">
        <p14:creationId xmlns:p14="http://schemas.microsoft.com/office/powerpoint/2010/main" val="42818702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sym typeface="+mn-ea"/>
              </a:rPr>
              <a:t>[1] </a:t>
            </a:r>
            <a:r>
              <a:rPr lang="zh-CN" altLang="en-US">
                <a:sym typeface="+mn-ea"/>
              </a:rPr>
              <a:t>Wang, Huandong &amp; Yu, Qiaohong &amp; Liu, Yu &amp; Jin, Depeng &amp; Li, Yong. (2021). Spatio-Temporal Urban Knowledge Graph Enabled Mobility Prediction. </a:t>
            </a:r>
            <a:endParaRPr lang="zh-CN" altLang="en-US"/>
          </a:p>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268C3F19-532C-4836-AB5A-5A9132B4A718}" type="slidenum">
              <a:rPr lang="zh-CN" altLang="en-US" smtClean="0">
                <a:solidFill>
                  <a:prstClr val="black"/>
                </a:solidFill>
                <a:latin typeface="等线" panose="02010600030101010101" charset="-122"/>
                <a:ea typeface="等线" panose="02010600030101010101" charset="-122"/>
              </a:rPr>
              <a:t>21</a:t>
            </a:fld>
            <a:endParaRPr lang="zh-CN" altLang="en-US">
              <a:solidFill>
                <a:prstClr val="black"/>
              </a:solidFill>
              <a:latin typeface="等线" panose="02010600030101010101" charset="-122"/>
              <a:ea typeface="等线" panose="02010600030101010101" charset="-122"/>
            </a:endParaRPr>
          </a:p>
        </p:txBody>
      </p:sp>
    </p:spTree>
    <p:extLst>
      <p:ext uri="{BB962C8B-B14F-4D97-AF65-F5344CB8AC3E}">
        <p14:creationId xmlns:p14="http://schemas.microsoft.com/office/powerpoint/2010/main" val="28296129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sym typeface="+mn-ea"/>
              </a:rPr>
              <a:t>[1] </a:t>
            </a:r>
            <a:r>
              <a:rPr lang="zh-CN" altLang="en-US">
                <a:sym typeface="+mn-ea"/>
              </a:rPr>
              <a:t>Wang, Huandong &amp; Yu, Qiaohong &amp; Liu, Yu &amp; Jin, Depeng &amp; Li, Yong. (2021). Spatio-Temporal Urban Knowledge Graph Enabled Mobility Prediction. </a:t>
            </a:r>
            <a:endParaRPr lang="zh-CN" altLang="en-US"/>
          </a:p>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268C3F19-532C-4836-AB5A-5A9132B4A718}" type="slidenum">
              <a:rPr lang="zh-CN" altLang="en-US" smtClean="0">
                <a:solidFill>
                  <a:prstClr val="black"/>
                </a:solidFill>
                <a:latin typeface="等线" panose="02010600030101010101" charset="-122"/>
                <a:ea typeface="等线" panose="02010600030101010101" charset="-122"/>
              </a:rPr>
              <a:t>22</a:t>
            </a:fld>
            <a:endParaRPr lang="zh-CN" altLang="en-US">
              <a:solidFill>
                <a:prstClr val="black"/>
              </a:solidFill>
              <a:latin typeface="等线" panose="02010600030101010101" charset="-122"/>
              <a:ea typeface="等线" panose="02010600030101010101" charset="-122"/>
            </a:endParaRPr>
          </a:p>
        </p:txBody>
      </p:sp>
    </p:spTree>
    <p:extLst>
      <p:ext uri="{BB962C8B-B14F-4D97-AF65-F5344CB8AC3E}">
        <p14:creationId xmlns:p14="http://schemas.microsoft.com/office/powerpoint/2010/main" val="9674395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sym typeface="+mn-ea"/>
              </a:rPr>
              <a:t>[1] </a:t>
            </a:r>
            <a:r>
              <a:rPr lang="zh-CN" altLang="en-US">
                <a:sym typeface="+mn-ea"/>
              </a:rPr>
              <a:t>Wang, Huandong &amp; Yu, Qiaohong &amp; Liu, Yu &amp; Jin, Depeng &amp; Li, Yong. (2021). Spatio-Temporal Urban Knowledge Graph Enabled Mobility Prediction. </a:t>
            </a:r>
            <a:endParaRPr lang="zh-CN" altLang="en-US"/>
          </a:p>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268C3F19-532C-4836-AB5A-5A9132B4A718}" type="slidenum">
              <a:rPr lang="zh-CN" altLang="en-US" smtClean="0">
                <a:solidFill>
                  <a:prstClr val="black"/>
                </a:solidFill>
                <a:latin typeface="等线" panose="02010600030101010101" charset="-122"/>
                <a:ea typeface="等线" panose="02010600030101010101" charset="-122"/>
              </a:rPr>
              <a:t>23</a:t>
            </a:fld>
            <a:endParaRPr lang="zh-CN" altLang="en-US">
              <a:solidFill>
                <a:prstClr val="black"/>
              </a:solidFill>
              <a:latin typeface="等线" panose="02010600030101010101" charset="-122"/>
              <a:ea typeface="等线" panose="02010600030101010101" charset="-122"/>
            </a:endParaRPr>
          </a:p>
        </p:txBody>
      </p:sp>
    </p:spTree>
    <p:extLst>
      <p:ext uri="{BB962C8B-B14F-4D97-AF65-F5344CB8AC3E}">
        <p14:creationId xmlns:p14="http://schemas.microsoft.com/office/powerpoint/2010/main" val="62414260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sym typeface="+mn-ea"/>
              </a:rPr>
              <a:t>[1] </a:t>
            </a:r>
            <a:r>
              <a:rPr lang="zh-CN" altLang="en-US">
                <a:sym typeface="+mn-ea"/>
              </a:rPr>
              <a:t>Wang, Huandong &amp; Yu, Qiaohong &amp; Liu, Yu &amp; Jin, Depeng &amp; Li, Yong. (2021). Spatio-Temporal Urban Knowledge Graph Enabled Mobility Prediction. </a:t>
            </a:r>
            <a:endParaRPr lang="zh-CN" altLang="en-US"/>
          </a:p>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268C3F19-532C-4836-AB5A-5A9132B4A718}" type="slidenum">
              <a:rPr lang="zh-CN" altLang="en-US" smtClean="0">
                <a:solidFill>
                  <a:prstClr val="black"/>
                </a:solidFill>
                <a:latin typeface="等线" panose="02010600030101010101" charset="-122"/>
                <a:ea typeface="等线" panose="02010600030101010101" charset="-122"/>
              </a:rPr>
              <a:t>24</a:t>
            </a:fld>
            <a:endParaRPr lang="zh-CN" altLang="en-US">
              <a:solidFill>
                <a:prstClr val="black"/>
              </a:solidFill>
              <a:latin typeface="等线" panose="02010600030101010101" charset="-122"/>
              <a:ea typeface="等线" panose="02010600030101010101" charset="-122"/>
            </a:endParaRPr>
          </a:p>
        </p:txBody>
      </p:sp>
    </p:spTree>
    <p:extLst>
      <p:ext uri="{BB962C8B-B14F-4D97-AF65-F5344CB8AC3E}">
        <p14:creationId xmlns:p14="http://schemas.microsoft.com/office/powerpoint/2010/main" val="55218163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sym typeface="+mn-ea"/>
              </a:rPr>
              <a:t>[1] </a:t>
            </a:r>
            <a:r>
              <a:rPr lang="zh-CN" altLang="en-US">
                <a:sym typeface="+mn-ea"/>
              </a:rPr>
              <a:t>Wang, Huandong &amp; Yu, Qiaohong &amp; Liu, Yu &amp; Jin, Depeng &amp; Li, Yong. (2021). Spatio-Temporal Urban Knowledge Graph Enabled Mobility Prediction. </a:t>
            </a:r>
            <a:endParaRPr lang="zh-CN" altLang="en-US"/>
          </a:p>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268C3F19-532C-4836-AB5A-5A9132B4A718}" type="slidenum">
              <a:rPr lang="zh-CN" altLang="en-US" smtClean="0">
                <a:solidFill>
                  <a:prstClr val="black"/>
                </a:solidFill>
                <a:latin typeface="等线" panose="02010600030101010101" charset="-122"/>
                <a:ea typeface="等线" panose="02010600030101010101" charset="-122"/>
              </a:rPr>
              <a:t>25</a:t>
            </a:fld>
            <a:endParaRPr lang="zh-CN" altLang="en-US">
              <a:solidFill>
                <a:prstClr val="black"/>
              </a:solidFill>
              <a:latin typeface="等线" panose="02010600030101010101" charset="-122"/>
              <a:ea typeface="等线" panose="02010600030101010101" charset="-122"/>
            </a:endParaRPr>
          </a:p>
        </p:txBody>
      </p:sp>
    </p:spTree>
    <p:extLst>
      <p:ext uri="{BB962C8B-B14F-4D97-AF65-F5344CB8AC3E}">
        <p14:creationId xmlns:p14="http://schemas.microsoft.com/office/powerpoint/2010/main" val="31362465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三个概念，题目分解</a:t>
            </a:r>
            <a:endParaRPr lang="en-US" altLang="zh-CN"/>
          </a:p>
          <a:p>
            <a:r>
              <a:rPr lang="zh-CN" altLang="en-US"/>
              <a:t>异常检测任务，</a:t>
            </a:r>
            <a:r>
              <a:rPr lang="en-US" altLang="zh-CN"/>
              <a:t>GNN</a:t>
            </a:r>
            <a:r>
              <a:rPr lang="zh-CN" altLang="en-US"/>
              <a:t>简介</a:t>
            </a:r>
          </a:p>
        </p:txBody>
      </p:sp>
      <p:sp>
        <p:nvSpPr>
          <p:cNvPr id="4" name="灯片编号占位符 3"/>
          <p:cNvSpPr>
            <a:spLocks noGrp="1"/>
          </p:cNvSpPr>
          <p:nvPr>
            <p:ph type="sldNum" sz="quarter" idx="5"/>
          </p:nvPr>
        </p:nvSpPr>
        <p:spPr/>
        <p:txBody>
          <a:bodyPr/>
          <a:lstStyle/>
          <a:p>
            <a:fld id="{EE634212-A9A7-4B0A-843A-3259CA589536}" type="slidenum">
              <a:rPr lang="zh-CN" altLang="en-US" smtClean="0"/>
              <a:t>26</a:t>
            </a:fld>
            <a:endParaRPr lang="zh-CN" altLang="en-US"/>
          </a:p>
        </p:txBody>
      </p:sp>
    </p:spTree>
    <p:extLst>
      <p:ext uri="{BB962C8B-B14F-4D97-AF65-F5344CB8AC3E}">
        <p14:creationId xmlns:p14="http://schemas.microsoft.com/office/powerpoint/2010/main" val="428403137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sym typeface="+mn-ea"/>
              </a:rPr>
              <a:t>[1] </a:t>
            </a:r>
            <a:r>
              <a:rPr lang="zh-CN" altLang="en-US">
                <a:sym typeface="+mn-ea"/>
              </a:rPr>
              <a:t>Wang, Huandong &amp; Yu, Qiaohong &amp; Liu, Yu &amp; Jin, Depeng &amp; Li, Yong. (2021). Spatio-Temporal Urban Knowledge Graph Enabled Mobility Prediction. </a:t>
            </a:r>
            <a:endParaRPr lang="zh-CN" altLang="en-US"/>
          </a:p>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268C3F19-532C-4836-AB5A-5A9132B4A718}" type="slidenum">
              <a:rPr lang="zh-CN" altLang="en-US" smtClean="0">
                <a:solidFill>
                  <a:prstClr val="black"/>
                </a:solidFill>
                <a:latin typeface="等线" panose="02010600030101010101" charset="-122"/>
                <a:ea typeface="等线" panose="02010600030101010101" charset="-122"/>
              </a:rPr>
              <a:t>27</a:t>
            </a:fld>
            <a:endParaRPr lang="zh-CN" altLang="en-US">
              <a:solidFill>
                <a:prstClr val="black"/>
              </a:solidFill>
              <a:latin typeface="等线" panose="02010600030101010101" charset="-122"/>
              <a:ea typeface="等线" panose="02010600030101010101" charset="-122"/>
            </a:endParaRPr>
          </a:p>
        </p:txBody>
      </p:sp>
    </p:spTree>
    <p:extLst>
      <p:ext uri="{BB962C8B-B14F-4D97-AF65-F5344CB8AC3E}">
        <p14:creationId xmlns:p14="http://schemas.microsoft.com/office/powerpoint/2010/main" val="148511004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sym typeface="+mn-ea"/>
              </a:rPr>
              <a:t>[1] </a:t>
            </a:r>
            <a:r>
              <a:rPr lang="zh-CN" altLang="en-US">
                <a:sym typeface="+mn-ea"/>
              </a:rPr>
              <a:t>Wang, Huandong &amp; Yu, Qiaohong &amp; Liu, Yu &amp; Jin, Depeng &amp; Li, Yong. (2021). Spatio-Temporal Urban Knowledge Graph Enabled Mobility Prediction. </a:t>
            </a:r>
            <a:endParaRPr lang="zh-CN" altLang="en-US"/>
          </a:p>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268C3F19-532C-4836-AB5A-5A9132B4A718}" type="slidenum">
              <a:rPr lang="zh-CN" altLang="en-US" smtClean="0">
                <a:solidFill>
                  <a:prstClr val="black"/>
                </a:solidFill>
                <a:latin typeface="等线" panose="02010600030101010101" charset="-122"/>
                <a:ea typeface="等线" panose="02010600030101010101" charset="-122"/>
              </a:rPr>
              <a:t>28</a:t>
            </a:fld>
            <a:endParaRPr lang="zh-CN" altLang="en-US">
              <a:solidFill>
                <a:prstClr val="black"/>
              </a:solidFill>
              <a:latin typeface="等线" panose="02010600030101010101" charset="-122"/>
              <a:ea typeface="等线" panose="02010600030101010101" charset="-122"/>
            </a:endParaRPr>
          </a:p>
        </p:txBody>
      </p:sp>
    </p:spTree>
    <p:extLst>
      <p:ext uri="{BB962C8B-B14F-4D97-AF65-F5344CB8AC3E}">
        <p14:creationId xmlns:p14="http://schemas.microsoft.com/office/powerpoint/2010/main" val="89410285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sym typeface="+mn-ea"/>
              </a:rPr>
              <a:t>[1] </a:t>
            </a:r>
            <a:r>
              <a:rPr lang="zh-CN" altLang="en-US">
                <a:sym typeface="+mn-ea"/>
              </a:rPr>
              <a:t>Wang, Huandong &amp; Yu, Qiaohong &amp; Liu, Yu &amp; Jin, Depeng &amp; Li, Yong. (2021). Spatio-Temporal Urban Knowledge Graph Enabled Mobility Prediction. </a:t>
            </a:r>
            <a:endParaRPr lang="zh-CN" altLang="en-US"/>
          </a:p>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268C3F19-532C-4836-AB5A-5A9132B4A718}" type="slidenum">
              <a:rPr lang="zh-CN" altLang="en-US" smtClean="0">
                <a:solidFill>
                  <a:prstClr val="black"/>
                </a:solidFill>
                <a:latin typeface="等线" panose="02010600030101010101" charset="-122"/>
                <a:ea typeface="等线" panose="02010600030101010101" charset="-122"/>
              </a:rPr>
              <a:t>29</a:t>
            </a:fld>
            <a:endParaRPr lang="zh-CN" altLang="en-US">
              <a:solidFill>
                <a:prstClr val="black"/>
              </a:solidFill>
              <a:latin typeface="等线" panose="02010600030101010101" charset="-122"/>
              <a:ea typeface="等线" panose="02010600030101010101" charset="-122"/>
            </a:endParaRPr>
          </a:p>
        </p:txBody>
      </p:sp>
    </p:spTree>
    <p:extLst>
      <p:ext uri="{BB962C8B-B14F-4D97-AF65-F5344CB8AC3E}">
        <p14:creationId xmlns:p14="http://schemas.microsoft.com/office/powerpoint/2010/main" val="8795816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三个概念，题目分解</a:t>
            </a:r>
            <a:endParaRPr lang="en-US" altLang="zh-CN"/>
          </a:p>
          <a:p>
            <a:r>
              <a:rPr lang="zh-CN" altLang="en-US"/>
              <a:t>异常检测任务，</a:t>
            </a:r>
            <a:r>
              <a:rPr lang="en-US" altLang="zh-CN"/>
              <a:t>GNN</a:t>
            </a:r>
            <a:r>
              <a:rPr lang="zh-CN" altLang="en-US"/>
              <a:t>简介</a:t>
            </a:r>
          </a:p>
        </p:txBody>
      </p:sp>
      <p:sp>
        <p:nvSpPr>
          <p:cNvPr id="4" name="灯片编号占位符 3"/>
          <p:cNvSpPr>
            <a:spLocks noGrp="1"/>
          </p:cNvSpPr>
          <p:nvPr>
            <p:ph type="sldNum" sz="quarter" idx="5"/>
          </p:nvPr>
        </p:nvSpPr>
        <p:spPr/>
        <p:txBody>
          <a:bodyPr/>
          <a:lstStyle/>
          <a:p>
            <a:fld id="{EE634212-A9A7-4B0A-843A-3259CA589536}" type="slidenum">
              <a:rPr lang="zh-CN" altLang="en-US" smtClean="0"/>
              <a:t>3</a:t>
            </a:fld>
            <a:endParaRPr lang="zh-CN" altLang="en-US"/>
          </a:p>
        </p:txBody>
      </p:sp>
    </p:spTree>
    <p:extLst>
      <p:ext uri="{BB962C8B-B14F-4D97-AF65-F5344CB8AC3E}">
        <p14:creationId xmlns:p14="http://schemas.microsoft.com/office/powerpoint/2010/main" val="126802690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sym typeface="+mn-ea"/>
              </a:rPr>
              <a:t>[1] </a:t>
            </a:r>
            <a:r>
              <a:rPr lang="zh-CN" altLang="en-US">
                <a:sym typeface="+mn-ea"/>
              </a:rPr>
              <a:t>Wang, Huandong &amp; Yu, Qiaohong &amp; Liu, Yu &amp; Jin, Depeng &amp; Li, Yong. (2021). Spatio-Temporal Urban Knowledge Graph Enabled Mobility Prediction. </a:t>
            </a:r>
            <a:endParaRPr lang="zh-CN" altLang="en-US"/>
          </a:p>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268C3F19-532C-4836-AB5A-5A9132B4A718}" type="slidenum">
              <a:rPr lang="zh-CN" altLang="en-US" smtClean="0">
                <a:solidFill>
                  <a:prstClr val="black"/>
                </a:solidFill>
                <a:latin typeface="等线" panose="02010600030101010101" charset="-122"/>
                <a:ea typeface="等线" panose="02010600030101010101" charset="-122"/>
              </a:rPr>
              <a:t>30</a:t>
            </a:fld>
            <a:endParaRPr lang="zh-CN" altLang="en-US">
              <a:solidFill>
                <a:prstClr val="black"/>
              </a:solidFill>
              <a:latin typeface="等线" panose="02010600030101010101" charset="-122"/>
              <a:ea typeface="等线" panose="02010600030101010101" charset="-122"/>
            </a:endParaRPr>
          </a:p>
        </p:txBody>
      </p:sp>
    </p:spTree>
    <p:extLst>
      <p:ext uri="{BB962C8B-B14F-4D97-AF65-F5344CB8AC3E}">
        <p14:creationId xmlns:p14="http://schemas.microsoft.com/office/powerpoint/2010/main" val="2110723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sym typeface="+mn-ea"/>
              </a:rPr>
              <a:t>[1] </a:t>
            </a:r>
            <a:r>
              <a:rPr lang="zh-CN" altLang="en-US">
                <a:sym typeface="+mn-ea"/>
              </a:rPr>
              <a:t>Wang, Huandong &amp; Yu, Qiaohong &amp; Liu, Yu &amp; Jin, Depeng &amp; Li, Yong. (2021). Spatio-Temporal Urban Knowledge Graph Enabled Mobility Prediction. </a:t>
            </a:r>
            <a:endParaRPr lang="zh-CN" altLang="en-US"/>
          </a:p>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268C3F19-532C-4836-AB5A-5A9132B4A718}" type="slidenum">
              <a:rPr lang="zh-CN" altLang="en-US" smtClean="0">
                <a:solidFill>
                  <a:prstClr val="black"/>
                </a:solidFill>
                <a:latin typeface="等线" panose="02010600030101010101" charset="-122"/>
                <a:ea typeface="等线" panose="02010600030101010101" charset="-122"/>
              </a:rPr>
              <a:t>31</a:t>
            </a:fld>
            <a:endParaRPr lang="zh-CN" altLang="en-US">
              <a:solidFill>
                <a:prstClr val="black"/>
              </a:solidFill>
              <a:latin typeface="等线" panose="02010600030101010101" charset="-122"/>
              <a:ea typeface="等线" panose="02010600030101010101" charset="-122"/>
            </a:endParaRPr>
          </a:p>
        </p:txBody>
      </p:sp>
    </p:spTree>
    <p:extLst>
      <p:ext uri="{BB962C8B-B14F-4D97-AF65-F5344CB8AC3E}">
        <p14:creationId xmlns:p14="http://schemas.microsoft.com/office/powerpoint/2010/main" val="105768806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sym typeface="+mn-ea"/>
              </a:rPr>
              <a:t>[1] </a:t>
            </a:r>
            <a:r>
              <a:rPr lang="zh-CN" altLang="en-US">
                <a:sym typeface="+mn-ea"/>
              </a:rPr>
              <a:t>Wang, Huandong &amp; Yu, Qiaohong &amp; Liu, Yu &amp; Jin, Depeng &amp; Li, Yong. (2021). Spatio-Temporal Urban Knowledge Graph Enabled Mobility Prediction. </a:t>
            </a:r>
            <a:endParaRPr lang="zh-CN" altLang="en-US"/>
          </a:p>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268C3F19-532C-4836-AB5A-5A9132B4A718}" type="slidenum">
              <a:rPr lang="zh-CN" altLang="en-US" smtClean="0">
                <a:solidFill>
                  <a:prstClr val="black"/>
                </a:solidFill>
                <a:latin typeface="等线" panose="02010600030101010101" charset="-122"/>
                <a:ea typeface="等线" panose="02010600030101010101" charset="-122"/>
              </a:rPr>
              <a:t>32</a:t>
            </a:fld>
            <a:endParaRPr lang="zh-CN" altLang="en-US">
              <a:solidFill>
                <a:prstClr val="black"/>
              </a:solidFill>
              <a:latin typeface="等线" panose="02010600030101010101" charset="-122"/>
              <a:ea typeface="等线" panose="02010600030101010101" charset="-122"/>
            </a:endParaRPr>
          </a:p>
        </p:txBody>
      </p:sp>
    </p:spTree>
    <p:extLst>
      <p:ext uri="{BB962C8B-B14F-4D97-AF65-F5344CB8AC3E}">
        <p14:creationId xmlns:p14="http://schemas.microsoft.com/office/powerpoint/2010/main" val="340742636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sym typeface="+mn-ea"/>
              </a:rPr>
              <a:t>[1] </a:t>
            </a:r>
            <a:r>
              <a:rPr lang="zh-CN" altLang="en-US">
                <a:sym typeface="+mn-ea"/>
              </a:rPr>
              <a:t>Wang, Huandong &amp; Yu, Qiaohong &amp; Liu, Yu &amp; Jin, Depeng &amp; Li, Yong. (2021). Spatio-Temporal Urban Knowledge Graph Enabled Mobility Prediction. </a:t>
            </a:r>
            <a:endParaRPr lang="zh-CN" altLang="en-US"/>
          </a:p>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268C3F19-532C-4836-AB5A-5A9132B4A718}" type="slidenum">
              <a:rPr lang="zh-CN" altLang="en-US" smtClean="0">
                <a:solidFill>
                  <a:prstClr val="black"/>
                </a:solidFill>
                <a:latin typeface="等线" panose="02010600030101010101" charset="-122"/>
                <a:ea typeface="等线" panose="02010600030101010101" charset="-122"/>
              </a:rPr>
              <a:t>33</a:t>
            </a:fld>
            <a:endParaRPr lang="zh-CN" altLang="en-US">
              <a:solidFill>
                <a:prstClr val="black"/>
              </a:solidFill>
              <a:latin typeface="等线" panose="02010600030101010101" charset="-122"/>
              <a:ea typeface="等线" panose="02010600030101010101" charset="-122"/>
            </a:endParaRPr>
          </a:p>
        </p:txBody>
      </p:sp>
    </p:spTree>
    <p:extLst>
      <p:ext uri="{BB962C8B-B14F-4D97-AF65-F5344CB8AC3E}">
        <p14:creationId xmlns:p14="http://schemas.microsoft.com/office/powerpoint/2010/main" val="422206839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sym typeface="+mn-ea"/>
              </a:rPr>
              <a:t>[1] </a:t>
            </a:r>
            <a:r>
              <a:rPr lang="zh-CN" altLang="en-US">
                <a:sym typeface="+mn-ea"/>
              </a:rPr>
              <a:t>Wang, Huandong &amp; Yu, Qiaohong &amp; Liu, Yu &amp; Jin, Depeng &amp; Li, Yong. (2021). Spatio-Temporal Urban Knowledge Graph Enabled Mobility Prediction. </a:t>
            </a:r>
            <a:endParaRPr lang="zh-CN" altLang="en-US"/>
          </a:p>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268C3F19-532C-4836-AB5A-5A9132B4A718}" type="slidenum">
              <a:rPr lang="zh-CN" altLang="en-US" smtClean="0">
                <a:solidFill>
                  <a:prstClr val="black"/>
                </a:solidFill>
                <a:latin typeface="等线" panose="02010600030101010101" charset="-122"/>
                <a:ea typeface="等线" panose="02010600030101010101" charset="-122"/>
              </a:rPr>
              <a:t>34</a:t>
            </a:fld>
            <a:endParaRPr lang="zh-CN" altLang="en-US">
              <a:solidFill>
                <a:prstClr val="black"/>
              </a:solidFill>
              <a:latin typeface="等线" panose="02010600030101010101" charset="-122"/>
              <a:ea typeface="等线" panose="02010600030101010101" charset="-122"/>
            </a:endParaRPr>
          </a:p>
        </p:txBody>
      </p:sp>
    </p:spTree>
    <p:extLst>
      <p:ext uri="{BB962C8B-B14F-4D97-AF65-F5344CB8AC3E}">
        <p14:creationId xmlns:p14="http://schemas.microsoft.com/office/powerpoint/2010/main" val="165151814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sym typeface="+mn-ea"/>
              </a:rPr>
              <a:t>[1] </a:t>
            </a:r>
            <a:r>
              <a:rPr lang="zh-CN" altLang="en-US">
                <a:sym typeface="+mn-ea"/>
              </a:rPr>
              <a:t>Wang, Huandong &amp; Yu, Qiaohong &amp; Liu, Yu &amp; Jin, Depeng &amp; Li, Yong. (2021). Spatio-Temporal Urban Knowledge Graph Enabled Mobility Prediction. </a:t>
            </a:r>
            <a:endParaRPr lang="zh-CN" altLang="en-US"/>
          </a:p>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268C3F19-532C-4836-AB5A-5A9132B4A718}" type="slidenum">
              <a:rPr lang="zh-CN" altLang="en-US" smtClean="0">
                <a:solidFill>
                  <a:prstClr val="black"/>
                </a:solidFill>
                <a:latin typeface="等线" panose="02010600030101010101" charset="-122"/>
                <a:ea typeface="等线" panose="02010600030101010101" charset="-122"/>
              </a:rPr>
              <a:t>35</a:t>
            </a:fld>
            <a:endParaRPr lang="zh-CN" altLang="en-US">
              <a:solidFill>
                <a:prstClr val="black"/>
              </a:solidFill>
              <a:latin typeface="等线" panose="02010600030101010101" charset="-122"/>
              <a:ea typeface="等线" panose="02010600030101010101" charset="-122"/>
            </a:endParaRPr>
          </a:p>
        </p:txBody>
      </p:sp>
    </p:spTree>
    <p:extLst>
      <p:ext uri="{BB962C8B-B14F-4D97-AF65-F5344CB8AC3E}">
        <p14:creationId xmlns:p14="http://schemas.microsoft.com/office/powerpoint/2010/main" val="3887632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sym typeface="+mn-ea"/>
              </a:rPr>
              <a:t>[1] </a:t>
            </a:r>
            <a:r>
              <a:rPr lang="zh-CN" altLang="en-US">
                <a:sym typeface="+mn-ea"/>
              </a:rPr>
              <a:t>Wang, Huandong &amp; Yu, Qiaohong &amp; Liu, Yu &amp; Jin, Depeng &amp; Li, Yong. (2021). Spatio-Temporal Urban Knowledge Graph Enabled Mobility Prediction. </a:t>
            </a:r>
            <a:endParaRPr lang="zh-CN" altLang="en-US"/>
          </a:p>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268C3F19-532C-4836-AB5A-5A9132B4A718}" type="slidenum">
              <a:rPr lang="zh-CN" altLang="en-US" smtClean="0">
                <a:solidFill>
                  <a:prstClr val="black"/>
                </a:solidFill>
                <a:latin typeface="等线" panose="02010600030101010101" charset="-122"/>
                <a:ea typeface="等线" panose="02010600030101010101" charset="-122"/>
              </a:rPr>
              <a:t>36</a:t>
            </a:fld>
            <a:endParaRPr lang="zh-CN" altLang="en-US">
              <a:solidFill>
                <a:prstClr val="black"/>
              </a:solidFill>
              <a:latin typeface="等线" panose="02010600030101010101" charset="-122"/>
              <a:ea typeface="等线" panose="02010600030101010101" charset="-122"/>
            </a:endParaRPr>
          </a:p>
        </p:txBody>
      </p:sp>
    </p:spTree>
    <p:extLst>
      <p:ext uri="{BB962C8B-B14F-4D97-AF65-F5344CB8AC3E}">
        <p14:creationId xmlns:p14="http://schemas.microsoft.com/office/powerpoint/2010/main" val="15881939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sym typeface="+mn-ea"/>
              </a:rPr>
              <a:t>[1] </a:t>
            </a:r>
            <a:r>
              <a:rPr lang="zh-CN" altLang="en-US">
                <a:sym typeface="+mn-ea"/>
              </a:rPr>
              <a:t>Wang, Huandong &amp; Yu, Qiaohong &amp; Liu, Yu &amp; Jin, Depeng &amp; Li, Yong. (2021). Spatio-Temporal Urban Knowledge Graph Enabled Mobility Prediction. </a:t>
            </a:r>
            <a:endParaRPr lang="zh-CN" altLang="en-US"/>
          </a:p>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268C3F19-532C-4836-AB5A-5A9132B4A718}" type="slidenum">
              <a:rPr lang="zh-CN" altLang="en-US" smtClean="0">
                <a:solidFill>
                  <a:prstClr val="black"/>
                </a:solidFill>
                <a:latin typeface="等线" panose="02010600030101010101" charset="-122"/>
                <a:ea typeface="等线" panose="02010600030101010101" charset="-122"/>
              </a:rPr>
              <a:t>4</a:t>
            </a:fld>
            <a:endParaRPr lang="zh-CN" altLang="en-US">
              <a:solidFill>
                <a:prstClr val="black"/>
              </a:solidFill>
              <a:latin typeface="等线" panose="02010600030101010101" charset="-122"/>
              <a:ea typeface="等线" panose="02010600030101010101" charset="-122"/>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sym typeface="+mn-ea"/>
              </a:rPr>
              <a:t>[1] </a:t>
            </a:r>
            <a:r>
              <a:rPr lang="zh-CN" altLang="en-US">
                <a:sym typeface="+mn-ea"/>
              </a:rPr>
              <a:t>Wang, Huandong &amp; Yu, Qiaohong &amp; Liu, Yu &amp; Jin, Depeng &amp; Li, Yong. (2021). Spatio-Temporal Urban Knowledge Graph Enabled Mobility Prediction. </a:t>
            </a:r>
            <a:endParaRPr lang="zh-CN" altLang="en-US"/>
          </a:p>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268C3F19-532C-4836-AB5A-5A9132B4A718}" type="slidenum">
              <a:rPr lang="zh-CN" altLang="en-US" smtClean="0">
                <a:solidFill>
                  <a:prstClr val="black"/>
                </a:solidFill>
                <a:latin typeface="等线" panose="02010600030101010101" charset="-122"/>
                <a:ea typeface="等线" panose="02010600030101010101" charset="-122"/>
              </a:rPr>
              <a:t>5</a:t>
            </a:fld>
            <a:endParaRPr lang="zh-CN" altLang="en-US">
              <a:solidFill>
                <a:prstClr val="black"/>
              </a:solidFill>
              <a:latin typeface="等线" panose="02010600030101010101" charset="-122"/>
              <a:ea typeface="等线" panose="02010600030101010101" charset="-122"/>
            </a:endParaRPr>
          </a:p>
        </p:txBody>
      </p:sp>
    </p:spTree>
    <p:extLst>
      <p:ext uri="{BB962C8B-B14F-4D97-AF65-F5344CB8AC3E}">
        <p14:creationId xmlns:p14="http://schemas.microsoft.com/office/powerpoint/2010/main" val="32431092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sym typeface="+mn-ea"/>
              </a:rPr>
              <a:t>[1] </a:t>
            </a:r>
            <a:r>
              <a:rPr lang="zh-CN" altLang="en-US">
                <a:sym typeface="+mn-ea"/>
              </a:rPr>
              <a:t>Wang, Huandong &amp; Yu, Qiaohong &amp; Liu, Yu &amp; Jin, Depeng &amp; Li, Yong. (2021). Spatio-Temporal Urban Knowledge Graph Enabled Mobility Prediction. </a:t>
            </a:r>
            <a:endParaRPr lang="zh-CN" altLang="en-US"/>
          </a:p>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268C3F19-532C-4836-AB5A-5A9132B4A718}" type="slidenum">
              <a:rPr lang="zh-CN" altLang="en-US" smtClean="0">
                <a:solidFill>
                  <a:prstClr val="black"/>
                </a:solidFill>
                <a:latin typeface="等线" panose="02010600030101010101" charset="-122"/>
                <a:ea typeface="等线" panose="02010600030101010101" charset="-122"/>
              </a:rPr>
              <a:t>6</a:t>
            </a:fld>
            <a:endParaRPr lang="zh-CN" altLang="en-US">
              <a:solidFill>
                <a:prstClr val="black"/>
              </a:solidFill>
              <a:latin typeface="等线" panose="02010600030101010101" charset="-122"/>
              <a:ea typeface="等线" panose="02010600030101010101" charset="-122"/>
            </a:endParaRPr>
          </a:p>
        </p:txBody>
      </p:sp>
    </p:spTree>
    <p:extLst>
      <p:ext uri="{BB962C8B-B14F-4D97-AF65-F5344CB8AC3E}">
        <p14:creationId xmlns:p14="http://schemas.microsoft.com/office/powerpoint/2010/main" val="324658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sym typeface="+mn-ea"/>
              </a:rPr>
              <a:t>[1] </a:t>
            </a:r>
            <a:r>
              <a:rPr lang="zh-CN" altLang="en-US">
                <a:sym typeface="+mn-ea"/>
              </a:rPr>
              <a:t>Wang, Huandong &amp; Yu, Qiaohong &amp; Liu, Yu &amp; Jin, Depeng &amp; Li, Yong. (2021). Spatio-Temporal Urban Knowledge Graph Enabled Mobility Prediction. </a:t>
            </a:r>
            <a:endParaRPr lang="zh-CN" altLang="en-US"/>
          </a:p>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268C3F19-532C-4836-AB5A-5A9132B4A718}" type="slidenum">
              <a:rPr lang="zh-CN" altLang="en-US" smtClean="0">
                <a:solidFill>
                  <a:prstClr val="black"/>
                </a:solidFill>
                <a:latin typeface="等线" panose="02010600030101010101" charset="-122"/>
                <a:ea typeface="等线" panose="02010600030101010101" charset="-122"/>
              </a:rPr>
              <a:t>7</a:t>
            </a:fld>
            <a:endParaRPr lang="zh-CN" altLang="en-US">
              <a:solidFill>
                <a:prstClr val="black"/>
              </a:solidFill>
              <a:latin typeface="等线" panose="02010600030101010101" charset="-122"/>
              <a:ea typeface="等线" panose="02010600030101010101" charset="-122"/>
            </a:endParaRPr>
          </a:p>
        </p:txBody>
      </p:sp>
    </p:spTree>
    <p:extLst>
      <p:ext uri="{BB962C8B-B14F-4D97-AF65-F5344CB8AC3E}">
        <p14:creationId xmlns:p14="http://schemas.microsoft.com/office/powerpoint/2010/main" val="29573442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sym typeface="+mn-ea"/>
              </a:rPr>
              <a:t>[1] </a:t>
            </a:r>
            <a:r>
              <a:rPr lang="zh-CN" altLang="en-US">
                <a:sym typeface="+mn-ea"/>
              </a:rPr>
              <a:t>Wang, Huandong &amp; Yu, Qiaohong &amp; Liu, Yu &amp; Jin, Depeng &amp; Li, Yong. (2021). Spatio-Temporal Urban Knowledge Graph Enabled Mobility Prediction. </a:t>
            </a:r>
            <a:endParaRPr lang="zh-CN" altLang="en-US"/>
          </a:p>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268C3F19-532C-4836-AB5A-5A9132B4A718}" type="slidenum">
              <a:rPr lang="zh-CN" altLang="en-US" smtClean="0">
                <a:solidFill>
                  <a:prstClr val="black"/>
                </a:solidFill>
                <a:latin typeface="等线" panose="02010600030101010101" charset="-122"/>
                <a:ea typeface="等线" panose="02010600030101010101" charset="-122"/>
              </a:rPr>
              <a:t>8</a:t>
            </a:fld>
            <a:endParaRPr lang="zh-CN" altLang="en-US">
              <a:solidFill>
                <a:prstClr val="black"/>
              </a:solidFill>
              <a:latin typeface="等线" panose="02010600030101010101" charset="-122"/>
              <a:ea typeface="等线" panose="02010600030101010101" charset="-122"/>
            </a:endParaRPr>
          </a:p>
        </p:txBody>
      </p:sp>
    </p:spTree>
    <p:extLst>
      <p:ext uri="{BB962C8B-B14F-4D97-AF65-F5344CB8AC3E}">
        <p14:creationId xmlns:p14="http://schemas.microsoft.com/office/powerpoint/2010/main" val="10125595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sym typeface="+mn-ea"/>
              </a:rPr>
              <a:t>[1] </a:t>
            </a:r>
            <a:r>
              <a:rPr lang="zh-CN" altLang="en-US">
                <a:sym typeface="+mn-ea"/>
              </a:rPr>
              <a:t>Wang, Huandong &amp; Yu, Qiaohong &amp; Liu, Yu &amp; Jin, Depeng &amp; Li, Yong. (2021). Spatio-Temporal Urban Knowledge Graph Enabled Mobility Prediction. </a:t>
            </a:r>
            <a:endParaRPr lang="zh-CN" altLang="en-US"/>
          </a:p>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268C3F19-532C-4836-AB5A-5A9132B4A718}" type="slidenum">
              <a:rPr lang="zh-CN" altLang="en-US" smtClean="0">
                <a:solidFill>
                  <a:prstClr val="black"/>
                </a:solidFill>
                <a:latin typeface="等线" panose="02010600030101010101" charset="-122"/>
                <a:ea typeface="等线" panose="02010600030101010101" charset="-122"/>
              </a:rPr>
              <a:t>9</a:t>
            </a:fld>
            <a:endParaRPr lang="zh-CN" altLang="en-US">
              <a:solidFill>
                <a:prstClr val="black"/>
              </a:solidFill>
              <a:latin typeface="等线" panose="02010600030101010101" charset="-122"/>
              <a:ea typeface="等线" panose="02010600030101010101" charset="-122"/>
            </a:endParaRPr>
          </a:p>
        </p:txBody>
      </p:sp>
    </p:spTree>
    <p:extLst>
      <p:ext uri="{BB962C8B-B14F-4D97-AF65-F5344CB8AC3E}">
        <p14:creationId xmlns:p14="http://schemas.microsoft.com/office/powerpoint/2010/main" val="39407216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A6CD80BF-7350-F241-B698-9935DFA2449E}" type="slidenum">
              <a:rPr kumimoji="1" lang="zh-CN" altLang="en-US" smtClean="0"/>
              <a:t>‹#›</a:t>
            </a:fld>
            <a:endParaRPr kumimoji="1" lang="zh-CN" altLang="en-US"/>
          </a:p>
        </p:txBody>
      </p:sp>
    </p:spTree>
    <p:extLst>
      <p:ext uri="{BB962C8B-B14F-4D97-AF65-F5344CB8AC3E}">
        <p14:creationId xmlns:p14="http://schemas.microsoft.com/office/powerpoint/2010/main" val="737570100"/>
      </p:ext>
    </p:extLst>
  </p:cSld>
  <p:clrMapOvr>
    <a:masterClrMapping/>
  </p:clrMapOvr>
  <mc:AlternateContent xmlns:mc="http://schemas.openxmlformats.org/markup-compatibility/2006" xmlns:p14="http://schemas.microsoft.com/office/powerpoint/2010/main">
    <mc:Choice Requires="p14">
      <p:transition spd="med" p14:dur="700">
        <p:wipe/>
      </p:transition>
    </mc:Choice>
    <mc:Fallback xmlns="">
      <p:transition spd="med">
        <p:wip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A6CD80BF-7350-F241-B698-9935DFA2449E}" type="slidenum">
              <a:rPr kumimoji="1" lang="zh-CN" altLang="en-US" smtClean="0"/>
              <a:t>‹#›</a:t>
            </a:fld>
            <a:endParaRPr kumimoji="1" lang="zh-CN" altLang="en-US"/>
          </a:p>
        </p:txBody>
      </p:sp>
    </p:spTree>
    <p:extLst>
      <p:ext uri="{BB962C8B-B14F-4D97-AF65-F5344CB8AC3E}">
        <p14:creationId xmlns:p14="http://schemas.microsoft.com/office/powerpoint/2010/main" val="3710216779"/>
      </p:ext>
    </p:extLst>
  </p:cSld>
  <p:clrMapOvr>
    <a:masterClrMapping/>
  </p:clrMapOvr>
  <mc:AlternateContent xmlns:mc="http://schemas.openxmlformats.org/markup-compatibility/2006" xmlns:p14="http://schemas.microsoft.com/office/powerpoint/2010/main">
    <mc:Choice Requires="p14">
      <p:transition spd="med" p14:dur="700">
        <p:wipe/>
      </p:transition>
    </mc:Choice>
    <mc:Fallback xmlns="">
      <p:transition spd="med">
        <p:wip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A6CD80BF-7350-F241-B698-9935DFA2449E}" type="slidenum">
              <a:rPr kumimoji="1" lang="zh-CN" altLang="en-US" smtClean="0"/>
              <a:t>‹#›</a:t>
            </a:fld>
            <a:endParaRPr kumimoji="1" lang="zh-CN" altLang="en-US"/>
          </a:p>
        </p:txBody>
      </p:sp>
    </p:spTree>
    <p:extLst>
      <p:ext uri="{BB962C8B-B14F-4D97-AF65-F5344CB8AC3E}">
        <p14:creationId xmlns:p14="http://schemas.microsoft.com/office/powerpoint/2010/main" val="3021917067"/>
      </p:ext>
    </p:extLst>
  </p:cSld>
  <p:clrMapOvr>
    <a:masterClrMapping/>
  </p:clrMapOvr>
  <mc:AlternateContent xmlns:mc="http://schemas.openxmlformats.org/markup-compatibility/2006" xmlns:p14="http://schemas.microsoft.com/office/powerpoint/2010/main">
    <mc:Choice Requires="p14">
      <p:transition spd="med" p14:dur="700">
        <p:wipe/>
      </p:transition>
    </mc:Choice>
    <mc:Fallback xmlns="">
      <p:transition spd="med">
        <p:wip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785073713"/>
      </p:ext>
    </p:extLst>
  </p:cSld>
  <p:clrMapOvr>
    <a:masterClrMapping/>
  </p:clrMapOvr>
  <mc:AlternateContent xmlns:mc="http://schemas.openxmlformats.org/markup-compatibility/2006" xmlns:p14="http://schemas.microsoft.com/office/powerpoint/2010/main">
    <mc:Choice Requires="p14">
      <p:transition spd="med" p14:dur="700">
        <p:wipe/>
      </p:transition>
    </mc:Choice>
    <mc:Fallback xmlns="">
      <p:transition spd="med">
        <p:wip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内容">
    <p:spTree>
      <p:nvGrpSpPr>
        <p:cNvPr id="1" name=""/>
        <p:cNvGrpSpPr/>
        <p:nvPr/>
      </p:nvGrpSpPr>
      <p:grpSpPr>
        <a:xfrm>
          <a:off x="0" y="0"/>
          <a:ext cx="0" cy="0"/>
          <a:chOff x="0" y="0"/>
          <a:chExt cx="0" cy="0"/>
        </a:xfrm>
      </p:grpSpPr>
      <p:sp>
        <p:nvSpPr>
          <p:cNvPr id="6" name="灯片编号占位符 5">
            <a:extLst>
              <a:ext uri="{FF2B5EF4-FFF2-40B4-BE49-F238E27FC236}">
                <a16:creationId xmlns:a16="http://schemas.microsoft.com/office/drawing/2014/main" id="{3A20FFA4-47EB-4DF7-9DDA-4075FECA1DF7}"/>
              </a:ext>
            </a:extLst>
          </p:cNvPr>
          <p:cNvSpPr>
            <a:spLocks noGrp="1"/>
          </p:cNvSpPr>
          <p:nvPr>
            <p:ph type="sldNum" sz="quarter" idx="12"/>
          </p:nvPr>
        </p:nvSpPr>
        <p:spPr>
          <a:xfrm>
            <a:off x="8429122" y="6407032"/>
            <a:ext cx="542604" cy="365125"/>
          </a:xfrm>
        </p:spPr>
        <p:txBody>
          <a:bodyPr/>
          <a:lstStyle/>
          <a:p>
            <a:fld id="{72A5E12F-523A-4D75-95A2-779F57F5D9E2}" type="slidenum">
              <a:rPr lang="zh-CN" altLang="en-US" smtClean="0"/>
              <a:t>‹#›</a:t>
            </a:fld>
            <a:endParaRPr lang="zh-CN" altLang="en-US"/>
          </a:p>
        </p:txBody>
      </p:sp>
    </p:spTree>
    <p:extLst>
      <p:ext uri="{BB962C8B-B14F-4D97-AF65-F5344CB8AC3E}">
        <p14:creationId xmlns:p14="http://schemas.microsoft.com/office/powerpoint/2010/main" val="3699740726"/>
      </p:ext>
    </p:extLst>
  </p:cSld>
  <p:clrMapOvr>
    <a:masterClrMapping/>
  </p:clrMapOvr>
  <mc:AlternateContent xmlns:mc="http://schemas.openxmlformats.org/markup-compatibility/2006" xmlns:p14="http://schemas.microsoft.com/office/powerpoint/2010/main">
    <mc:Choice Requires="p14">
      <p:transition spd="med" p14:dur="700">
        <p:wipe/>
      </p:transition>
    </mc:Choice>
    <mc:Fallback xmlns="">
      <p:transition spd="med">
        <p:wip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单击此处编辑母版标题样式</a:t>
            </a:r>
            <a:endParaRPr lang="en-US" dirty="0"/>
          </a:p>
        </p:txBody>
      </p:sp>
      <p:sp>
        <p:nvSpPr>
          <p:cNvPr id="3" name="Content Placeholder 2"/>
          <p:cNvSpPr>
            <a:spLocks noGrp="1"/>
          </p:cNvSpPr>
          <p:nvPr>
            <p:ph idx="1"/>
          </p:nvPr>
        </p:nvSpPr>
        <p:spPr/>
        <p:txBody>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endParaRPr lang="en-US" dirty="0"/>
          </a:p>
        </p:txBody>
      </p:sp>
      <p:sp>
        <p:nvSpPr>
          <p:cNvPr id="4" name="Date Placeholder 3"/>
          <p:cNvSpPr>
            <a:spLocks noGrp="1"/>
          </p:cNvSpPr>
          <p:nvPr>
            <p:ph type="dt" sz="half" idx="10"/>
          </p:nvPr>
        </p:nvSpPr>
        <p:spPr/>
        <p:txBody>
          <a:bodyPr/>
          <a:lstStyle/>
          <a:p>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A6CD80BF-7350-F241-B698-9935DFA2449E}" type="slidenum">
              <a:rPr kumimoji="1" lang="zh-CN" altLang="en-US" smtClean="0"/>
              <a:t>‹#›</a:t>
            </a:fld>
            <a:endParaRPr kumimoji="1" lang="zh-CN" altLang="en-US"/>
          </a:p>
        </p:txBody>
      </p:sp>
      <p:sp>
        <p:nvSpPr>
          <p:cNvPr id="7" name="标题 3">
            <a:extLst>
              <a:ext uri="{FF2B5EF4-FFF2-40B4-BE49-F238E27FC236}">
                <a16:creationId xmlns:a16="http://schemas.microsoft.com/office/drawing/2014/main" id="{C829A737-2F9D-81ED-513F-BE05DD112E9F}"/>
              </a:ext>
            </a:extLst>
          </p:cNvPr>
          <p:cNvSpPr txBox="1"/>
          <p:nvPr userDrawn="1"/>
        </p:nvSpPr>
        <p:spPr>
          <a:xfrm>
            <a:off x="0" y="-26988"/>
            <a:ext cx="9144000" cy="863601"/>
          </a:xfrm>
          <a:prstGeom prst="rect">
            <a:avLst/>
          </a:prstGeom>
          <a:solidFill>
            <a:srgbClr val="02409A"/>
          </a:solidFill>
          <a:ln>
            <a:noFill/>
          </a:ln>
          <a:effectLst/>
        </p:spPr>
        <p:txBody>
          <a:bodyPr tIns="0" bIns="0" anchor="ctr"/>
          <a:lstStyle/>
          <a:p>
            <a:pPr algn="ctr">
              <a:spcBef>
                <a:spcPct val="0"/>
              </a:spcBef>
              <a:defRPr/>
            </a:pPr>
            <a:endParaRPr lang="zh-CN" altLang="en-US" sz="4800" b="1" dirty="0">
              <a:solidFill>
                <a:prstClr val="white"/>
              </a:solidFill>
              <a:latin typeface="微软雅黑" panose="020B0503020204020204" pitchFamily="34" charset="-122"/>
              <a:ea typeface="微软雅黑" panose="020B0503020204020204" pitchFamily="34" charset="-122"/>
            </a:endParaRPr>
          </a:p>
        </p:txBody>
      </p:sp>
      <p:cxnSp>
        <p:nvCxnSpPr>
          <p:cNvPr id="8" name="直接连接符 19">
            <a:extLst>
              <a:ext uri="{FF2B5EF4-FFF2-40B4-BE49-F238E27FC236}">
                <a16:creationId xmlns:a16="http://schemas.microsoft.com/office/drawing/2014/main" id="{B8353285-F72B-6277-2AB6-B15B42D30A5E}"/>
              </a:ext>
            </a:extLst>
          </p:cNvPr>
          <p:cNvCxnSpPr/>
          <p:nvPr userDrawn="1"/>
        </p:nvCxnSpPr>
        <p:spPr bwMode="auto">
          <a:xfrm flipH="1">
            <a:off x="449263" y="-25400"/>
            <a:ext cx="1587" cy="841375"/>
          </a:xfrm>
          <a:prstGeom prst="line">
            <a:avLst/>
          </a:prstGeom>
          <a:noFill/>
          <a:ln w="28575" algn="ctr">
            <a:solidFill>
              <a:schemeClr val="bg1"/>
            </a:solidFill>
            <a:round/>
          </a:ln>
          <a:effectLst/>
          <a:extLst>
            <a:ext uri="{909E8E84-426E-40DD-AFC4-6F175D3DCCD1}">
              <a14:hiddenFill xmlns:a14="http://schemas.microsoft.com/office/drawing/2010/main">
                <a:noFill/>
              </a14:hiddenFill>
            </a:ext>
          </a:extLst>
        </p:spPr>
      </p:cxnSp>
      <p:cxnSp>
        <p:nvCxnSpPr>
          <p:cNvPr id="9" name="直接连接符 20">
            <a:extLst>
              <a:ext uri="{FF2B5EF4-FFF2-40B4-BE49-F238E27FC236}">
                <a16:creationId xmlns:a16="http://schemas.microsoft.com/office/drawing/2014/main" id="{2BFC384A-F4EC-8B45-17F6-E67485E2F1EA}"/>
              </a:ext>
            </a:extLst>
          </p:cNvPr>
          <p:cNvCxnSpPr/>
          <p:nvPr userDrawn="1"/>
        </p:nvCxnSpPr>
        <p:spPr bwMode="auto">
          <a:xfrm flipH="1">
            <a:off x="511175" y="-26988"/>
            <a:ext cx="1588" cy="554038"/>
          </a:xfrm>
          <a:prstGeom prst="line">
            <a:avLst/>
          </a:prstGeom>
          <a:noFill/>
          <a:ln w="28575" algn="ctr">
            <a:solidFill>
              <a:schemeClr val="bg1"/>
            </a:solidFill>
            <a:round/>
          </a:ln>
          <a:effectLst/>
          <a:extLst>
            <a:ext uri="{909E8E84-426E-40DD-AFC4-6F175D3DCCD1}">
              <a14:hiddenFill xmlns:a14="http://schemas.microsoft.com/office/drawing/2010/main">
                <a:noFill/>
              </a14:hiddenFill>
            </a:ext>
          </a:extLst>
        </p:spPr>
      </p:cxnSp>
      <p:cxnSp>
        <p:nvCxnSpPr>
          <p:cNvPr id="10" name="直接连接符 30">
            <a:extLst>
              <a:ext uri="{FF2B5EF4-FFF2-40B4-BE49-F238E27FC236}">
                <a16:creationId xmlns:a16="http://schemas.microsoft.com/office/drawing/2014/main" id="{899A4B08-089A-83D6-84DF-D9E8A14A8B1D}"/>
              </a:ext>
            </a:extLst>
          </p:cNvPr>
          <p:cNvCxnSpPr/>
          <p:nvPr userDrawn="1"/>
        </p:nvCxnSpPr>
        <p:spPr bwMode="auto">
          <a:xfrm>
            <a:off x="576263" y="-26988"/>
            <a:ext cx="0" cy="298451"/>
          </a:xfrm>
          <a:prstGeom prst="line">
            <a:avLst/>
          </a:prstGeom>
          <a:noFill/>
          <a:ln w="28575" algn="ctr">
            <a:solidFill>
              <a:schemeClr val="bg1"/>
            </a:solidFill>
            <a:round/>
          </a:ln>
          <a:effectLst/>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2787679069"/>
      </p:ext>
    </p:extLst>
  </p:cSld>
  <p:clrMapOvr>
    <a:masterClrMapping/>
  </p:clrMapOvr>
  <mc:AlternateContent xmlns:mc="http://schemas.openxmlformats.org/markup-compatibility/2006" xmlns:p14="http://schemas.microsoft.com/office/powerpoint/2010/main">
    <mc:Choice Requires="p14">
      <p:transition spd="med" p14:dur="700">
        <p:wipe/>
      </p:transition>
    </mc:Choice>
    <mc:Fallback xmlns="">
      <p:transition spd="med">
        <p:wip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A6CD80BF-7350-F241-B698-9935DFA2449E}" type="slidenum">
              <a:rPr kumimoji="1" lang="zh-CN" altLang="en-US" smtClean="0"/>
              <a:t>‹#›</a:t>
            </a:fld>
            <a:endParaRPr kumimoji="1" lang="zh-CN" altLang="en-US"/>
          </a:p>
        </p:txBody>
      </p:sp>
    </p:spTree>
    <p:extLst>
      <p:ext uri="{BB962C8B-B14F-4D97-AF65-F5344CB8AC3E}">
        <p14:creationId xmlns:p14="http://schemas.microsoft.com/office/powerpoint/2010/main" val="3798501543"/>
      </p:ext>
    </p:extLst>
  </p:cSld>
  <p:clrMapOvr>
    <a:masterClrMapping/>
  </p:clrMapOvr>
  <mc:AlternateContent xmlns:mc="http://schemas.openxmlformats.org/markup-compatibility/2006" xmlns:p14="http://schemas.microsoft.com/office/powerpoint/2010/main">
    <mc:Choice Requires="p14">
      <p:transition spd="med" p14:dur="700">
        <p:wipe/>
      </p:transition>
    </mc:Choice>
    <mc:Fallback xmlns="">
      <p:transition spd="med">
        <p:wip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endParaRPr kumimoji="1" lang="zh-CN" altLang="en-US"/>
          </a:p>
        </p:txBody>
      </p:sp>
      <p:sp>
        <p:nvSpPr>
          <p:cNvPr id="6" name="Footer Placeholder 5"/>
          <p:cNvSpPr>
            <a:spLocks noGrp="1"/>
          </p:cNvSpPr>
          <p:nvPr>
            <p:ph type="ftr" sz="quarter" idx="11"/>
          </p:nvPr>
        </p:nvSpPr>
        <p:spPr/>
        <p:txBody>
          <a:bodyPr/>
          <a:lstStyle/>
          <a:p>
            <a:endParaRPr kumimoji="1" lang="zh-CN" altLang="en-US"/>
          </a:p>
        </p:txBody>
      </p:sp>
      <p:sp>
        <p:nvSpPr>
          <p:cNvPr id="7" name="Slide Number Placeholder 6"/>
          <p:cNvSpPr>
            <a:spLocks noGrp="1"/>
          </p:cNvSpPr>
          <p:nvPr>
            <p:ph type="sldNum" sz="quarter" idx="12"/>
          </p:nvPr>
        </p:nvSpPr>
        <p:spPr/>
        <p:txBody>
          <a:bodyPr/>
          <a:lstStyle/>
          <a:p>
            <a:fld id="{A6CD80BF-7350-F241-B698-9935DFA2449E}" type="slidenum">
              <a:rPr kumimoji="1" lang="zh-CN" altLang="en-US" smtClean="0"/>
              <a:t>‹#›</a:t>
            </a:fld>
            <a:endParaRPr kumimoji="1" lang="zh-CN" altLang="en-US"/>
          </a:p>
        </p:txBody>
      </p:sp>
    </p:spTree>
    <p:extLst>
      <p:ext uri="{BB962C8B-B14F-4D97-AF65-F5344CB8AC3E}">
        <p14:creationId xmlns:p14="http://schemas.microsoft.com/office/powerpoint/2010/main" val="1587565496"/>
      </p:ext>
    </p:extLst>
  </p:cSld>
  <p:clrMapOvr>
    <a:masterClrMapping/>
  </p:clrMapOvr>
  <mc:AlternateContent xmlns:mc="http://schemas.openxmlformats.org/markup-compatibility/2006" xmlns:p14="http://schemas.microsoft.com/office/powerpoint/2010/main">
    <mc:Choice Requires="p14">
      <p:transition spd="med" p14:dur="700">
        <p:wipe/>
      </p:transition>
    </mc:Choice>
    <mc:Fallback xmlns="">
      <p:transition spd="med">
        <p:wip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629842" y="2505075"/>
            <a:ext cx="386834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4629150" y="2505075"/>
            <a:ext cx="3887391"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endParaRPr kumimoji="1" lang="zh-CN" altLang="en-US"/>
          </a:p>
        </p:txBody>
      </p:sp>
      <p:sp>
        <p:nvSpPr>
          <p:cNvPr id="8" name="Footer Placeholder 7"/>
          <p:cNvSpPr>
            <a:spLocks noGrp="1"/>
          </p:cNvSpPr>
          <p:nvPr>
            <p:ph type="ftr" sz="quarter" idx="11"/>
          </p:nvPr>
        </p:nvSpPr>
        <p:spPr/>
        <p:txBody>
          <a:bodyPr/>
          <a:lstStyle/>
          <a:p>
            <a:endParaRPr kumimoji="1" lang="zh-CN" altLang="en-US"/>
          </a:p>
        </p:txBody>
      </p:sp>
      <p:sp>
        <p:nvSpPr>
          <p:cNvPr id="9" name="Slide Number Placeholder 8"/>
          <p:cNvSpPr>
            <a:spLocks noGrp="1"/>
          </p:cNvSpPr>
          <p:nvPr>
            <p:ph type="sldNum" sz="quarter" idx="12"/>
          </p:nvPr>
        </p:nvSpPr>
        <p:spPr/>
        <p:txBody>
          <a:bodyPr/>
          <a:lstStyle/>
          <a:p>
            <a:fld id="{A6CD80BF-7350-F241-B698-9935DFA2449E}" type="slidenum">
              <a:rPr kumimoji="1" lang="zh-CN" altLang="en-US" smtClean="0"/>
              <a:t>‹#›</a:t>
            </a:fld>
            <a:endParaRPr kumimoji="1" lang="zh-CN" altLang="en-US"/>
          </a:p>
        </p:txBody>
      </p:sp>
    </p:spTree>
    <p:extLst>
      <p:ext uri="{BB962C8B-B14F-4D97-AF65-F5344CB8AC3E}">
        <p14:creationId xmlns:p14="http://schemas.microsoft.com/office/powerpoint/2010/main" val="2191838236"/>
      </p:ext>
    </p:extLst>
  </p:cSld>
  <p:clrMapOvr>
    <a:masterClrMapping/>
  </p:clrMapOvr>
  <mc:AlternateContent xmlns:mc="http://schemas.openxmlformats.org/markup-compatibility/2006" xmlns:p14="http://schemas.microsoft.com/office/powerpoint/2010/main">
    <mc:Choice Requires="p14">
      <p:transition spd="med" p14:dur="700">
        <p:wipe/>
      </p:transition>
    </mc:Choice>
    <mc:Fallback xmlns="">
      <p:transition spd="med">
        <p:wip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endParaRPr kumimoji="1" lang="zh-CN" altLang="en-US"/>
          </a:p>
        </p:txBody>
      </p:sp>
      <p:sp>
        <p:nvSpPr>
          <p:cNvPr id="4" name="Footer Placeholder 3"/>
          <p:cNvSpPr>
            <a:spLocks noGrp="1"/>
          </p:cNvSpPr>
          <p:nvPr>
            <p:ph type="ftr" sz="quarter" idx="11"/>
          </p:nvPr>
        </p:nvSpPr>
        <p:spPr/>
        <p:txBody>
          <a:bodyPr/>
          <a:lstStyle/>
          <a:p>
            <a:endParaRPr kumimoji="1" lang="zh-CN" altLang="en-US"/>
          </a:p>
        </p:txBody>
      </p:sp>
      <p:sp>
        <p:nvSpPr>
          <p:cNvPr id="5" name="Slide Number Placeholder 4"/>
          <p:cNvSpPr>
            <a:spLocks noGrp="1"/>
          </p:cNvSpPr>
          <p:nvPr>
            <p:ph type="sldNum" sz="quarter" idx="12"/>
          </p:nvPr>
        </p:nvSpPr>
        <p:spPr/>
        <p:txBody>
          <a:bodyPr/>
          <a:lstStyle/>
          <a:p>
            <a:fld id="{A6CD80BF-7350-F241-B698-9935DFA2449E}" type="slidenum">
              <a:rPr kumimoji="1" lang="zh-CN" altLang="en-US" smtClean="0"/>
              <a:t>‹#›</a:t>
            </a:fld>
            <a:endParaRPr kumimoji="1" lang="zh-CN" altLang="en-US"/>
          </a:p>
        </p:txBody>
      </p:sp>
    </p:spTree>
    <p:extLst>
      <p:ext uri="{BB962C8B-B14F-4D97-AF65-F5344CB8AC3E}">
        <p14:creationId xmlns:p14="http://schemas.microsoft.com/office/powerpoint/2010/main" val="632491019"/>
      </p:ext>
    </p:extLst>
  </p:cSld>
  <p:clrMapOvr>
    <a:masterClrMapping/>
  </p:clrMapOvr>
  <mc:AlternateContent xmlns:mc="http://schemas.openxmlformats.org/markup-compatibility/2006" xmlns:p14="http://schemas.microsoft.com/office/powerpoint/2010/main">
    <mc:Choice Requires="p14">
      <p:transition spd="med" p14:dur="700">
        <p:wipe/>
      </p:transition>
    </mc:Choice>
    <mc:Fallback xmlns="">
      <p:transition spd="med">
        <p:wip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kumimoji="1" lang="zh-CN" altLang="en-US"/>
          </a:p>
        </p:txBody>
      </p:sp>
      <p:sp>
        <p:nvSpPr>
          <p:cNvPr id="3" name="Footer Placeholder 2"/>
          <p:cNvSpPr>
            <a:spLocks noGrp="1"/>
          </p:cNvSpPr>
          <p:nvPr>
            <p:ph type="ftr" sz="quarter" idx="11"/>
          </p:nvPr>
        </p:nvSpPr>
        <p:spPr/>
        <p:txBody>
          <a:bodyPr/>
          <a:lstStyle/>
          <a:p>
            <a:endParaRPr kumimoji="1" lang="zh-CN" altLang="en-US"/>
          </a:p>
        </p:txBody>
      </p:sp>
      <p:sp>
        <p:nvSpPr>
          <p:cNvPr id="4" name="Slide Number Placeholder 3"/>
          <p:cNvSpPr>
            <a:spLocks noGrp="1"/>
          </p:cNvSpPr>
          <p:nvPr>
            <p:ph type="sldNum" sz="quarter" idx="12"/>
          </p:nvPr>
        </p:nvSpPr>
        <p:spPr/>
        <p:txBody>
          <a:bodyPr/>
          <a:lstStyle/>
          <a:p>
            <a:fld id="{A6CD80BF-7350-F241-B698-9935DFA2449E}" type="slidenum">
              <a:rPr kumimoji="1" lang="zh-CN" altLang="en-US" smtClean="0"/>
              <a:t>‹#›</a:t>
            </a:fld>
            <a:endParaRPr kumimoji="1" lang="zh-CN" altLang="en-US"/>
          </a:p>
        </p:txBody>
      </p:sp>
    </p:spTree>
    <p:extLst>
      <p:ext uri="{BB962C8B-B14F-4D97-AF65-F5344CB8AC3E}">
        <p14:creationId xmlns:p14="http://schemas.microsoft.com/office/powerpoint/2010/main" val="747850162"/>
      </p:ext>
    </p:extLst>
  </p:cSld>
  <p:clrMapOvr>
    <a:masterClrMapping/>
  </p:clrMapOvr>
  <mc:AlternateContent xmlns:mc="http://schemas.openxmlformats.org/markup-compatibility/2006" xmlns:p14="http://schemas.microsoft.com/office/powerpoint/2010/main">
    <mc:Choice Requires="p14">
      <p:transition spd="med" p14:dur="700">
        <p:wipe/>
      </p:transition>
    </mc:Choice>
    <mc:Fallback xmlns="">
      <p:transition spd="med">
        <p:wip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endParaRPr kumimoji="1" lang="zh-CN" altLang="en-US"/>
          </a:p>
        </p:txBody>
      </p:sp>
      <p:sp>
        <p:nvSpPr>
          <p:cNvPr id="6" name="Footer Placeholder 5"/>
          <p:cNvSpPr>
            <a:spLocks noGrp="1"/>
          </p:cNvSpPr>
          <p:nvPr>
            <p:ph type="ftr" sz="quarter" idx="11"/>
          </p:nvPr>
        </p:nvSpPr>
        <p:spPr/>
        <p:txBody>
          <a:bodyPr/>
          <a:lstStyle/>
          <a:p>
            <a:endParaRPr kumimoji="1" lang="zh-CN" altLang="en-US"/>
          </a:p>
        </p:txBody>
      </p:sp>
      <p:sp>
        <p:nvSpPr>
          <p:cNvPr id="7" name="Slide Number Placeholder 6"/>
          <p:cNvSpPr>
            <a:spLocks noGrp="1"/>
          </p:cNvSpPr>
          <p:nvPr>
            <p:ph type="sldNum" sz="quarter" idx="12"/>
          </p:nvPr>
        </p:nvSpPr>
        <p:spPr/>
        <p:txBody>
          <a:bodyPr/>
          <a:lstStyle/>
          <a:p>
            <a:fld id="{A6CD80BF-7350-F241-B698-9935DFA2449E}" type="slidenum">
              <a:rPr kumimoji="1" lang="zh-CN" altLang="en-US" smtClean="0"/>
              <a:t>‹#›</a:t>
            </a:fld>
            <a:endParaRPr kumimoji="1" lang="zh-CN" altLang="en-US"/>
          </a:p>
        </p:txBody>
      </p:sp>
    </p:spTree>
    <p:extLst>
      <p:ext uri="{BB962C8B-B14F-4D97-AF65-F5344CB8AC3E}">
        <p14:creationId xmlns:p14="http://schemas.microsoft.com/office/powerpoint/2010/main" val="3517456129"/>
      </p:ext>
    </p:extLst>
  </p:cSld>
  <p:clrMapOvr>
    <a:masterClrMapping/>
  </p:clrMapOvr>
  <mc:AlternateContent xmlns:mc="http://schemas.openxmlformats.org/markup-compatibility/2006" xmlns:p14="http://schemas.microsoft.com/office/powerpoint/2010/main">
    <mc:Choice Requires="p14">
      <p:transition spd="med" p14:dur="700">
        <p:wipe/>
      </p:transition>
    </mc:Choice>
    <mc:Fallback xmlns="">
      <p:transition spd="med">
        <p:wip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endParaRPr kumimoji="1" lang="zh-CN" altLang="en-US"/>
          </a:p>
        </p:txBody>
      </p:sp>
      <p:sp>
        <p:nvSpPr>
          <p:cNvPr id="6" name="Footer Placeholder 5"/>
          <p:cNvSpPr>
            <a:spLocks noGrp="1"/>
          </p:cNvSpPr>
          <p:nvPr>
            <p:ph type="ftr" sz="quarter" idx="11"/>
          </p:nvPr>
        </p:nvSpPr>
        <p:spPr/>
        <p:txBody>
          <a:bodyPr/>
          <a:lstStyle/>
          <a:p>
            <a:endParaRPr kumimoji="1" lang="zh-CN" altLang="en-US"/>
          </a:p>
        </p:txBody>
      </p:sp>
      <p:sp>
        <p:nvSpPr>
          <p:cNvPr id="7" name="Slide Number Placeholder 6"/>
          <p:cNvSpPr>
            <a:spLocks noGrp="1"/>
          </p:cNvSpPr>
          <p:nvPr>
            <p:ph type="sldNum" sz="quarter" idx="12"/>
          </p:nvPr>
        </p:nvSpPr>
        <p:spPr/>
        <p:txBody>
          <a:bodyPr/>
          <a:lstStyle/>
          <a:p>
            <a:fld id="{A6CD80BF-7350-F241-B698-9935DFA2449E}" type="slidenum">
              <a:rPr kumimoji="1" lang="zh-CN" altLang="en-US" smtClean="0"/>
              <a:t>‹#›</a:t>
            </a:fld>
            <a:endParaRPr kumimoji="1" lang="zh-CN" altLang="en-US"/>
          </a:p>
        </p:txBody>
      </p:sp>
    </p:spTree>
    <p:extLst>
      <p:ext uri="{BB962C8B-B14F-4D97-AF65-F5344CB8AC3E}">
        <p14:creationId xmlns:p14="http://schemas.microsoft.com/office/powerpoint/2010/main" val="906217659"/>
      </p:ext>
    </p:extLst>
  </p:cSld>
  <p:clrMapOvr>
    <a:masterClrMapping/>
  </p:clrMapOvr>
  <mc:AlternateContent xmlns:mc="http://schemas.openxmlformats.org/markup-compatibility/2006" xmlns:p14="http://schemas.microsoft.com/office/powerpoint/2010/main">
    <mc:Choice Requires="p14">
      <p:transition spd="med" p14:dur="700">
        <p:wipe/>
      </p:transition>
    </mc:Choice>
    <mc:Fallback xmlns="">
      <p:transition spd="med">
        <p:wip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kumimoji="1" lang="zh-CN"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6CD80BF-7350-F241-B698-9935DFA2449E}" type="slidenum">
              <a:rPr kumimoji="1" lang="zh-CN" altLang="en-US" smtClean="0"/>
              <a:t>‹#›</a:t>
            </a:fld>
            <a:endParaRPr kumimoji="1" lang="zh-CN" altLang="en-US"/>
          </a:p>
        </p:txBody>
      </p:sp>
    </p:spTree>
    <p:extLst>
      <p:ext uri="{BB962C8B-B14F-4D97-AF65-F5344CB8AC3E}">
        <p14:creationId xmlns:p14="http://schemas.microsoft.com/office/powerpoint/2010/main" val="37119791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mc:AlternateContent xmlns:mc="http://schemas.openxmlformats.org/markup-compatibility/2006" xmlns:p14="http://schemas.microsoft.com/office/powerpoint/2010/main">
    <mc:Choice Requires="p14">
      <p:transition spd="med" p14:dur="700">
        <p:wipe/>
      </p:transition>
    </mc:Choice>
    <mc:Fallback xmlns="">
      <p:transition spd="med">
        <p:wipe/>
      </p:transition>
    </mc:Fallback>
  </mc:AlternateConten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0.png"/></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3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5.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8A9CC267-EBDC-B94E-BF51-7557301ED7E2}"/>
              </a:ext>
            </a:extLst>
          </p:cNvPr>
          <p:cNvSpPr/>
          <p:nvPr/>
        </p:nvSpPr>
        <p:spPr>
          <a:xfrm>
            <a:off x="0" y="1896328"/>
            <a:ext cx="9144000" cy="1761273"/>
          </a:xfrm>
          <a:prstGeom prst="rect">
            <a:avLst/>
          </a:prstGeom>
          <a:solidFill>
            <a:srgbClr val="0040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kumimoji="1" lang="zh-CN" altLang="en-US" sz="1350">
              <a:solidFill>
                <a:schemeClr val="bg1"/>
              </a:solidFill>
              <a:latin typeface="等线" panose="020F0502020204030204"/>
              <a:ea typeface="等线" panose="02010600030101010101" pitchFamily="2" charset="-122"/>
            </a:endParaRPr>
          </a:p>
        </p:txBody>
      </p:sp>
      <p:sp>
        <p:nvSpPr>
          <p:cNvPr id="5" name="文本框 4">
            <a:extLst>
              <a:ext uri="{FF2B5EF4-FFF2-40B4-BE49-F238E27FC236}">
                <a16:creationId xmlns:a16="http://schemas.microsoft.com/office/drawing/2014/main" id="{4525CC5B-58EC-4783-9D8A-09811130BAED}"/>
              </a:ext>
            </a:extLst>
          </p:cNvPr>
          <p:cNvSpPr txBox="1"/>
          <p:nvPr/>
        </p:nvSpPr>
        <p:spPr>
          <a:xfrm>
            <a:off x="6500879" y="5658476"/>
            <a:ext cx="2356875" cy="584775"/>
          </a:xfrm>
          <a:prstGeom prst="rect">
            <a:avLst/>
          </a:prstGeom>
          <a:noFill/>
        </p:spPr>
        <p:txBody>
          <a:bodyPr wrap="square" rtlCol="0">
            <a:spAutoFit/>
          </a:bodyPr>
          <a:lstStyle/>
          <a:p>
            <a:pPr algn="ctr"/>
            <a:r>
              <a:rPr lang="zh-CN" altLang="en-US" sz="1600" b="1" spc="140" dirty="0">
                <a:solidFill>
                  <a:srgbClr val="00409A"/>
                </a:solidFill>
                <a:latin typeface="微软雅黑" panose="020B0503020204020204" pitchFamily="34" charset="-122"/>
                <a:ea typeface="微软雅黑" panose="020B0503020204020204" pitchFamily="34" charset="-122"/>
              </a:rPr>
              <a:t>汇报人：林欣</a:t>
            </a:r>
            <a:endParaRPr lang="en-US" altLang="zh-CN" sz="1600" b="1" spc="140" dirty="0">
              <a:solidFill>
                <a:srgbClr val="00409A"/>
              </a:solidFill>
              <a:latin typeface="微软雅黑" panose="020B0503020204020204" pitchFamily="34" charset="-122"/>
              <a:ea typeface="微软雅黑" panose="020B0503020204020204" pitchFamily="34" charset="-122"/>
            </a:endParaRPr>
          </a:p>
          <a:p>
            <a:pPr algn="ctr"/>
            <a:r>
              <a:rPr lang="en-US" altLang="zh-CN" sz="1600" b="1" spc="140" dirty="0">
                <a:solidFill>
                  <a:srgbClr val="00409A"/>
                </a:solidFill>
                <a:latin typeface="微软雅黑" panose="020B0503020204020204" pitchFamily="34" charset="-122"/>
                <a:ea typeface="微软雅黑" panose="020B0503020204020204" pitchFamily="34" charset="-122"/>
              </a:rPr>
              <a:t>2022</a:t>
            </a:r>
            <a:r>
              <a:rPr lang="zh-CN" altLang="en-US" sz="1600" b="1" spc="140" dirty="0">
                <a:solidFill>
                  <a:srgbClr val="00409A"/>
                </a:solidFill>
                <a:latin typeface="微软雅黑" panose="020B0503020204020204" pitchFamily="34" charset="-122"/>
                <a:ea typeface="微软雅黑" panose="020B0503020204020204" pitchFamily="34" charset="-122"/>
              </a:rPr>
              <a:t>年</a:t>
            </a:r>
            <a:r>
              <a:rPr lang="en-US" altLang="zh-CN" sz="1600" b="1" spc="140" dirty="0">
                <a:solidFill>
                  <a:srgbClr val="00409A"/>
                </a:solidFill>
                <a:latin typeface="微软雅黑" panose="020B0503020204020204" pitchFamily="34" charset="-122"/>
                <a:ea typeface="微软雅黑" panose="020B0503020204020204" pitchFamily="34" charset="-122"/>
              </a:rPr>
              <a:t>10</a:t>
            </a:r>
            <a:r>
              <a:rPr lang="zh-CN" altLang="en-US" sz="1600" b="1" spc="140" dirty="0">
                <a:solidFill>
                  <a:srgbClr val="00409A"/>
                </a:solidFill>
                <a:latin typeface="微软雅黑" panose="020B0503020204020204" pitchFamily="34" charset="-122"/>
                <a:ea typeface="微软雅黑" panose="020B0503020204020204" pitchFamily="34" charset="-122"/>
              </a:rPr>
              <a:t>月</a:t>
            </a:r>
            <a:r>
              <a:rPr lang="en-US" altLang="zh-CN" sz="1600" b="1" spc="140" dirty="0">
                <a:solidFill>
                  <a:srgbClr val="00409A"/>
                </a:solidFill>
                <a:latin typeface="微软雅黑" panose="020B0503020204020204" pitchFamily="34" charset="-122"/>
                <a:ea typeface="微软雅黑" panose="020B0503020204020204" pitchFamily="34" charset="-122"/>
              </a:rPr>
              <a:t>21</a:t>
            </a:r>
            <a:r>
              <a:rPr lang="zh-CN" altLang="en-US" sz="1600" b="1" spc="140" dirty="0">
                <a:solidFill>
                  <a:srgbClr val="00409A"/>
                </a:solidFill>
                <a:latin typeface="微软雅黑" panose="020B0503020204020204" pitchFamily="34" charset="-122"/>
                <a:ea typeface="微软雅黑" panose="020B0503020204020204" pitchFamily="34" charset="-122"/>
              </a:rPr>
              <a:t>日</a:t>
            </a:r>
            <a:endParaRPr lang="en-US" altLang="zh-CN" sz="1600" b="1" spc="140" dirty="0">
              <a:solidFill>
                <a:srgbClr val="00409A"/>
              </a:solidFill>
              <a:latin typeface="微软雅黑" panose="020B0503020204020204" pitchFamily="34" charset="-122"/>
              <a:ea typeface="微软雅黑" panose="020B0503020204020204" pitchFamily="34" charset="-122"/>
            </a:endParaRPr>
          </a:p>
        </p:txBody>
      </p:sp>
      <p:sp>
        <p:nvSpPr>
          <p:cNvPr id="6" name="文本框 5">
            <a:extLst>
              <a:ext uri="{FF2B5EF4-FFF2-40B4-BE49-F238E27FC236}">
                <a16:creationId xmlns:a16="http://schemas.microsoft.com/office/drawing/2014/main" id="{F7820DB6-931A-4971-864C-28754D6D6087}"/>
              </a:ext>
            </a:extLst>
          </p:cNvPr>
          <p:cNvSpPr txBox="1"/>
          <p:nvPr/>
        </p:nvSpPr>
        <p:spPr>
          <a:xfrm>
            <a:off x="240613" y="2425172"/>
            <a:ext cx="8662737" cy="680827"/>
          </a:xfrm>
          <a:prstGeom prst="rect">
            <a:avLst/>
          </a:prstGeom>
          <a:noFill/>
        </p:spPr>
        <p:txBody>
          <a:bodyPr wrap="square" rtlCol="0">
            <a:spAutoFit/>
          </a:bodyPr>
          <a:lstStyle/>
          <a:p>
            <a:pPr algn="ctr">
              <a:lnSpc>
                <a:spcPct val="130000"/>
              </a:lnSpc>
            </a:pPr>
            <a:r>
              <a:rPr lang="en-US" altLang="zh-CN" sz="3200" b="1" dirty="0">
                <a:solidFill>
                  <a:schemeClr val="bg1"/>
                </a:solidFill>
                <a:ea typeface="Tahoma" panose="020B0604030504040204" pitchFamily="34" charset="0"/>
                <a:cs typeface="Tahoma" panose="020B0604030504040204" pitchFamily="34" charset="0"/>
              </a:rPr>
              <a:t>Community</a:t>
            </a:r>
            <a:r>
              <a:rPr lang="zh-CN" altLang="en-US" sz="3200" b="1" dirty="0">
                <a:solidFill>
                  <a:schemeClr val="bg1"/>
                </a:solidFill>
                <a:ea typeface="Microsoft YaHei" panose="020B0503020204020204" pitchFamily="34" charset="-122"/>
                <a:cs typeface="Tahoma" panose="020B0604030504040204" pitchFamily="34" charset="0"/>
              </a:rPr>
              <a:t> </a:t>
            </a:r>
            <a:r>
              <a:rPr lang="en-US" altLang="zh-CN" sz="3200" b="1" dirty="0">
                <a:solidFill>
                  <a:schemeClr val="bg1"/>
                </a:solidFill>
                <a:ea typeface="Tahoma" panose="020B0604030504040204" pitchFamily="34" charset="0"/>
                <a:cs typeface="Tahoma" panose="020B0604030504040204" pitchFamily="34" charset="0"/>
              </a:rPr>
              <a:t>Search: Learn from Small Data</a:t>
            </a:r>
          </a:p>
        </p:txBody>
      </p:sp>
      <p:sp>
        <p:nvSpPr>
          <p:cNvPr id="7" name="文本框 6">
            <a:extLst>
              <a:ext uri="{FF2B5EF4-FFF2-40B4-BE49-F238E27FC236}">
                <a16:creationId xmlns:a16="http://schemas.microsoft.com/office/drawing/2014/main" id="{0AFD0401-5B3A-41D0-A03D-752232A06E8D}"/>
              </a:ext>
            </a:extLst>
          </p:cNvPr>
          <p:cNvSpPr txBox="1"/>
          <p:nvPr/>
        </p:nvSpPr>
        <p:spPr>
          <a:xfrm>
            <a:off x="1458307" y="3794735"/>
            <a:ext cx="6227348" cy="783420"/>
          </a:xfrm>
          <a:prstGeom prst="rect">
            <a:avLst/>
          </a:prstGeom>
          <a:noFill/>
        </p:spPr>
        <p:txBody>
          <a:bodyPr wrap="square" rtlCol="0">
            <a:spAutoFit/>
          </a:bodyPr>
          <a:lstStyle/>
          <a:p>
            <a:pPr algn="ctr">
              <a:lnSpc>
                <a:spcPct val="130000"/>
              </a:lnSpc>
            </a:pPr>
            <a:r>
              <a:rPr lang="en-US" altLang="zh-CN" b="1" i="1" dirty="0">
                <a:ea typeface="Microsoft YaHei" panose="020B0503020204020204" pitchFamily="34" charset="-122"/>
              </a:rPr>
              <a:t>	</a:t>
            </a:r>
            <a:r>
              <a:rPr lang="en-US" altLang="zh-CN" b="1" i="1" dirty="0" err="1">
                <a:ea typeface="Microsoft YaHei" panose="020B0503020204020204" pitchFamily="34" charset="-122"/>
              </a:rPr>
              <a:t>Shuheng</a:t>
            </a:r>
            <a:r>
              <a:rPr lang="en-US" altLang="zh-CN" b="1" i="1" dirty="0">
                <a:ea typeface="Microsoft YaHei" panose="020B0503020204020204" pitchFamily="34" charset="-122"/>
              </a:rPr>
              <a:t> Fang, </a:t>
            </a:r>
            <a:r>
              <a:rPr lang="en-US" altLang="zh-CN" b="1" i="1" dirty="0" err="1">
                <a:ea typeface="Microsoft YaHei" panose="020B0503020204020204" pitchFamily="34" charset="-122"/>
              </a:rPr>
              <a:t>Kangfei</a:t>
            </a:r>
            <a:r>
              <a:rPr lang="en-US" altLang="zh-CN" b="1" i="1" dirty="0">
                <a:ea typeface="Microsoft YaHei" panose="020B0503020204020204" pitchFamily="34" charset="-122"/>
              </a:rPr>
              <a:t> Zhao, et al. </a:t>
            </a:r>
          </a:p>
          <a:p>
            <a:pPr algn="ctr">
              <a:lnSpc>
                <a:spcPct val="130000"/>
              </a:lnSpc>
            </a:pPr>
            <a:r>
              <a:rPr lang="en-US" altLang="zh-CN" b="1" i="1" dirty="0">
                <a:ea typeface="Microsoft YaHei" panose="020B0503020204020204" pitchFamily="34" charset="-122"/>
              </a:rPr>
              <a:t> </a:t>
            </a:r>
            <a:r>
              <a:rPr lang="en-US" altLang="zh-CN" b="1" i="1" dirty="0" err="1">
                <a:ea typeface="Microsoft YaHei" panose="020B0503020204020204" pitchFamily="34" charset="-122"/>
              </a:rPr>
              <a:t>CoRR</a:t>
            </a:r>
            <a:r>
              <a:rPr lang="en-US" altLang="zh-CN" b="1" i="1" dirty="0">
                <a:ea typeface="Microsoft YaHei" panose="020B0503020204020204" pitchFamily="34" charset="-122"/>
              </a:rPr>
              <a:t> abs/2201.00288</a:t>
            </a:r>
          </a:p>
        </p:txBody>
      </p:sp>
      <p:pic>
        <p:nvPicPr>
          <p:cNvPr id="4" name="图片 3">
            <a:extLst>
              <a:ext uri="{FF2B5EF4-FFF2-40B4-BE49-F238E27FC236}">
                <a16:creationId xmlns:a16="http://schemas.microsoft.com/office/drawing/2014/main" id="{0207D0D8-042B-D932-666B-4FC6143C406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00331" y="137545"/>
            <a:ext cx="1703019" cy="541328"/>
          </a:xfrm>
          <a:prstGeom prst="rect">
            <a:avLst/>
          </a:prstGeom>
        </p:spPr>
      </p:pic>
    </p:spTree>
    <p:extLst>
      <p:ext uri="{BB962C8B-B14F-4D97-AF65-F5344CB8AC3E}">
        <p14:creationId xmlns:p14="http://schemas.microsoft.com/office/powerpoint/2010/main" val="94419302"/>
      </p:ext>
    </p:extLst>
  </p:cSld>
  <p:clrMapOvr>
    <a:masterClrMapping/>
  </p:clrMapOvr>
  <mc:AlternateContent xmlns:mc="http://schemas.openxmlformats.org/markup-compatibility/2006" xmlns:p14="http://schemas.microsoft.com/office/powerpoint/2010/main">
    <mc:Choice Requires="p14">
      <p:transition spd="med" p14:dur="700">
        <p:wipe/>
      </p:transition>
    </mc:Choice>
    <mc:Fallback xmlns="">
      <p:transition spd="med">
        <p:wip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圆角矩形 11">
            <a:extLst>
              <a:ext uri="{FF2B5EF4-FFF2-40B4-BE49-F238E27FC236}">
                <a16:creationId xmlns:a16="http://schemas.microsoft.com/office/drawing/2014/main" id="{F3AD666A-561A-EF4F-AD76-F5E0E8C3CDFA}"/>
              </a:ext>
            </a:extLst>
          </p:cNvPr>
          <p:cNvSpPr/>
          <p:nvPr/>
        </p:nvSpPr>
        <p:spPr>
          <a:xfrm>
            <a:off x="867508" y="3555179"/>
            <a:ext cx="7502769" cy="2341529"/>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标题 3"/>
          <p:cNvSpPr txBox="1"/>
          <p:nvPr/>
        </p:nvSpPr>
        <p:spPr>
          <a:xfrm>
            <a:off x="0" y="-26988"/>
            <a:ext cx="9144000" cy="863601"/>
          </a:xfrm>
          <a:prstGeom prst="rect">
            <a:avLst/>
          </a:prstGeom>
          <a:solidFill>
            <a:srgbClr val="02409A"/>
          </a:solidFill>
          <a:ln>
            <a:noFill/>
          </a:ln>
          <a:effectLst/>
        </p:spPr>
        <p:txBody>
          <a:bodyPr tIns="0" bIns="0" anchor="ctr"/>
          <a:lstStyle/>
          <a:p>
            <a:pPr algn="ctr">
              <a:spcBef>
                <a:spcPct val="0"/>
              </a:spcBef>
              <a:defRPr/>
            </a:pPr>
            <a:endParaRPr lang="zh-CN" altLang="en-US" sz="4800" b="1" dirty="0">
              <a:solidFill>
                <a:prstClr val="white"/>
              </a:solidFill>
              <a:latin typeface="微软雅黑" panose="020B0503020204020204" pitchFamily="34" charset="-122"/>
              <a:ea typeface="微软雅黑" panose="020B0503020204020204" pitchFamily="34" charset="-122"/>
            </a:endParaRPr>
          </a:p>
        </p:txBody>
      </p:sp>
      <p:cxnSp>
        <p:nvCxnSpPr>
          <p:cNvPr id="39951" name="直接连接符 19"/>
          <p:cNvCxnSpPr/>
          <p:nvPr/>
        </p:nvCxnSpPr>
        <p:spPr bwMode="auto">
          <a:xfrm flipH="1">
            <a:off x="449263" y="-25400"/>
            <a:ext cx="1587" cy="841375"/>
          </a:xfrm>
          <a:prstGeom prst="line">
            <a:avLst/>
          </a:prstGeom>
          <a:noFill/>
          <a:ln w="28575" algn="ctr">
            <a:solidFill>
              <a:schemeClr val="bg1"/>
            </a:solidFill>
            <a:round/>
          </a:ln>
          <a:effectLst/>
          <a:extLst>
            <a:ext uri="{909E8E84-426E-40DD-AFC4-6F175D3DCCD1}">
              <a14:hiddenFill xmlns:a14="http://schemas.microsoft.com/office/drawing/2010/main">
                <a:noFill/>
              </a14:hiddenFill>
            </a:ext>
          </a:extLst>
        </p:spPr>
      </p:cxnSp>
      <p:cxnSp>
        <p:nvCxnSpPr>
          <p:cNvPr id="39952" name="直接连接符 20"/>
          <p:cNvCxnSpPr/>
          <p:nvPr/>
        </p:nvCxnSpPr>
        <p:spPr bwMode="auto">
          <a:xfrm flipH="1">
            <a:off x="511175" y="-26988"/>
            <a:ext cx="1588" cy="554038"/>
          </a:xfrm>
          <a:prstGeom prst="line">
            <a:avLst/>
          </a:prstGeom>
          <a:noFill/>
          <a:ln w="28575" algn="ctr">
            <a:solidFill>
              <a:schemeClr val="bg1"/>
            </a:solidFill>
            <a:round/>
          </a:ln>
          <a:effectLst/>
          <a:extLst>
            <a:ext uri="{909E8E84-426E-40DD-AFC4-6F175D3DCCD1}">
              <a14:hiddenFill xmlns:a14="http://schemas.microsoft.com/office/drawing/2010/main">
                <a:noFill/>
              </a14:hiddenFill>
            </a:ext>
          </a:extLst>
        </p:spPr>
      </p:cxnSp>
      <p:cxnSp>
        <p:nvCxnSpPr>
          <p:cNvPr id="39953" name="直接连接符 30"/>
          <p:cNvCxnSpPr/>
          <p:nvPr/>
        </p:nvCxnSpPr>
        <p:spPr bwMode="auto">
          <a:xfrm>
            <a:off x="576263" y="-26988"/>
            <a:ext cx="0" cy="298451"/>
          </a:xfrm>
          <a:prstGeom prst="line">
            <a:avLst/>
          </a:prstGeom>
          <a:noFill/>
          <a:ln w="28575" algn="ctr">
            <a:solidFill>
              <a:schemeClr val="bg1"/>
            </a:solidFill>
            <a:round/>
          </a:ln>
          <a:effectLst/>
          <a:extLst>
            <a:ext uri="{909E8E84-426E-40DD-AFC4-6F175D3DCCD1}">
              <a14:hiddenFill xmlns:a14="http://schemas.microsoft.com/office/drawing/2010/main">
                <a:noFill/>
              </a14:hiddenFill>
            </a:ext>
          </a:extLst>
        </p:spPr>
      </p:cxnSp>
      <p:sp>
        <p:nvSpPr>
          <p:cNvPr id="58" name="TextBox 19"/>
          <p:cNvSpPr txBox="1">
            <a:spLocks noChangeArrowheads="1"/>
          </p:cNvSpPr>
          <p:nvPr/>
        </p:nvSpPr>
        <p:spPr bwMode="auto">
          <a:xfrm>
            <a:off x="622300" y="142875"/>
            <a:ext cx="8545830" cy="5232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fontAlgn="base" hangingPunct="1">
              <a:spcBef>
                <a:spcPct val="0"/>
              </a:spcBef>
              <a:spcAft>
                <a:spcPct val="0"/>
              </a:spcAft>
            </a:pPr>
            <a:r>
              <a:rPr lang="zh-CN" altLang="en-US" sz="2800" b="1" dirty="0">
                <a:solidFill>
                  <a:prstClr val="white"/>
                </a:solidFill>
                <a:latin typeface="微软雅黑" panose="020B0503020204020204" pitchFamily="34" charset="-122"/>
                <a:ea typeface="微软雅黑" panose="020B0503020204020204" pitchFamily="34" charset="-122"/>
                <a:cs typeface="Arial" panose="020B0604020202020204" pitchFamily="34" charset="0"/>
              </a:rPr>
              <a:t>研究背景：社区搜索</a:t>
            </a:r>
            <a:endParaRPr lang="en-US" altLang="zh-CN" sz="2800" b="1" dirty="0">
              <a:solidFill>
                <a:prstClr val="white"/>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 name="灯片编号占位符 3"/>
          <p:cNvSpPr>
            <a:spLocks noGrp="1"/>
          </p:cNvSpPr>
          <p:nvPr>
            <p:ph type="sldNum" sz="quarter" idx="12"/>
          </p:nvPr>
        </p:nvSpPr>
        <p:spPr/>
        <p:txBody>
          <a:bodyPr/>
          <a:lstStyle/>
          <a:p>
            <a:fld id="{94B6E62B-4DEC-4954-AD3A-658470571C9E}" type="slidenum">
              <a:rPr lang="zh-CN" altLang="en-US" smtClean="0"/>
              <a:t>10</a:t>
            </a:fld>
            <a:endParaRPr lang="zh-CN" altLang="en-US"/>
          </a:p>
        </p:txBody>
      </p:sp>
      <p:sp>
        <p:nvSpPr>
          <p:cNvPr id="13" name="文本框 12">
            <a:extLst>
              <a:ext uri="{FF2B5EF4-FFF2-40B4-BE49-F238E27FC236}">
                <a16:creationId xmlns:a16="http://schemas.microsoft.com/office/drawing/2014/main" id="{F76F270E-4FA1-7514-01D9-18E658E10467}"/>
              </a:ext>
            </a:extLst>
          </p:cNvPr>
          <p:cNvSpPr txBox="1"/>
          <p:nvPr/>
        </p:nvSpPr>
        <p:spPr>
          <a:xfrm>
            <a:off x="765254" y="1494916"/>
            <a:ext cx="8059737" cy="961225"/>
          </a:xfrm>
          <a:prstGeom prst="rect">
            <a:avLst/>
          </a:prstGeom>
          <a:noFill/>
        </p:spPr>
        <p:txBody>
          <a:bodyPr wrap="square">
            <a:spAutoFit/>
          </a:bodyPr>
          <a:lstStyle/>
          <a:p>
            <a:pPr>
              <a:lnSpc>
                <a:spcPct val="150000"/>
              </a:lnSpc>
              <a:buSzPct val="100000"/>
            </a:pPr>
            <a:r>
              <a:rPr lang="zh-CN" altLang="en-US" sz="2000" b="1" dirty="0">
                <a:latin typeface="Microsoft YaHei" panose="020B0503020204020204" pitchFamily="34" charset="-122"/>
                <a:ea typeface="Microsoft YaHei" panose="020B0503020204020204" pitchFamily="34" charset="-122"/>
              </a:rPr>
              <a:t>在数据稀疏的场景下，</a:t>
            </a:r>
            <a:endParaRPr lang="en-US" altLang="zh-CN" sz="2000" b="1" dirty="0">
              <a:latin typeface="Microsoft YaHei" panose="020B0503020204020204" pitchFamily="34" charset="-122"/>
              <a:ea typeface="Microsoft YaHei" panose="020B0503020204020204" pitchFamily="34" charset="-122"/>
            </a:endParaRPr>
          </a:p>
          <a:p>
            <a:pPr algn="ctr">
              <a:lnSpc>
                <a:spcPct val="150000"/>
              </a:lnSpc>
              <a:buSzPct val="100000"/>
            </a:pPr>
            <a:r>
              <a:rPr lang="zh-CN" altLang="en-US" sz="2000" b="1" dirty="0">
                <a:solidFill>
                  <a:srgbClr val="00409A"/>
                </a:solidFill>
                <a:latin typeface="Microsoft YaHei" panose="020B0503020204020204" pitchFamily="34" charset="-122"/>
                <a:ea typeface="Microsoft YaHei" panose="020B0503020204020204" pitchFamily="34" charset="-122"/>
              </a:rPr>
              <a:t>从多个任务中挖掘先验知识</a:t>
            </a:r>
            <a:r>
              <a:rPr lang="zh-CN" altLang="en-US" sz="2000" b="1" dirty="0">
                <a:latin typeface="Microsoft YaHei" panose="020B0503020204020204" pitchFamily="34" charset="-122"/>
                <a:ea typeface="Microsoft YaHei" panose="020B0503020204020204" pitchFamily="34" charset="-122"/>
              </a:rPr>
              <a:t>并融入到</a:t>
            </a:r>
            <a:r>
              <a:rPr lang="en-US" altLang="zh-CN" sz="2000" b="1" dirty="0">
                <a:latin typeface="Microsoft YaHei" panose="020B0503020204020204" pitchFamily="34" charset="-122"/>
                <a:ea typeface="Microsoft YaHei" panose="020B0503020204020204" pitchFamily="34" charset="-122"/>
              </a:rPr>
              <a:t>ML</a:t>
            </a:r>
            <a:r>
              <a:rPr lang="zh-CN" altLang="en-US" sz="2000" b="1" dirty="0">
                <a:latin typeface="Microsoft YaHei" panose="020B0503020204020204" pitchFamily="34" charset="-122"/>
                <a:ea typeface="Microsoft YaHei" panose="020B0503020204020204" pitchFamily="34" charset="-122"/>
              </a:rPr>
              <a:t>模型中</a:t>
            </a:r>
            <a:endParaRPr lang="en-US" altLang="zh-CN" sz="2000" b="1" dirty="0">
              <a:latin typeface="Microsoft YaHei" panose="020B0503020204020204" pitchFamily="34" charset="-122"/>
              <a:ea typeface="Microsoft YaHei" panose="020B0503020204020204" pitchFamily="34" charset="-122"/>
            </a:endParaRPr>
          </a:p>
        </p:txBody>
      </p:sp>
      <p:sp>
        <p:nvSpPr>
          <p:cNvPr id="15" name="文本框 14">
            <a:extLst>
              <a:ext uri="{FF2B5EF4-FFF2-40B4-BE49-F238E27FC236}">
                <a16:creationId xmlns:a16="http://schemas.microsoft.com/office/drawing/2014/main" id="{E8529BF9-80FD-92BB-061D-A779FB83DA1E}"/>
              </a:ext>
            </a:extLst>
          </p:cNvPr>
          <p:cNvSpPr txBox="1"/>
          <p:nvPr/>
        </p:nvSpPr>
        <p:spPr>
          <a:xfrm>
            <a:off x="4686627" y="2649029"/>
            <a:ext cx="3300254" cy="418128"/>
          </a:xfrm>
          <a:prstGeom prst="rect">
            <a:avLst/>
          </a:prstGeom>
          <a:noFill/>
        </p:spPr>
        <p:txBody>
          <a:bodyPr wrap="square">
            <a:spAutoFit/>
          </a:bodyPr>
          <a:lstStyle/>
          <a:p>
            <a:pPr>
              <a:lnSpc>
                <a:spcPct val="150000"/>
              </a:lnSpc>
              <a:buSzPct val="100000"/>
            </a:pPr>
            <a:r>
              <a:rPr lang="zh-CN" altLang="en-US" sz="1600" b="1" dirty="0">
                <a:latin typeface="Microsoft YaHei" panose="020B0503020204020204" pitchFamily="34" charset="-122"/>
                <a:ea typeface="Microsoft YaHei" panose="020B0503020204020204" pitchFamily="34" charset="-122"/>
              </a:rPr>
              <a:t>如何实现？</a:t>
            </a:r>
            <a:endParaRPr lang="en-US" altLang="zh-CN" sz="1600" b="1" dirty="0">
              <a:latin typeface="Microsoft YaHei" panose="020B0503020204020204" pitchFamily="34" charset="-122"/>
              <a:ea typeface="Microsoft YaHei" panose="020B0503020204020204" pitchFamily="34" charset="-122"/>
            </a:endParaRPr>
          </a:p>
        </p:txBody>
      </p:sp>
      <p:sp>
        <p:nvSpPr>
          <p:cNvPr id="18" name="下箭头 17">
            <a:extLst>
              <a:ext uri="{FF2B5EF4-FFF2-40B4-BE49-F238E27FC236}">
                <a16:creationId xmlns:a16="http://schemas.microsoft.com/office/drawing/2014/main" id="{F15E021F-16E2-A976-DFE4-9730B12A1829}"/>
              </a:ext>
            </a:extLst>
          </p:cNvPr>
          <p:cNvSpPr/>
          <p:nvPr/>
        </p:nvSpPr>
        <p:spPr>
          <a:xfrm>
            <a:off x="4136509" y="2560042"/>
            <a:ext cx="444500" cy="779850"/>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文本框 7">
            <a:extLst>
              <a:ext uri="{FF2B5EF4-FFF2-40B4-BE49-F238E27FC236}">
                <a16:creationId xmlns:a16="http://schemas.microsoft.com/office/drawing/2014/main" id="{3537F03D-3B0D-063C-7F0C-FC09C9675F6A}"/>
              </a:ext>
            </a:extLst>
          </p:cNvPr>
          <p:cNvSpPr txBox="1"/>
          <p:nvPr/>
        </p:nvSpPr>
        <p:spPr>
          <a:xfrm>
            <a:off x="1112028" y="4006136"/>
            <a:ext cx="6048962" cy="400110"/>
          </a:xfrm>
          <a:prstGeom prst="rect">
            <a:avLst/>
          </a:prstGeom>
          <a:noFill/>
        </p:spPr>
        <p:txBody>
          <a:bodyPr wrap="square">
            <a:spAutoFit/>
          </a:bodyPr>
          <a:lstStyle/>
          <a:p>
            <a:pPr algn="ctr"/>
            <a:r>
              <a:rPr lang="zh-CN" altLang="en-US" sz="2000" b="1" dirty="0">
                <a:solidFill>
                  <a:schemeClr val="bg1"/>
                </a:solidFill>
                <a:latin typeface="Microsoft YaHei" panose="020B0503020204020204" pitchFamily="34" charset="-122"/>
                <a:ea typeface="Microsoft YaHei" panose="020B0503020204020204" pitchFamily="34" charset="-122"/>
              </a:rPr>
              <a:t>在多任务场景下，通过</a:t>
            </a:r>
            <a:r>
              <a:rPr lang="zh-CN" altLang="en-US" sz="2000" b="1" dirty="0">
                <a:solidFill>
                  <a:schemeClr val="accent4"/>
                </a:solidFill>
                <a:latin typeface="Microsoft YaHei" panose="020B0503020204020204" pitchFamily="34" charset="-122"/>
                <a:ea typeface="Microsoft YaHei" panose="020B0503020204020204" pitchFamily="34" charset="-122"/>
              </a:rPr>
              <a:t>元学习模型</a:t>
            </a:r>
            <a:r>
              <a:rPr lang="zh-CN" altLang="en-US" sz="2000" b="1" dirty="0">
                <a:solidFill>
                  <a:schemeClr val="bg1"/>
                </a:solidFill>
                <a:latin typeface="Microsoft YaHei" panose="020B0503020204020204" pitchFamily="34" charset="-122"/>
                <a:ea typeface="Microsoft YaHei" panose="020B0503020204020204" pitchFamily="34" charset="-122"/>
              </a:rPr>
              <a:t>来捕获先验知识</a:t>
            </a:r>
          </a:p>
        </p:txBody>
      </p:sp>
      <p:sp>
        <p:nvSpPr>
          <p:cNvPr id="11" name="文本框 10">
            <a:extLst>
              <a:ext uri="{FF2B5EF4-FFF2-40B4-BE49-F238E27FC236}">
                <a16:creationId xmlns:a16="http://schemas.microsoft.com/office/drawing/2014/main" id="{22164A47-772F-D4E3-7949-3D3E8A42BE17}"/>
              </a:ext>
            </a:extLst>
          </p:cNvPr>
          <p:cNvSpPr txBox="1"/>
          <p:nvPr/>
        </p:nvSpPr>
        <p:spPr>
          <a:xfrm>
            <a:off x="1233725" y="4575624"/>
            <a:ext cx="6972537" cy="787460"/>
          </a:xfrm>
          <a:prstGeom prst="rect">
            <a:avLst/>
          </a:prstGeom>
          <a:noFill/>
        </p:spPr>
        <p:txBody>
          <a:bodyPr wrap="square">
            <a:spAutoFit/>
          </a:bodyPr>
          <a:lstStyle/>
          <a:p>
            <a:pPr marL="285750" indent="-285750">
              <a:lnSpc>
                <a:spcPct val="150000"/>
              </a:lnSpc>
              <a:buSzPct val="55000"/>
              <a:buFont typeface="Wingdings" pitchFamily="2" charset="2"/>
              <a:buChar char="Ø"/>
            </a:pPr>
            <a:r>
              <a:rPr lang="zh-CN" altLang="en-US" sz="1600" b="0" i="0" u="none" strike="noStrike" dirty="0">
                <a:solidFill>
                  <a:schemeClr val="bg1"/>
                </a:solidFill>
                <a:effectLst/>
                <a:latin typeface="Microsoft YaHei" panose="020B0503020204020204" pitchFamily="34" charset="-122"/>
                <a:ea typeface="Microsoft YaHei" panose="020B0503020204020204" pitchFamily="34" charset="-122"/>
              </a:rPr>
              <a:t>先从多个任务中学习图之间共享的</a:t>
            </a:r>
            <a:r>
              <a:rPr lang="en-US" altLang="zh-CN" sz="1600" b="0" i="0" u="none" strike="noStrike" dirty="0">
                <a:solidFill>
                  <a:schemeClr val="bg1"/>
                </a:solidFill>
                <a:effectLst/>
                <a:latin typeface="Microsoft YaHei" panose="020B0503020204020204" pitchFamily="34" charset="-122"/>
                <a:ea typeface="Microsoft YaHei" panose="020B0503020204020204" pitchFamily="34" charset="-122"/>
              </a:rPr>
              <a:t>CS</a:t>
            </a:r>
            <a:r>
              <a:rPr lang="zh-CN" altLang="en-US" sz="1600" b="0" i="0" u="none" strike="noStrike" dirty="0">
                <a:solidFill>
                  <a:schemeClr val="bg1"/>
                </a:solidFill>
                <a:effectLst/>
                <a:latin typeface="Microsoft YaHei" panose="020B0503020204020204" pitchFamily="34" charset="-122"/>
                <a:ea typeface="Microsoft YaHei" panose="020B0503020204020204" pitchFamily="34" charset="-122"/>
              </a:rPr>
              <a:t>先验知识</a:t>
            </a:r>
            <a:endParaRPr lang="en-US" altLang="zh-CN" sz="1600" b="0" i="0" u="none" strike="noStrike" dirty="0">
              <a:solidFill>
                <a:schemeClr val="bg1"/>
              </a:solidFill>
              <a:effectLst/>
              <a:latin typeface="Microsoft YaHei" panose="020B0503020204020204" pitchFamily="34" charset="-122"/>
              <a:ea typeface="Microsoft YaHei" panose="020B0503020204020204" pitchFamily="34" charset="-122"/>
            </a:endParaRPr>
          </a:p>
          <a:p>
            <a:pPr marL="285750" indent="-285750">
              <a:lnSpc>
                <a:spcPct val="150000"/>
              </a:lnSpc>
              <a:buSzPct val="55000"/>
              <a:buFont typeface="Wingdings" pitchFamily="2" charset="2"/>
              <a:buChar char="Ø"/>
            </a:pPr>
            <a:r>
              <a:rPr lang="zh-CN" altLang="en-US" sz="1600" dirty="0">
                <a:solidFill>
                  <a:schemeClr val="bg1"/>
                </a:solidFill>
                <a:latin typeface="Microsoft YaHei" panose="020B0503020204020204" pitchFamily="34" charset="-122"/>
                <a:ea typeface="Microsoft YaHei" panose="020B0503020204020204" pitchFamily="34" charset="-122"/>
              </a:rPr>
              <a:t>将</a:t>
            </a:r>
            <a:r>
              <a:rPr lang="zh-CN" altLang="en-US" sz="1600" b="0" i="0" u="none" strike="noStrike" dirty="0">
                <a:solidFill>
                  <a:schemeClr val="bg1"/>
                </a:solidFill>
                <a:effectLst/>
                <a:latin typeface="Microsoft YaHei" panose="020B0503020204020204" pitchFamily="34" charset="-122"/>
                <a:ea typeface="Microsoft YaHei" panose="020B0503020204020204" pitchFamily="34" charset="-122"/>
              </a:rPr>
              <a:t>小样本数据与学到的先验知识相结合，帮助模型更好地适应该特定任务。</a:t>
            </a:r>
            <a:endParaRPr kumimoji="1" lang="zh-CN" altLang="en-US" sz="1600"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090413825"/>
      </p:ext>
    </p:extLst>
  </p:cSld>
  <p:clrMapOvr>
    <a:masterClrMapping/>
  </p:clrMapOvr>
  <mc:AlternateContent xmlns:mc="http://schemas.openxmlformats.org/markup-compatibility/2006" xmlns:p14="http://schemas.microsoft.com/office/powerpoint/2010/main">
    <mc:Choice Requires="p14">
      <p:transition spd="med" p14:dur="700">
        <p:wipe/>
      </p:transition>
    </mc:Choice>
    <mc:Fallback xmlns="">
      <p:transition spd="med">
        <p:wip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标题 3"/>
          <p:cNvSpPr txBox="1"/>
          <p:nvPr/>
        </p:nvSpPr>
        <p:spPr>
          <a:xfrm>
            <a:off x="0" y="-26988"/>
            <a:ext cx="9144000" cy="863601"/>
          </a:xfrm>
          <a:prstGeom prst="rect">
            <a:avLst/>
          </a:prstGeom>
          <a:solidFill>
            <a:srgbClr val="02409A"/>
          </a:solidFill>
          <a:ln>
            <a:noFill/>
          </a:ln>
          <a:effectLst/>
        </p:spPr>
        <p:txBody>
          <a:bodyPr tIns="0" bIns="0" anchor="ctr"/>
          <a:lstStyle/>
          <a:p>
            <a:pPr algn="ctr">
              <a:spcBef>
                <a:spcPct val="0"/>
              </a:spcBef>
              <a:defRPr/>
            </a:pPr>
            <a:endParaRPr lang="zh-CN" altLang="en-US" sz="4800" b="1" dirty="0">
              <a:solidFill>
                <a:prstClr val="white"/>
              </a:solidFill>
              <a:latin typeface="微软雅黑" panose="020B0503020204020204" pitchFamily="34" charset="-122"/>
              <a:ea typeface="微软雅黑" panose="020B0503020204020204" pitchFamily="34" charset="-122"/>
            </a:endParaRPr>
          </a:p>
        </p:txBody>
      </p:sp>
      <p:cxnSp>
        <p:nvCxnSpPr>
          <p:cNvPr id="39951" name="直接连接符 19"/>
          <p:cNvCxnSpPr/>
          <p:nvPr/>
        </p:nvCxnSpPr>
        <p:spPr bwMode="auto">
          <a:xfrm flipH="1">
            <a:off x="449263" y="-25400"/>
            <a:ext cx="1587" cy="841375"/>
          </a:xfrm>
          <a:prstGeom prst="line">
            <a:avLst/>
          </a:prstGeom>
          <a:noFill/>
          <a:ln w="28575" algn="ctr">
            <a:solidFill>
              <a:schemeClr val="bg1"/>
            </a:solidFill>
            <a:round/>
          </a:ln>
          <a:effectLst/>
          <a:extLst>
            <a:ext uri="{909E8E84-426E-40DD-AFC4-6F175D3DCCD1}">
              <a14:hiddenFill xmlns:a14="http://schemas.microsoft.com/office/drawing/2010/main">
                <a:noFill/>
              </a14:hiddenFill>
            </a:ext>
          </a:extLst>
        </p:spPr>
      </p:cxnSp>
      <p:cxnSp>
        <p:nvCxnSpPr>
          <p:cNvPr id="39952" name="直接连接符 20"/>
          <p:cNvCxnSpPr/>
          <p:nvPr/>
        </p:nvCxnSpPr>
        <p:spPr bwMode="auto">
          <a:xfrm flipH="1">
            <a:off x="511175" y="-26988"/>
            <a:ext cx="1588" cy="554038"/>
          </a:xfrm>
          <a:prstGeom prst="line">
            <a:avLst/>
          </a:prstGeom>
          <a:noFill/>
          <a:ln w="28575" algn="ctr">
            <a:solidFill>
              <a:schemeClr val="bg1"/>
            </a:solidFill>
            <a:round/>
          </a:ln>
          <a:effectLst/>
          <a:extLst>
            <a:ext uri="{909E8E84-426E-40DD-AFC4-6F175D3DCCD1}">
              <a14:hiddenFill xmlns:a14="http://schemas.microsoft.com/office/drawing/2010/main">
                <a:noFill/>
              </a14:hiddenFill>
            </a:ext>
          </a:extLst>
        </p:spPr>
      </p:cxnSp>
      <p:cxnSp>
        <p:nvCxnSpPr>
          <p:cNvPr id="39953" name="直接连接符 30"/>
          <p:cNvCxnSpPr/>
          <p:nvPr/>
        </p:nvCxnSpPr>
        <p:spPr bwMode="auto">
          <a:xfrm>
            <a:off x="576263" y="-26988"/>
            <a:ext cx="0" cy="298451"/>
          </a:xfrm>
          <a:prstGeom prst="line">
            <a:avLst/>
          </a:prstGeom>
          <a:noFill/>
          <a:ln w="28575" algn="ctr">
            <a:solidFill>
              <a:schemeClr val="bg1"/>
            </a:solidFill>
            <a:round/>
          </a:ln>
          <a:effectLst/>
          <a:extLst>
            <a:ext uri="{909E8E84-426E-40DD-AFC4-6F175D3DCCD1}">
              <a14:hiddenFill xmlns:a14="http://schemas.microsoft.com/office/drawing/2010/main">
                <a:noFill/>
              </a14:hiddenFill>
            </a:ext>
          </a:extLst>
        </p:spPr>
      </p:cxnSp>
      <p:sp>
        <p:nvSpPr>
          <p:cNvPr id="58" name="TextBox 19"/>
          <p:cNvSpPr txBox="1">
            <a:spLocks noChangeArrowheads="1"/>
          </p:cNvSpPr>
          <p:nvPr/>
        </p:nvSpPr>
        <p:spPr bwMode="auto">
          <a:xfrm>
            <a:off x="622300" y="142875"/>
            <a:ext cx="8545830" cy="5232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fontAlgn="base" hangingPunct="1">
              <a:spcBef>
                <a:spcPct val="0"/>
              </a:spcBef>
              <a:spcAft>
                <a:spcPct val="0"/>
              </a:spcAft>
            </a:pPr>
            <a:r>
              <a:rPr lang="zh-CN" altLang="en-US" sz="2800" b="1" dirty="0">
                <a:solidFill>
                  <a:prstClr val="white"/>
                </a:solidFill>
                <a:latin typeface="微软雅黑" panose="020B0503020204020204" pitchFamily="34" charset="-122"/>
                <a:ea typeface="微软雅黑" panose="020B0503020204020204" pitchFamily="34" charset="-122"/>
                <a:cs typeface="Arial" panose="020B0604020202020204" pitchFamily="34" charset="0"/>
              </a:rPr>
              <a:t>研究背景：元学习</a:t>
            </a:r>
            <a:endParaRPr lang="en-US" altLang="zh-CN" sz="2800" b="1" dirty="0">
              <a:solidFill>
                <a:prstClr val="white"/>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 name="灯片编号占位符 3"/>
          <p:cNvSpPr>
            <a:spLocks noGrp="1"/>
          </p:cNvSpPr>
          <p:nvPr>
            <p:ph type="sldNum" sz="quarter" idx="12"/>
          </p:nvPr>
        </p:nvSpPr>
        <p:spPr/>
        <p:txBody>
          <a:bodyPr/>
          <a:lstStyle/>
          <a:p>
            <a:fld id="{94B6E62B-4DEC-4954-AD3A-658470571C9E}" type="slidenum">
              <a:rPr lang="zh-CN" altLang="en-US" smtClean="0"/>
              <a:t>11</a:t>
            </a:fld>
            <a:endParaRPr lang="zh-CN" altLang="en-US"/>
          </a:p>
        </p:txBody>
      </p:sp>
      <p:sp>
        <p:nvSpPr>
          <p:cNvPr id="2" name="文本框 1">
            <a:extLst>
              <a:ext uri="{FF2B5EF4-FFF2-40B4-BE49-F238E27FC236}">
                <a16:creationId xmlns:a16="http://schemas.microsoft.com/office/drawing/2014/main" id="{680ABD13-3274-0853-BF8C-81AD81F9D29B}"/>
              </a:ext>
            </a:extLst>
          </p:cNvPr>
          <p:cNvSpPr txBox="1"/>
          <p:nvPr/>
        </p:nvSpPr>
        <p:spPr>
          <a:xfrm>
            <a:off x="230132" y="1672548"/>
            <a:ext cx="8680786" cy="1289905"/>
          </a:xfrm>
          <a:prstGeom prst="rect">
            <a:avLst/>
          </a:prstGeom>
          <a:noFill/>
        </p:spPr>
        <p:txBody>
          <a:bodyPr wrap="square" rtlCol="0">
            <a:spAutoFit/>
          </a:bodyPr>
          <a:lstStyle/>
          <a:p>
            <a:pPr marL="285750" indent="-285750">
              <a:lnSpc>
                <a:spcPct val="150000"/>
              </a:lnSpc>
              <a:buSzPct val="55000"/>
              <a:buFont typeface="Wingdings" pitchFamily="2" charset="2"/>
              <a:buChar char="Ø"/>
            </a:pPr>
            <a:r>
              <a:rPr kumimoji="1" lang="zh-CN" altLang="en-US" dirty="0">
                <a:latin typeface="Microsoft YaHei" panose="020B0503020204020204" pitchFamily="34" charset="-122"/>
                <a:ea typeface="Microsoft YaHei" panose="020B0503020204020204" pitchFamily="34" charset="-122"/>
              </a:rPr>
              <a:t>又称“学习如何去学习”，</a:t>
            </a:r>
            <a:r>
              <a:rPr kumimoji="1" lang="en-US" altLang="zh-CN" dirty="0">
                <a:latin typeface="Microsoft YaHei" panose="020B0503020204020204" pitchFamily="34" charset="-122"/>
                <a:ea typeface="Microsoft YaHei" panose="020B0503020204020204" pitchFamily="34" charset="-122"/>
              </a:rPr>
              <a:t>Learn</a:t>
            </a:r>
            <a:r>
              <a:rPr kumimoji="1" lang="zh-CN" altLang="en-US" dirty="0">
                <a:latin typeface="Microsoft YaHei" panose="020B0503020204020204" pitchFamily="34" charset="-122"/>
                <a:ea typeface="Microsoft YaHei" panose="020B0503020204020204" pitchFamily="34" charset="-122"/>
              </a:rPr>
              <a:t> </a:t>
            </a:r>
            <a:r>
              <a:rPr kumimoji="1" lang="en-US" altLang="zh-CN" dirty="0">
                <a:latin typeface="Microsoft YaHei" panose="020B0503020204020204" pitchFamily="34" charset="-122"/>
                <a:ea typeface="Microsoft YaHei" panose="020B0503020204020204" pitchFamily="34" charset="-122"/>
              </a:rPr>
              <a:t>to</a:t>
            </a:r>
            <a:r>
              <a:rPr kumimoji="1" lang="zh-CN" altLang="en-US" dirty="0">
                <a:latin typeface="Microsoft YaHei" panose="020B0503020204020204" pitchFamily="34" charset="-122"/>
                <a:ea typeface="Microsoft YaHei" panose="020B0503020204020204" pitchFamily="34" charset="-122"/>
              </a:rPr>
              <a:t> </a:t>
            </a:r>
            <a:r>
              <a:rPr kumimoji="1" lang="en-US" altLang="zh-CN" dirty="0">
                <a:latin typeface="Microsoft YaHei" panose="020B0503020204020204" pitchFamily="34" charset="-122"/>
                <a:ea typeface="Microsoft YaHei" panose="020B0503020204020204" pitchFamily="34" charset="-122"/>
              </a:rPr>
              <a:t>learn</a:t>
            </a:r>
          </a:p>
          <a:p>
            <a:pPr marL="285750" indent="-285750">
              <a:lnSpc>
                <a:spcPct val="150000"/>
              </a:lnSpc>
              <a:buSzPct val="55000"/>
              <a:buFont typeface="Wingdings" pitchFamily="2" charset="2"/>
              <a:buChar char="Ø"/>
            </a:pPr>
            <a:r>
              <a:rPr kumimoji="1" lang="zh-CN" altLang="en-US" dirty="0">
                <a:latin typeface="Microsoft YaHei" panose="020B0503020204020204" pitchFamily="34" charset="-122"/>
                <a:ea typeface="Microsoft YaHei" panose="020B0503020204020204" pitchFamily="34" charset="-122"/>
              </a:rPr>
              <a:t>让模型自动学习元知识（模型超参数、神经网络的初始参数、结构和优化器等）</a:t>
            </a:r>
            <a:endParaRPr kumimoji="1" lang="en-US" altLang="zh-CN" dirty="0">
              <a:latin typeface="Microsoft YaHei" panose="020B0503020204020204" pitchFamily="34" charset="-122"/>
              <a:ea typeface="Microsoft YaHei" panose="020B0503020204020204" pitchFamily="34" charset="-122"/>
            </a:endParaRPr>
          </a:p>
          <a:p>
            <a:pPr marL="285750" indent="-285750">
              <a:lnSpc>
                <a:spcPct val="150000"/>
              </a:lnSpc>
              <a:buSzPct val="55000"/>
              <a:buFont typeface="Wingdings" pitchFamily="2" charset="2"/>
              <a:buChar char="Ø"/>
            </a:pPr>
            <a:r>
              <a:rPr kumimoji="1" lang="zh-CN" altLang="en-US" dirty="0">
                <a:latin typeface="Microsoft YaHei" panose="020B0503020204020204" pitchFamily="34" charset="-122"/>
                <a:ea typeface="Microsoft YaHei" panose="020B0503020204020204" pitchFamily="34" charset="-122"/>
              </a:rPr>
              <a:t>在少样本学习中，从大量先验任务中学习元知识，指导模型在新任务中更快学习</a:t>
            </a:r>
            <a:endParaRPr kumimoji="1" lang="en-US" altLang="zh-CN" dirty="0">
              <a:latin typeface="Microsoft YaHei" panose="020B0503020204020204" pitchFamily="34" charset="-122"/>
              <a:ea typeface="Microsoft YaHei" panose="020B0503020204020204" pitchFamily="34" charset="-122"/>
            </a:endParaRPr>
          </a:p>
        </p:txBody>
      </p:sp>
      <p:pic>
        <p:nvPicPr>
          <p:cNvPr id="3" name="图片 2">
            <a:extLst>
              <a:ext uri="{FF2B5EF4-FFF2-40B4-BE49-F238E27FC236}">
                <a16:creationId xmlns:a16="http://schemas.microsoft.com/office/drawing/2014/main" id="{26AC1225-384C-34C3-3A87-7D553D237571}"/>
              </a:ext>
            </a:extLst>
          </p:cNvPr>
          <p:cNvPicPr>
            <a:picLocks noChangeAspect="1"/>
          </p:cNvPicPr>
          <p:nvPr/>
        </p:nvPicPr>
        <p:blipFill>
          <a:blip r:embed="rId3"/>
          <a:stretch>
            <a:fillRect/>
          </a:stretch>
        </p:blipFill>
        <p:spPr>
          <a:xfrm>
            <a:off x="4678035" y="3176548"/>
            <a:ext cx="4065574" cy="2965708"/>
          </a:xfrm>
          <a:prstGeom prst="rect">
            <a:avLst/>
          </a:prstGeom>
        </p:spPr>
      </p:pic>
      <p:pic>
        <p:nvPicPr>
          <p:cNvPr id="5" name="图片 4">
            <a:extLst>
              <a:ext uri="{FF2B5EF4-FFF2-40B4-BE49-F238E27FC236}">
                <a16:creationId xmlns:a16="http://schemas.microsoft.com/office/drawing/2014/main" id="{77A98234-AD31-A9A7-5D8F-C99FF3D754DF}"/>
              </a:ext>
            </a:extLst>
          </p:cNvPr>
          <p:cNvPicPr>
            <a:picLocks noChangeAspect="1"/>
          </p:cNvPicPr>
          <p:nvPr/>
        </p:nvPicPr>
        <p:blipFill>
          <a:blip r:embed="rId4"/>
          <a:stretch>
            <a:fillRect/>
          </a:stretch>
        </p:blipFill>
        <p:spPr>
          <a:xfrm>
            <a:off x="511175" y="3757138"/>
            <a:ext cx="3922295" cy="1804528"/>
          </a:xfrm>
          <a:prstGeom prst="rect">
            <a:avLst/>
          </a:prstGeom>
        </p:spPr>
      </p:pic>
      <p:sp>
        <p:nvSpPr>
          <p:cNvPr id="6" name="文本框 5">
            <a:extLst>
              <a:ext uri="{FF2B5EF4-FFF2-40B4-BE49-F238E27FC236}">
                <a16:creationId xmlns:a16="http://schemas.microsoft.com/office/drawing/2014/main" id="{4A022AF8-DCBD-69DD-194D-7A77053D65E2}"/>
              </a:ext>
            </a:extLst>
          </p:cNvPr>
          <p:cNvSpPr txBox="1"/>
          <p:nvPr/>
        </p:nvSpPr>
        <p:spPr>
          <a:xfrm>
            <a:off x="230132" y="1000611"/>
            <a:ext cx="3897368" cy="546112"/>
          </a:xfrm>
          <a:prstGeom prst="rect">
            <a:avLst/>
          </a:prstGeom>
          <a:noFill/>
        </p:spPr>
        <p:txBody>
          <a:bodyPr wrap="square">
            <a:spAutoFit/>
          </a:bodyPr>
          <a:lstStyle/>
          <a:p>
            <a:pPr marL="342900" indent="-342900">
              <a:lnSpc>
                <a:spcPct val="150000"/>
              </a:lnSpc>
              <a:buSzPct val="55000"/>
              <a:buFont typeface="Wingdings" pitchFamily="2" charset="2"/>
              <a:buChar char="n"/>
            </a:pPr>
            <a:r>
              <a:rPr lang="zh-CN" altLang="en-US" sz="2200" b="1" dirty="0">
                <a:latin typeface="Microsoft YaHei" panose="020B0503020204020204" pitchFamily="34" charset="-122"/>
                <a:ea typeface="Microsoft YaHei" panose="020B0503020204020204" pitchFamily="34" charset="-122"/>
              </a:rPr>
              <a:t>元学习</a:t>
            </a:r>
            <a:r>
              <a:rPr lang="en-US" altLang="zh-CN" sz="2200" b="1" dirty="0">
                <a:latin typeface="Microsoft YaHei" panose="020B0503020204020204" pitchFamily="34" charset="-122"/>
                <a:ea typeface="Microsoft YaHei" panose="020B0503020204020204" pitchFamily="34" charset="-122"/>
              </a:rPr>
              <a:t>(Meta-Learning)</a:t>
            </a:r>
            <a:r>
              <a:rPr lang="zh-CN" altLang="en-US" sz="2200" b="1" dirty="0">
                <a:latin typeface="Microsoft YaHei" panose="020B0503020204020204" pitchFamily="34" charset="-122"/>
                <a:ea typeface="Microsoft YaHei" panose="020B0503020204020204" pitchFamily="34" charset="-122"/>
              </a:rPr>
              <a:t>﻿</a:t>
            </a:r>
            <a:endParaRPr lang="en-US" altLang="zh-CN" sz="2200" b="1"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110738830"/>
      </p:ext>
    </p:extLst>
  </p:cSld>
  <p:clrMapOvr>
    <a:masterClrMapping/>
  </p:clrMapOvr>
  <mc:AlternateContent xmlns:mc="http://schemas.openxmlformats.org/markup-compatibility/2006" xmlns:p14="http://schemas.microsoft.com/office/powerpoint/2010/main">
    <mc:Choice Requires="p14">
      <p:transition spd="med" p14:dur="700">
        <p:wipe/>
      </p:transition>
    </mc:Choice>
    <mc:Fallback xmlns="">
      <p:transition spd="med">
        <p:wip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标题 3"/>
          <p:cNvSpPr txBox="1"/>
          <p:nvPr/>
        </p:nvSpPr>
        <p:spPr>
          <a:xfrm>
            <a:off x="0" y="-26988"/>
            <a:ext cx="9144000" cy="863601"/>
          </a:xfrm>
          <a:prstGeom prst="rect">
            <a:avLst/>
          </a:prstGeom>
          <a:solidFill>
            <a:srgbClr val="02409A"/>
          </a:solidFill>
          <a:ln>
            <a:noFill/>
          </a:ln>
          <a:effectLst/>
        </p:spPr>
        <p:txBody>
          <a:bodyPr tIns="0" bIns="0" anchor="ctr"/>
          <a:lstStyle/>
          <a:p>
            <a:pPr algn="ctr">
              <a:spcBef>
                <a:spcPct val="0"/>
              </a:spcBef>
              <a:defRPr/>
            </a:pPr>
            <a:endParaRPr lang="zh-CN" altLang="en-US" sz="4800" b="1" dirty="0">
              <a:solidFill>
                <a:prstClr val="white"/>
              </a:solidFill>
              <a:latin typeface="微软雅黑" panose="020B0503020204020204" pitchFamily="34" charset="-122"/>
              <a:ea typeface="微软雅黑" panose="020B0503020204020204" pitchFamily="34" charset="-122"/>
            </a:endParaRPr>
          </a:p>
        </p:txBody>
      </p:sp>
      <p:cxnSp>
        <p:nvCxnSpPr>
          <p:cNvPr id="39951" name="直接连接符 19"/>
          <p:cNvCxnSpPr/>
          <p:nvPr/>
        </p:nvCxnSpPr>
        <p:spPr bwMode="auto">
          <a:xfrm flipH="1">
            <a:off x="449263" y="-25400"/>
            <a:ext cx="1587" cy="841375"/>
          </a:xfrm>
          <a:prstGeom prst="line">
            <a:avLst/>
          </a:prstGeom>
          <a:noFill/>
          <a:ln w="28575" algn="ctr">
            <a:solidFill>
              <a:schemeClr val="bg1"/>
            </a:solidFill>
            <a:round/>
          </a:ln>
          <a:effectLst/>
          <a:extLst>
            <a:ext uri="{909E8E84-426E-40DD-AFC4-6F175D3DCCD1}">
              <a14:hiddenFill xmlns:a14="http://schemas.microsoft.com/office/drawing/2010/main">
                <a:noFill/>
              </a14:hiddenFill>
            </a:ext>
          </a:extLst>
        </p:spPr>
      </p:cxnSp>
      <p:cxnSp>
        <p:nvCxnSpPr>
          <p:cNvPr id="39952" name="直接连接符 20"/>
          <p:cNvCxnSpPr/>
          <p:nvPr/>
        </p:nvCxnSpPr>
        <p:spPr bwMode="auto">
          <a:xfrm flipH="1">
            <a:off x="511175" y="-26988"/>
            <a:ext cx="1588" cy="554038"/>
          </a:xfrm>
          <a:prstGeom prst="line">
            <a:avLst/>
          </a:prstGeom>
          <a:noFill/>
          <a:ln w="28575" algn="ctr">
            <a:solidFill>
              <a:schemeClr val="bg1"/>
            </a:solidFill>
            <a:round/>
          </a:ln>
          <a:effectLst/>
          <a:extLst>
            <a:ext uri="{909E8E84-426E-40DD-AFC4-6F175D3DCCD1}">
              <a14:hiddenFill xmlns:a14="http://schemas.microsoft.com/office/drawing/2010/main">
                <a:noFill/>
              </a14:hiddenFill>
            </a:ext>
          </a:extLst>
        </p:spPr>
      </p:cxnSp>
      <p:cxnSp>
        <p:nvCxnSpPr>
          <p:cNvPr id="39953" name="直接连接符 30"/>
          <p:cNvCxnSpPr/>
          <p:nvPr/>
        </p:nvCxnSpPr>
        <p:spPr bwMode="auto">
          <a:xfrm>
            <a:off x="576263" y="-26988"/>
            <a:ext cx="0" cy="298451"/>
          </a:xfrm>
          <a:prstGeom prst="line">
            <a:avLst/>
          </a:prstGeom>
          <a:noFill/>
          <a:ln w="28575" algn="ctr">
            <a:solidFill>
              <a:schemeClr val="bg1"/>
            </a:solidFill>
            <a:round/>
          </a:ln>
          <a:effectLst/>
          <a:extLst>
            <a:ext uri="{909E8E84-426E-40DD-AFC4-6F175D3DCCD1}">
              <a14:hiddenFill xmlns:a14="http://schemas.microsoft.com/office/drawing/2010/main">
                <a:noFill/>
              </a14:hiddenFill>
            </a:ext>
          </a:extLst>
        </p:spPr>
      </p:cxnSp>
      <p:sp>
        <p:nvSpPr>
          <p:cNvPr id="58" name="TextBox 19"/>
          <p:cNvSpPr txBox="1">
            <a:spLocks noChangeArrowheads="1"/>
          </p:cNvSpPr>
          <p:nvPr/>
        </p:nvSpPr>
        <p:spPr bwMode="auto">
          <a:xfrm>
            <a:off x="622300" y="142875"/>
            <a:ext cx="8545830" cy="5232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fontAlgn="base" hangingPunct="1">
              <a:spcBef>
                <a:spcPct val="0"/>
              </a:spcBef>
              <a:spcAft>
                <a:spcPct val="0"/>
              </a:spcAft>
            </a:pPr>
            <a:r>
              <a:rPr lang="zh-CN" altLang="en-US" sz="2800" b="1" dirty="0">
                <a:solidFill>
                  <a:prstClr val="white"/>
                </a:solidFill>
                <a:latin typeface="微软雅黑" panose="020B0503020204020204" pitchFamily="34" charset="-122"/>
                <a:ea typeface="微软雅黑" panose="020B0503020204020204" pitchFamily="34" charset="-122"/>
                <a:cs typeface="Arial" panose="020B0604020202020204" pitchFamily="34" charset="0"/>
              </a:rPr>
              <a:t>研究背景：元学习</a:t>
            </a:r>
            <a:endParaRPr lang="en-US" altLang="zh-CN" sz="2800" b="1" dirty="0">
              <a:solidFill>
                <a:prstClr val="white"/>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 name="灯片编号占位符 3"/>
          <p:cNvSpPr>
            <a:spLocks noGrp="1"/>
          </p:cNvSpPr>
          <p:nvPr>
            <p:ph type="sldNum" sz="quarter" idx="12"/>
          </p:nvPr>
        </p:nvSpPr>
        <p:spPr/>
        <p:txBody>
          <a:bodyPr/>
          <a:lstStyle/>
          <a:p>
            <a:fld id="{94B6E62B-4DEC-4954-AD3A-658470571C9E}" type="slidenum">
              <a:rPr lang="zh-CN" altLang="en-US" smtClean="0"/>
              <a:t>12</a:t>
            </a:fld>
            <a:endParaRPr lang="zh-CN" altLang="en-US"/>
          </a:p>
        </p:txBody>
      </p:sp>
      <p:sp>
        <p:nvSpPr>
          <p:cNvPr id="6" name="文本框 5">
            <a:extLst>
              <a:ext uri="{FF2B5EF4-FFF2-40B4-BE49-F238E27FC236}">
                <a16:creationId xmlns:a16="http://schemas.microsoft.com/office/drawing/2014/main" id="{4A022AF8-DCBD-69DD-194D-7A77053D65E2}"/>
              </a:ext>
            </a:extLst>
          </p:cNvPr>
          <p:cNvSpPr txBox="1"/>
          <p:nvPr/>
        </p:nvSpPr>
        <p:spPr>
          <a:xfrm>
            <a:off x="230131" y="1000611"/>
            <a:ext cx="4341867" cy="540341"/>
          </a:xfrm>
          <a:prstGeom prst="rect">
            <a:avLst/>
          </a:prstGeom>
          <a:noFill/>
        </p:spPr>
        <p:txBody>
          <a:bodyPr wrap="square">
            <a:spAutoFit/>
          </a:bodyPr>
          <a:lstStyle/>
          <a:p>
            <a:pPr marL="342900" indent="-342900">
              <a:lnSpc>
                <a:spcPct val="150000"/>
              </a:lnSpc>
              <a:buSzPct val="55000"/>
              <a:buFont typeface="Wingdings" pitchFamily="2" charset="2"/>
              <a:buChar char="n"/>
            </a:pPr>
            <a:r>
              <a:rPr lang="zh-CN" altLang="en-US" sz="2200" b="1" dirty="0">
                <a:latin typeface="Microsoft YaHei" panose="020B0503020204020204" pitchFamily="34" charset="-122"/>
                <a:ea typeface="Microsoft YaHei" panose="020B0503020204020204" pitchFamily="34" charset="-122"/>
              </a:rPr>
              <a:t>应用到图上的元学习</a:t>
            </a:r>
            <a:endParaRPr lang="en-US" altLang="zh-CN" sz="2200" b="1" dirty="0">
              <a:latin typeface="Microsoft YaHei" panose="020B0503020204020204" pitchFamily="34" charset="-122"/>
              <a:ea typeface="Microsoft YaHei" panose="020B0503020204020204" pitchFamily="34" charset="-122"/>
            </a:endParaRPr>
          </a:p>
        </p:txBody>
      </p:sp>
      <p:sp>
        <p:nvSpPr>
          <p:cNvPr id="46" name="文本框 45">
            <a:extLst>
              <a:ext uri="{FF2B5EF4-FFF2-40B4-BE49-F238E27FC236}">
                <a16:creationId xmlns:a16="http://schemas.microsoft.com/office/drawing/2014/main" id="{752A14D7-8525-3C59-9FD4-FE0EDAAE081D}"/>
              </a:ext>
            </a:extLst>
          </p:cNvPr>
          <p:cNvSpPr txBox="1"/>
          <p:nvPr/>
        </p:nvSpPr>
        <p:spPr>
          <a:xfrm>
            <a:off x="449263" y="1700393"/>
            <a:ext cx="8656955" cy="874407"/>
          </a:xfrm>
          <a:prstGeom prst="rect">
            <a:avLst/>
          </a:prstGeom>
          <a:noFill/>
        </p:spPr>
        <p:txBody>
          <a:bodyPr wrap="square" rtlCol="0">
            <a:spAutoFit/>
          </a:bodyPr>
          <a:lstStyle/>
          <a:p>
            <a:pPr marL="285750" indent="-285750">
              <a:lnSpc>
                <a:spcPct val="150000"/>
              </a:lnSpc>
              <a:buSzPct val="55000"/>
              <a:buFont typeface="Wingdings" pitchFamily="2" charset="2"/>
              <a:buChar char="Ø"/>
            </a:pPr>
            <a:r>
              <a:rPr kumimoji="1" lang="zh-CN" altLang="en-US" dirty="0">
                <a:latin typeface="Microsoft YaHei" panose="020B0503020204020204" pitchFamily="34" charset="-122"/>
                <a:ea typeface="Microsoft YaHei" panose="020B0503020204020204" pitchFamily="34" charset="-122"/>
              </a:rPr>
              <a:t>元学习已经被用来处理多种多样的图学习任务</a:t>
            </a:r>
            <a:endParaRPr kumimoji="1" lang="en-US" altLang="zh-CN" dirty="0">
              <a:latin typeface="Microsoft YaHei" panose="020B0503020204020204" pitchFamily="34" charset="-122"/>
              <a:ea typeface="Microsoft YaHei" panose="020B0503020204020204" pitchFamily="34" charset="-122"/>
            </a:endParaRPr>
          </a:p>
          <a:p>
            <a:pPr marL="285750" indent="-285750">
              <a:lnSpc>
                <a:spcPct val="150000"/>
              </a:lnSpc>
              <a:buSzPct val="55000"/>
              <a:buFont typeface="Wingdings" pitchFamily="2" charset="2"/>
              <a:buChar char="Ø"/>
            </a:pPr>
            <a:r>
              <a:rPr kumimoji="1" lang="zh-CN" altLang="en-US" dirty="0">
                <a:latin typeface="Microsoft YaHei" panose="020B0503020204020204" pitchFamily="34" charset="-122"/>
                <a:ea typeface="Microsoft YaHei" panose="020B0503020204020204" pitchFamily="34" charset="-122"/>
              </a:rPr>
              <a:t>图神经网络（</a:t>
            </a:r>
            <a:r>
              <a:rPr kumimoji="1" lang="en-US" altLang="zh-CN" dirty="0">
                <a:latin typeface="Microsoft YaHei" panose="020B0503020204020204" pitchFamily="34" charset="-122"/>
                <a:ea typeface="Microsoft YaHei" panose="020B0503020204020204" pitchFamily="34" charset="-122"/>
              </a:rPr>
              <a:t>GNN</a:t>
            </a:r>
            <a:r>
              <a:rPr kumimoji="1" lang="zh-CN" altLang="en-US" dirty="0">
                <a:latin typeface="Microsoft YaHei" panose="020B0503020204020204" pitchFamily="34" charset="-122"/>
                <a:ea typeface="Microsoft YaHei" panose="020B0503020204020204" pitchFamily="34" charset="-122"/>
              </a:rPr>
              <a:t>）广泛用作基本模型</a:t>
            </a:r>
            <a:endParaRPr kumimoji="1" lang="en-US" altLang="zh-CN" dirty="0">
              <a:latin typeface="Microsoft YaHei" panose="020B0503020204020204" pitchFamily="34" charset="-122"/>
              <a:ea typeface="Microsoft YaHei" panose="020B0503020204020204" pitchFamily="34" charset="-122"/>
            </a:endParaRPr>
          </a:p>
        </p:txBody>
      </p:sp>
      <p:grpSp>
        <p:nvGrpSpPr>
          <p:cNvPr id="3" name="组合 2">
            <a:extLst>
              <a:ext uri="{FF2B5EF4-FFF2-40B4-BE49-F238E27FC236}">
                <a16:creationId xmlns:a16="http://schemas.microsoft.com/office/drawing/2014/main" id="{A42C1766-AFDE-2AAE-BC89-6C19966473BE}"/>
              </a:ext>
            </a:extLst>
          </p:cNvPr>
          <p:cNvGrpSpPr/>
          <p:nvPr/>
        </p:nvGrpSpPr>
        <p:grpSpPr>
          <a:xfrm>
            <a:off x="1630267" y="2873687"/>
            <a:ext cx="5276904" cy="1409514"/>
            <a:chOff x="1726078" y="1491711"/>
            <a:chExt cx="5276904" cy="1409514"/>
          </a:xfrm>
        </p:grpSpPr>
        <p:sp>
          <p:nvSpPr>
            <p:cNvPr id="7" name="îś1îďè">
              <a:extLst>
                <a:ext uri="{FF2B5EF4-FFF2-40B4-BE49-F238E27FC236}">
                  <a16:creationId xmlns:a16="http://schemas.microsoft.com/office/drawing/2014/main" id="{ABB62C7F-449F-80C8-C157-ADF3E1242383}"/>
                </a:ext>
              </a:extLst>
            </p:cNvPr>
            <p:cNvSpPr/>
            <p:nvPr/>
          </p:nvSpPr>
          <p:spPr>
            <a:xfrm>
              <a:off x="4915864" y="2269360"/>
              <a:ext cx="1714210" cy="611228"/>
            </a:xfrm>
            <a:prstGeom prst="roundRect">
              <a:avLst>
                <a:gd name="adj" fmla="val 10000"/>
              </a:avLst>
            </a:prstGeom>
            <a:solidFill>
              <a:schemeClr val="bg1"/>
            </a:solidFill>
            <a:ln w="12700" cap="flat">
              <a:solidFill>
                <a:schemeClr val="accent1"/>
              </a:solidFill>
              <a:prstDash val="solid"/>
              <a:miter/>
            </a:ln>
            <a:effectLst>
              <a:outerShdw dist="50800" dir="2700000" algn="ctr" rotWithShape="0">
                <a:schemeClr val="accent1"/>
              </a:outerShdw>
            </a:effectLst>
          </p:spPr>
          <p:txBody>
            <a:bodyPr rtlCol="0" anchor="ctr"/>
            <a:lstStyle/>
            <a:p>
              <a:endParaRPr lang="en-US" altLang="zh-CN" sz="900" dirty="0">
                <a:latin typeface="Microsoft YaHei" panose="020B0503020204020204" pitchFamily="34" charset="-122"/>
                <a:ea typeface="Microsoft YaHei" panose="020B0503020204020204" pitchFamily="34" charset="-122"/>
              </a:endParaRPr>
            </a:p>
          </p:txBody>
        </p:sp>
        <p:grpSp>
          <p:nvGrpSpPr>
            <p:cNvPr id="8" name="iṡ1îdè">
              <a:extLst>
                <a:ext uri="{FF2B5EF4-FFF2-40B4-BE49-F238E27FC236}">
                  <a16:creationId xmlns:a16="http://schemas.microsoft.com/office/drawing/2014/main" id="{85B54823-85FB-30C1-8A68-E7858BB1F7E6}"/>
                </a:ext>
              </a:extLst>
            </p:cNvPr>
            <p:cNvGrpSpPr/>
            <p:nvPr/>
          </p:nvGrpSpPr>
          <p:grpSpPr>
            <a:xfrm>
              <a:off x="1726078" y="2269360"/>
              <a:ext cx="2464396" cy="631865"/>
              <a:chOff x="6865977" y="3871451"/>
              <a:chExt cx="2286000" cy="842487"/>
            </a:xfrm>
          </p:grpSpPr>
          <p:sp>
            <p:nvSpPr>
              <p:cNvPr id="16" name="işlïḑè">
                <a:extLst>
                  <a:ext uri="{FF2B5EF4-FFF2-40B4-BE49-F238E27FC236}">
                    <a16:creationId xmlns:a16="http://schemas.microsoft.com/office/drawing/2014/main" id="{75AF7162-B138-EE8D-BF23-95C52A179E5D}"/>
                  </a:ext>
                </a:extLst>
              </p:cNvPr>
              <p:cNvSpPr/>
              <p:nvPr/>
            </p:nvSpPr>
            <p:spPr>
              <a:xfrm>
                <a:off x="7202977" y="3871451"/>
                <a:ext cx="1590115" cy="842487"/>
              </a:xfrm>
              <a:prstGeom prst="roundRect">
                <a:avLst>
                  <a:gd name="adj" fmla="val 10000"/>
                </a:avLst>
              </a:prstGeom>
              <a:solidFill>
                <a:schemeClr val="bg1"/>
              </a:solidFill>
              <a:ln w="12700" cap="flat">
                <a:solidFill>
                  <a:schemeClr val="accent1"/>
                </a:solidFill>
                <a:prstDash val="solid"/>
                <a:miter/>
              </a:ln>
              <a:effectLst>
                <a:outerShdw dist="50800" dir="2700000" algn="ctr" rotWithShape="0">
                  <a:schemeClr val="accent1"/>
                </a:outerShdw>
              </a:effectLst>
            </p:spPr>
            <p:txBody>
              <a:bodyPr rtlCol="0" anchor="ctr"/>
              <a:lstStyle/>
              <a:p>
                <a:endParaRPr lang="en-US" altLang="zh-CN" sz="900" dirty="0">
                  <a:latin typeface="Microsoft YaHei" panose="020B0503020204020204" pitchFamily="34" charset="-122"/>
                  <a:ea typeface="Microsoft YaHei" panose="020B0503020204020204" pitchFamily="34" charset="-122"/>
                </a:endParaRPr>
              </a:p>
            </p:txBody>
          </p:sp>
          <p:sp>
            <p:nvSpPr>
              <p:cNvPr id="17" name="i$ļiḓê">
                <a:extLst>
                  <a:ext uri="{FF2B5EF4-FFF2-40B4-BE49-F238E27FC236}">
                    <a16:creationId xmlns:a16="http://schemas.microsoft.com/office/drawing/2014/main" id="{B921BED8-A8DE-4054-282D-CB69DC52BB29}"/>
                  </a:ext>
                </a:extLst>
              </p:cNvPr>
              <p:cNvSpPr/>
              <p:nvPr/>
            </p:nvSpPr>
            <p:spPr>
              <a:xfrm>
                <a:off x="6865977" y="4073752"/>
                <a:ext cx="2286000" cy="4103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r>
                  <a:rPr kumimoji="1" lang="zh-CN" altLang="en-US" sz="1400" b="1" dirty="0">
                    <a:solidFill>
                      <a:schemeClr val="tx1"/>
                    </a:solidFill>
                    <a:latin typeface="Microsoft YaHei" panose="020B0503020204020204" pitchFamily="34" charset="-122"/>
                    <a:ea typeface="Microsoft YaHei" panose="020B0503020204020204" pitchFamily="34" charset="-122"/>
                  </a:rPr>
                  <a:t>特征迁移</a:t>
                </a:r>
                <a:endParaRPr kumimoji="1" lang="en-US" altLang="zh-CN" sz="1400" b="1" dirty="0">
                  <a:solidFill>
                    <a:schemeClr val="tx1"/>
                  </a:solidFill>
                  <a:latin typeface="Microsoft YaHei" panose="020B0503020204020204" pitchFamily="34" charset="-122"/>
                  <a:ea typeface="Microsoft YaHei" panose="020B0503020204020204" pitchFamily="34" charset="-122"/>
                </a:endParaRPr>
              </a:p>
            </p:txBody>
          </p:sp>
        </p:grpSp>
        <p:sp>
          <p:nvSpPr>
            <p:cNvPr id="9" name="ïṡḻíďè">
              <a:extLst>
                <a:ext uri="{FF2B5EF4-FFF2-40B4-BE49-F238E27FC236}">
                  <a16:creationId xmlns:a16="http://schemas.microsoft.com/office/drawing/2014/main" id="{04704926-49E1-3C67-9804-0040F644A80E}"/>
                </a:ext>
              </a:extLst>
            </p:cNvPr>
            <p:cNvSpPr/>
            <p:nvPr/>
          </p:nvSpPr>
          <p:spPr>
            <a:xfrm>
              <a:off x="3375795" y="1491711"/>
              <a:ext cx="2046788"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r>
                <a:rPr kumimoji="1" lang="zh-CN" altLang="en-US" b="1" dirty="0">
                  <a:solidFill>
                    <a:schemeClr val="tx1"/>
                  </a:solidFill>
                  <a:latin typeface="Microsoft YaHei" panose="020B0503020204020204" pitchFamily="34" charset="-122"/>
                  <a:ea typeface="Microsoft YaHei" panose="020B0503020204020204" pitchFamily="34" charset="-122"/>
                </a:rPr>
                <a:t>常见的元学习策略</a:t>
              </a:r>
              <a:endParaRPr kumimoji="1" lang="en-US" altLang="zh-CN" b="1" dirty="0">
                <a:solidFill>
                  <a:schemeClr val="tx1"/>
                </a:solidFill>
                <a:latin typeface="Microsoft YaHei" panose="020B0503020204020204" pitchFamily="34" charset="-122"/>
                <a:ea typeface="Microsoft YaHei" panose="020B0503020204020204" pitchFamily="34" charset="-122"/>
              </a:endParaRPr>
            </a:p>
          </p:txBody>
        </p:sp>
        <p:cxnSp>
          <p:nvCxnSpPr>
            <p:cNvPr id="10" name="î$1ídê">
              <a:extLst>
                <a:ext uri="{FF2B5EF4-FFF2-40B4-BE49-F238E27FC236}">
                  <a16:creationId xmlns:a16="http://schemas.microsoft.com/office/drawing/2014/main" id="{4C7D8909-71FE-7A37-7342-348908167652}"/>
                </a:ext>
              </a:extLst>
            </p:cNvPr>
            <p:cNvCxnSpPr>
              <a:cxnSpLocks/>
            </p:cNvCxnSpPr>
            <p:nvPr/>
          </p:nvCxnSpPr>
          <p:spPr>
            <a:xfrm flipH="1">
              <a:off x="2946480" y="2102939"/>
              <a:ext cx="2826489" cy="0"/>
            </a:xfrm>
            <a:prstGeom prst="straightConnector1">
              <a:avLst/>
            </a:prstGeom>
            <a:ln w="15875">
              <a:solidFill>
                <a:schemeClr val="tx1">
                  <a:lumMod val="50000"/>
                  <a:lumOff val="50000"/>
                  <a:alpha val="5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1" name="íṥḻíḋe">
              <a:extLst>
                <a:ext uri="{FF2B5EF4-FFF2-40B4-BE49-F238E27FC236}">
                  <a16:creationId xmlns:a16="http://schemas.microsoft.com/office/drawing/2014/main" id="{F53A94A6-9705-345F-E740-0233F3C28330}"/>
                </a:ext>
              </a:extLst>
            </p:cNvPr>
            <p:cNvCxnSpPr>
              <a:cxnSpLocks/>
              <a:stCxn id="16" idx="0"/>
            </p:cNvCxnSpPr>
            <p:nvPr/>
          </p:nvCxnSpPr>
          <p:spPr>
            <a:xfrm flipV="1">
              <a:off x="2946480" y="2102939"/>
              <a:ext cx="0" cy="166421"/>
            </a:xfrm>
            <a:prstGeom prst="straightConnector1">
              <a:avLst/>
            </a:prstGeom>
            <a:ln w="15875">
              <a:solidFill>
                <a:schemeClr val="tx1">
                  <a:lumMod val="50000"/>
                  <a:lumOff val="50000"/>
                  <a:alpha val="5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2" name="íŝļîďê">
              <a:extLst>
                <a:ext uri="{FF2B5EF4-FFF2-40B4-BE49-F238E27FC236}">
                  <a16:creationId xmlns:a16="http://schemas.microsoft.com/office/drawing/2014/main" id="{3845E3AC-7A00-8BCA-68F5-85AFD6A0884E}"/>
                </a:ext>
              </a:extLst>
            </p:cNvPr>
            <p:cNvCxnSpPr>
              <a:cxnSpLocks/>
              <a:stCxn id="9" idx="2"/>
            </p:cNvCxnSpPr>
            <p:nvPr/>
          </p:nvCxnSpPr>
          <p:spPr>
            <a:xfrm>
              <a:off x="4399189" y="1861043"/>
              <a:ext cx="0" cy="241896"/>
            </a:xfrm>
            <a:prstGeom prst="straightConnector1">
              <a:avLst/>
            </a:prstGeom>
            <a:ln w="15875">
              <a:solidFill>
                <a:schemeClr val="tx1">
                  <a:lumMod val="50000"/>
                  <a:lumOff val="50000"/>
                  <a:alpha val="50000"/>
                </a:schemeClr>
              </a:solidFill>
              <a:tailEnd type="none"/>
            </a:ln>
          </p:spPr>
          <p:style>
            <a:lnRef idx="1">
              <a:schemeClr val="accent1"/>
            </a:lnRef>
            <a:fillRef idx="0">
              <a:schemeClr val="accent1"/>
            </a:fillRef>
            <a:effectRef idx="0">
              <a:schemeClr val="accent1"/>
            </a:effectRef>
            <a:fontRef idx="minor">
              <a:schemeClr val="tx1"/>
            </a:fontRef>
          </p:style>
        </p:cxnSp>
        <p:sp>
          <p:nvSpPr>
            <p:cNvPr id="14" name="ïşļîḋé">
              <a:extLst>
                <a:ext uri="{FF2B5EF4-FFF2-40B4-BE49-F238E27FC236}">
                  <a16:creationId xmlns:a16="http://schemas.microsoft.com/office/drawing/2014/main" id="{AD6C5F45-3FBA-0CC0-1883-45601EB7068A}"/>
                </a:ext>
              </a:extLst>
            </p:cNvPr>
            <p:cNvSpPr/>
            <p:nvPr/>
          </p:nvSpPr>
          <p:spPr>
            <a:xfrm>
              <a:off x="4538586" y="2424254"/>
              <a:ext cx="246439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r>
                <a:rPr kumimoji="1" lang="en-US" altLang="zh-CN" sz="1400" b="1" dirty="0">
                  <a:solidFill>
                    <a:schemeClr val="tx1"/>
                  </a:solidFill>
                  <a:latin typeface="Microsoft YaHei" panose="020B0503020204020204" pitchFamily="34" charset="-122"/>
                  <a:ea typeface="Microsoft YaHei" panose="020B0503020204020204" pitchFamily="34" charset="-122"/>
                </a:rPr>
                <a:t>MAML</a:t>
              </a:r>
            </a:p>
          </p:txBody>
        </p:sp>
        <p:cxnSp>
          <p:nvCxnSpPr>
            <p:cNvPr id="15" name="í$ľíḓè">
              <a:extLst>
                <a:ext uri="{FF2B5EF4-FFF2-40B4-BE49-F238E27FC236}">
                  <a16:creationId xmlns:a16="http://schemas.microsoft.com/office/drawing/2014/main" id="{691C5944-F068-57F2-5552-1A1E6F826508}"/>
                </a:ext>
              </a:extLst>
            </p:cNvPr>
            <p:cNvCxnSpPr>
              <a:cxnSpLocks/>
              <a:endCxn id="7" idx="0"/>
            </p:cNvCxnSpPr>
            <p:nvPr/>
          </p:nvCxnSpPr>
          <p:spPr>
            <a:xfrm>
              <a:off x="5772969" y="2094008"/>
              <a:ext cx="0" cy="175352"/>
            </a:xfrm>
            <a:prstGeom prst="straightConnector1">
              <a:avLst/>
            </a:prstGeom>
            <a:ln w="15875">
              <a:solidFill>
                <a:schemeClr val="tx1">
                  <a:lumMod val="50000"/>
                  <a:lumOff val="50000"/>
                  <a:alpha val="50000"/>
                </a:schemeClr>
              </a:solidFill>
              <a:tailEnd type="none"/>
            </a:ln>
          </p:spPr>
          <p:style>
            <a:lnRef idx="1">
              <a:schemeClr val="accent1"/>
            </a:lnRef>
            <a:fillRef idx="0">
              <a:schemeClr val="accent1"/>
            </a:fillRef>
            <a:effectRef idx="0">
              <a:schemeClr val="accent1"/>
            </a:effectRef>
            <a:fontRef idx="minor">
              <a:schemeClr val="tx1"/>
            </a:fontRef>
          </p:style>
        </p:cxnSp>
      </p:grpSp>
      <p:sp>
        <p:nvSpPr>
          <p:cNvPr id="40" name="文本框 39">
            <a:extLst>
              <a:ext uri="{FF2B5EF4-FFF2-40B4-BE49-F238E27FC236}">
                <a16:creationId xmlns:a16="http://schemas.microsoft.com/office/drawing/2014/main" id="{8340D684-82DB-914C-FEA3-1AE46D2DA366}"/>
              </a:ext>
            </a:extLst>
          </p:cNvPr>
          <p:cNvSpPr txBox="1"/>
          <p:nvPr/>
        </p:nvSpPr>
        <p:spPr>
          <a:xfrm>
            <a:off x="471416" y="4640527"/>
            <a:ext cx="7638912" cy="1289905"/>
          </a:xfrm>
          <a:prstGeom prst="rect">
            <a:avLst/>
          </a:prstGeom>
          <a:noFill/>
        </p:spPr>
        <p:txBody>
          <a:bodyPr wrap="square" rtlCol="0">
            <a:spAutoFit/>
          </a:bodyPr>
          <a:lstStyle/>
          <a:p>
            <a:pPr marL="285750" indent="-285750">
              <a:lnSpc>
                <a:spcPct val="150000"/>
              </a:lnSpc>
              <a:buSzPct val="55000"/>
              <a:buFont typeface="Wingdings" pitchFamily="2" charset="2"/>
              <a:buChar char="Ø"/>
            </a:pPr>
            <a:r>
              <a:rPr kumimoji="1" lang="zh-CN" altLang="en-US" dirty="0">
                <a:latin typeface="Microsoft YaHei" panose="020B0503020204020204" pitchFamily="34" charset="-122"/>
                <a:ea typeface="Microsoft YaHei" panose="020B0503020204020204" pitchFamily="34" charset="-122"/>
              </a:rPr>
              <a:t>所有的现有方法都是面向图学习任务，无法直接用于社区搜索的任务中，没有充分利用该任务的内在特性</a:t>
            </a:r>
            <a:endParaRPr kumimoji="1" lang="en-US" altLang="zh-CN" dirty="0">
              <a:latin typeface="Microsoft YaHei" panose="020B0503020204020204" pitchFamily="34" charset="-122"/>
              <a:ea typeface="Microsoft YaHei" panose="020B0503020204020204" pitchFamily="34" charset="-122"/>
            </a:endParaRPr>
          </a:p>
          <a:p>
            <a:pPr marL="285750" indent="-285750">
              <a:lnSpc>
                <a:spcPct val="150000"/>
              </a:lnSpc>
              <a:buSzPct val="55000"/>
              <a:buFont typeface="Wingdings" pitchFamily="2" charset="2"/>
              <a:buChar char="Ø"/>
            </a:pPr>
            <a:r>
              <a:rPr kumimoji="1" lang="zh-CN" altLang="en-US" dirty="0">
                <a:latin typeface="Microsoft YaHei" panose="020B0503020204020204" pitchFamily="34" charset="-122"/>
                <a:ea typeface="Microsoft YaHei" panose="020B0503020204020204" pitchFamily="34" charset="-122"/>
              </a:rPr>
              <a:t>于是本文拟基于现有模型提出一种新的元学习框架</a:t>
            </a:r>
            <a:endParaRPr kumimoji="1" lang="en-US" altLang="zh-CN"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294797432"/>
      </p:ext>
    </p:extLst>
  </p:cSld>
  <p:clrMapOvr>
    <a:masterClrMapping/>
  </p:clrMapOvr>
  <mc:AlternateContent xmlns:mc="http://schemas.openxmlformats.org/markup-compatibility/2006" xmlns:p14="http://schemas.microsoft.com/office/powerpoint/2010/main">
    <mc:Choice Requires="p14">
      <p:transition spd="med" p14:dur="700">
        <p:wipe/>
      </p:transition>
    </mc:Choice>
    <mc:Fallback xmlns="">
      <p:transition spd="med">
        <p:wip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标题 3"/>
          <p:cNvSpPr txBox="1"/>
          <p:nvPr/>
        </p:nvSpPr>
        <p:spPr>
          <a:xfrm>
            <a:off x="0" y="-26988"/>
            <a:ext cx="9144000" cy="863601"/>
          </a:xfrm>
          <a:prstGeom prst="rect">
            <a:avLst/>
          </a:prstGeom>
          <a:solidFill>
            <a:srgbClr val="02409A"/>
          </a:solidFill>
          <a:ln>
            <a:noFill/>
          </a:ln>
          <a:effectLst/>
        </p:spPr>
        <p:txBody>
          <a:bodyPr tIns="0" bIns="0" anchor="ctr"/>
          <a:lstStyle/>
          <a:p>
            <a:pPr algn="ctr">
              <a:spcBef>
                <a:spcPct val="0"/>
              </a:spcBef>
              <a:defRPr/>
            </a:pPr>
            <a:endParaRPr lang="zh-CN" altLang="en-US" sz="4800" b="1" dirty="0">
              <a:solidFill>
                <a:prstClr val="white"/>
              </a:solidFill>
              <a:latin typeface="微软雅黑" panose="020B0503020204020204" pitchFamily="34" charset="-122"/>
              <a:ea typeface="微软雅黑" panose="020B0503020204020204" pitchFamily="34" charset="-122"/>
            </a:endParaRPr>
          </a:p>
        </p:txBody>
      </p:sp>
      <p:cxnSp>
        <p:nvCxnSpPr>
          <p:cNvPr id="39951" name="直接连接符 19"/>
          <p:cNvCxnSpPr/>
          <p:nvPr/>
        </p:nvCxnSpPr>
        <p:spPr bwMode="auto">
          <a:xfrm flipH="1">
            <a:off x="449263" y="-25400"/>
            <a:ext cx="1587" cy="841375"/>
          </a:xfrm>
          <a:prstGeom prst="line">
            <a:avLst/>
          </a:prstGeom>
          <a:noFill/>
          <a:ln w="28575" algn="ctr">
            <a:solidFill>
              <a:schemeClr val="bg1"/>
            </a:solidFill>
            <a:round/>
          </a:ln>
          <a:effectLst/>
          <a:extLst>
            <a:ext uri="{909E8E84-426E-40DD-AFC4-6F175D3DCCD1}">
              <a14:hiddenFill xmlns:a14="http://schemas.microsoft.com/office/drawing/2010/main">
                <a:noFill/>
              </a14:hiddenFill>
            </a:ext>
          </a:extLst>
        </p:spPr>
      </p:cxnSp>
      <p:cxnSp>
        <p:nvCxnSpPr>
          <p:cNvPr id="39952" name="直接连接符 20"/>
          <p:cNvCxnSpPr/>
          <p:nvPr/>
        </p:nvCxnSpPr>
        <p:spPr bwMode="auto">
          <a:xfrm flipH="1">
            <a:off x="511175" y="-26988"/>
            <a:ext cx="1588" cy="554038"/>
          </a:xfrm>
          <a:prstGeom prst="line">
            <a:avLst/>
          </a:prstGeom>
          <a:noFill/>
          <a:ln w="28575" algn="ctr">
            <a:solidFill>
              <a:schemeClr val="bg1"/>
            </a:solidFill>
            <a:round/>
          </a:ln>
          <a:effectLst/>
          <a:extLst>
            <a:ext uri="{909E8E84-426E-40DD-AFC4-6F175D3DCCD1}">
              <a14:hiddenFill xmlns:a14="http://schemas.microsoft.com/office/drawing/2010/main">
                <a:noFill/>
              </a14:hiddenFill>
            </a:ext>
          </a:extLst>
        </p:spPr>
      </p:cxnSp>
      <p:cxnSp>
        <p:nvCxnSpPr>
          <p:cNvPr id="39953" name="直接连接符 30"/>
          <p:cNvCxnSpPr/>
          <p:nvPr/>
        </p:nvCxnSpPr>
        <p:spPr bwMode="auto">
          <a:xfrm>
            <a:off x="576263" y="-26988"/>
            <a:ext cx="0" cy="298451"/>
          </a:xfrm>
          <a:prstGeom prst="line">
            <a:avLst/>
          </a:prstGeom>
          <a:noFill/>
          <a:ln w="28575" algn="ctr">
            <a:solidFill>
              <a:schemeClr val="bg1"/>
            </a:solidFill>
            <a:round/>
          </a:ln>
          <a:effectLst/>
          <a:extLst>
            <a:ext uri="{909E8E84-426E-40DD-AFC4-6F175D3DCCD1}">
              <a14:hiddenFill xmlns:a14="http://schemas.microsoft.com/office/drawing/2010/main">
                <a:noFill/>
              </a14:hiddenFill>
            </a:ext>
          </a:extLst>
        </p:spPr>
      </p:cxnSp>
      <p:sp>
        <p:nvSpPr>
          <p:cNvPr id="58" name="TextBox 19"/>
          <p:cNvSpPr txBox="1">
            <a:spLocks noChangeArrowheads="1"/>
          </p:cNvSpPr>
          <p:nvPr/>
        </p:nvSpPr>
        <p:spPr bwMode="auto">
          <a:xfrm>
            <a:off x="622300" y="142875"/>
            <a:ext cx="8545830" cy="5232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fontAlgn="base" hangingPunct="1">
              <a:spcBef>
                <a:spcPct val="0"/>
              </a:spcBef>
              <a:spcAft>
                <a:spcPct val="0"/>
              </a:spcAft>
            </a:pPr>
            <a:r>
              <a:rPr lang="zh-CN" altLang="en-US" sz="2800" b="1" dirty="0">
                <a:solidFill>
                  <a:prstClr val="white"/>
                </a:solidFill>
                <a:latin typeface="微软雅黑" panose="020B0503020204020204" pitchFamily="34" charset="-122"/>
                <a:ea typeface="微软雅黑" panose="020B0503020204020204" pitchFamily="34" charset="-122"/>
                <a:cs typeface="Arial" panose="020B0604020202020204" pitchFamily="34" charset="0"/>
              </a:rPr>
              <a:t>研究背景：元学习</a:t>
            </a:r>
            <a:endParaRPr lang="en-US" altLang="zh-CN" sz="2800" b="1" dirty="0">
              <a:solidFill>
                <a:prstClr val="white"/>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 name="灯片编号占位符 3"/>
          <p:cNvSpPr>
            <a:spLocks noGrp="1"/>
          </p:cNvSpPr>
          <p:nvPr>
            <p:ph type="sldNum" sz="quarter" idx="12"/>
          </p:nvPr>
        </p:nvSpPr>
        <p:spPr/>
        <p:txBody>
          <a:bodyPr/>
          <a:lstStyle/>
          <a:p>
            <a:fld id="{94B6E62B-4DEC-4954-AD3A-658470571C9E}" type="slidenum">
              <a:rPr lang="zh-CN" altLang="en-US" smtClean="0"/>
              <a:t>13</a:t>
            </a:fld>
            <a:endParaRPr lang="zh-CN" altLang="en-US"/>
          </a:p>
        </p:txBody>
      </p:sp>
      <p:sp>
        <p:nvSpPr>
          <p:cNvPr id="6" name="文本框 5">
            <a:extLst>
              <a:ext uri="{FF2B5EF4-FFF2-40B4-BE49-F238E27FC236}">
                <a16:creationId xmlns:a16="http://schemas.microsoft.com/office/drawing/2014/main" id="{4A022AF8-DCBD-69DD-194D-7A77053D65E2}"/>
              </a:ext>
            </a:extLst>
          </p:cNvPr>
          <p:cNvSpPr txBox="1"/>
          <p:nvPr/>
        </p:nvSpPr>
        <p:spPr>
          <a:xfrm>
            <a:off x="230132" y="1000611"/>
            <a:ext cx="3897368" cy="540341"/>
          </a:xfrm>
          <a:prstGeom prst="rect">
            <a:avLst/>
          </a:prstGeom>
          <a:noFill/>
        </p:spPr>
        <p:txBody>
          <a:bodyPr wrap="square">
            <a:spAutoFit/>
          </a:bodyPr>
          <a:lstStyle/>
          <a:p>
            <a:pPr marL="342900" indent="-342900">
              <a:lnSpc>
                <a:spcPct val="150000"/>
              </a:lnSpc>
              <a:buSzPct val="55000"/>
              <a:buFont typeface="Wingdings" pitchFamily="2" charset="2"/>
              <a:buChar char="n"/>
            </a:pPr>
            <a:r>
              <a:rPr lang="zh-CN" altLang="en-US" sz="2200" b="1" dirty="0">
                <a:latin typeface="Microsoft YaHei" panose="020B0503020204020204" pitchFamily="34" charset="-122"/>
                <a:ea typeface="Microsoft YaHei" panose="020B0503020204020204" pitchFamily="34" charset="-122"/>
              </a:rPr>
              <a:t>相关工作</a:t>
            </a:r>
            <a:endParaRPr lang="en-US" altLang="zh-CN" sz="2200" b="1" dirty="0">
              <a:latin typeface="Microsoft YaHei" panose="020B0503020204020204" pitchFamily="34" charset="-122"/>
              <a:ea typeface="Microsoft YaHei" panose="020B0503020204020204" pitchFamily="34" charset="-122"/>
            </a:endParaRPr>
          </a:p>
        </p:txBody>
      </p:sp>
      <p:grpSp>
        <p:nvGrpSpPr>
          <p:cNvPr id="45" name="组合 44">
            <a:extLst>
              <a:ext uri="{FF2B5EF4-FFF2-40B4-BE49-F238E27FC236}">
                <a16:creationId xmlns:a16="http://schemas.microsoft.com/office/drawing/2014/main" id="{E6523095-9485-6C4B-8FD2-8592EDF22CC4}"/>
              </a:ext>
            </a:extLst>
          </p:cNvPr>
          <p:cNvGrpSpPr/>
          <p:nvPr/>
        </p:nvGrpSpPr>
        <p:grpSpPr>
          <a:xfrm>
            <a:off x="284281" y="1510269"/>
            <a:ext cx="8173595" cy="1567747"/>
            <a:chOff x="284281" y="1510269"/>
            <a:chExt cx="8173595" cy="1567747"/>
          </a:xfrm>
        </p:grpSpPr>
        <p:sp>
          <p:nvSpPr>
            <p:cNvPr id="42" name="îŝḻïde">
              <a:extLst>
                <a:ext uri="{FF2B5EF4-FFF2-40B4-BE49-F238E27FC236}">
                  <a16:creationId xmlns:a16="http://schemas.microsoft.com/office/drawing/2014/main" id="{1D4106CD-4FFC-51CB-3825-1144683832EA}"/>
                </a:ext>
              </a:extLst>
            </p:cNvPr>
            <p:cNvSpPr/>
            <p:nvPr/>
          </p:nvSpPr>
          <p:spPr>
            <a:xfrm>
              <a:off x="5978622" y="2269359"/>
              <a:ext cx="2464396" cy="808657"/>
            </a:xfrm>
            <a:prstGeom prst="roundRect">
              <a:avLst>
                <a:gd name="adj" fmla="val 10000"/>
              </a:avLst>
            </a:prstGeom>
            <a:solidFill>
              <a:schemeClr val="accent4">
                <a:lumMod val="20000"/>
                <a:lumOff val="80000"/>
              </a:schemeClr>
            </a:solidFill>
            <a:ln w="12700" cap="flat">
              <a:solidFill>
                <a:srgbClr val="C00000"/>
              </a:solidFill>
              <a:prstDash val="solid"/>
              <a:miter/>
            </a:ln>
            <a:effectLst>
              <a:outerShdw dist="50800" dir="2700000" algn="ctr" rotWithShape="0">
                <a:srgbClr val="C00000"/>
              </a:outerShdw>
            </a:effectLst>
          </p:spPr>
          <p:txBody>
            <a:bodyPr rtlCol="0" anchor="ctr"/>
            <a:lstStyle/>
            <a:p>
              <a:endParaRPr lang="en-US" altLang="zh-CN" sz="900" dirty="0">
                <a:latin typeface="Microsoft YaHei" panose="020B0503020204020204" pitchFamily="34" charset="-122"/>
                <a:ea typeface="Microsoft YaHei" panose="020B0503020204020204" pitchFamily="34" charset="-122"/>
              </a:endParaRPr>
            </a:p>
          </p:txBody>
        </p:sp>
        <p:sp>
          <p:nvSpPr>
            <p:cNvPr id="43" name="îś1îďè">
              <a:extLst>
                <a:ext uri="{FF2B5EF4-FFF2-40B4-BE49-F238E27FC236}">
                  <a16:creationId xmlns:a16="http://schemas.microsoft.com/office/drawing/2014/main" id="{333E73A8-4127-8899-FE0A-87F4CCD7E462}"/>
                </a:ext>
              </a:extLst>
            </p:cNvPr>
            <p:cNvSpPr/>
            <p:nvPr/>
          </p:nvSpPr>
          <p:spPr>
            <a:xfrm>
              <a:off x="3168597" y="2269360"/>
              <a:ext cx="2464396" cy="797955"/>
            </a:xfrm>
            <a:prstGeom prst="roundRect">
              <a:avLst>
                <a:gd name="adj" fmla="val 10000"/>
              </a:avLst>
            </a:prstGeom>
            <a:solidFill>
              <a:schemeClr val="bg1"/>
            </a:solidFill>
            <a:ln w="12700" cap="flat">
              <a:solidFill>
                <a:schemeClr val="accent1"/>
              </a:solidFill>
              <a:prstDash val="solid"/>
              <a:miter/>
            </a:ln>
            <a:effectLst>
              <a:outerShdw dist="50800" dir="2700000" algn="ctr" rotWithShape="0">
                <a:schemeClr val="accent1"/>
              </a:outerShdw>
            </a:effectLst>
          </p:spPr>
          <p:txBody>
            <a:bodyPr rtlCol="0" anchor="ctr"/>
            <a:lstStyle/>
            <a:p>
              <a:endParaRPr lang="en-US" altLang="zh-CN" sz="900" dirty="0">
                <a:latin typeface="Microsoft YaHei" panose="020B0503020204020204" pitchFamily="34" charset="-122"/>
                <a:ea typeface="Microsoft YaHei" panose="020B0503020204020204" pitchFamily="34" charset="-122"/>
              </a:endParaRPr>
            </a:p>
          </p:txBody>
        </p:sp>
        <p:grpSp>
          <p:nvGrpSpPr>
            <p:cNvPr id="20" name="iṡ1îdè">
              <a:extLst>
                <a:ext uri="{FF2B5EF4-FFF2-40B4-BE49-F238E27FC236}">
                  <a16:creationId xmlns:a16="http://schemas.microsoft.com/office/drawing/2014/main" id="{B1B983BB-4F2E-AB92-C88C-FA8A3FD1D5AC}"/>
                </a:ext>
              </a:extLst>
            </p:cNvPr>
            <p:cNvGrpSpPr/>
            <p:nvPr/>
          </p:nvGrpSpPr>
          <p:grpSpPr>
            <a:xfrm>
              <a:off x="284281" y="2269360"/>
              <a:ext cx="2494115" cy="808656"/>
              <a:chOff x="5528550" y="3871454"/>
              <a:chExt cx="2313567" cy="1078209"/>
            </a:xfrm>
          </p:grpSpPr>
          <p:sp>
            <p:nvSpPr>
              <p:cNvPr id="37" name="işlïḑè">
                <a:extLst>
                  <a:ext uri="{FF2B5EF4-FFF2-40B4-BE49-F238E27FC236}">
                    <a16:creationId xmlns:a16="http://schemas.microsoft.com/office/drawing/2014/main" id="{58066BC0-51DA-E8EA-4D82-093F9431BD87}"/>
                  </a:ext>
                </a:extLst>
              </p:cNvPr>
              <p:cNvSpPr/>
              <p:nvPr/>
            </p:nvSpPr>
            <p:spPr>
              <a:xfrm>
                <a:off x="5556117" y="3871454"/>
                <a:ext cx="2286000" cy="1078209"/>
              </a:xfrm>
              <a:prstGeom prst="roundRect">
                <a:avLst>
                  <a:gd name="adj" fmla="val 10000"/>
                </a:avLst>
              </a:prstGeom>
              <a:solidFill>
                <a:schemeClr val="bg1"/>
              </a:solidFill>
              <a:ln w="12700" cap="flat">
                <a:solidFill>
                  <a:schemeClr val="accent1"/>
                </a:solidFill>
                <a:prstDash val="solid"/>
                <a:miter/>
              </a:ln>
              <a:effectLst>
                <a:outerShdw dist="50800" dir="2700000" algn="ctr" rotWithShape="0">
                  <a:schemeClr val="accent1"/>
                </a:outerShdw>
              </a:effectLst>
            </p:spPr>
            <p:txBody>
              <a:bodyPr rtlCol="0" anchor="ctr"/>
              <a:lstStyle/>
              <a:p>
                <a:endParaRPr lang="en-US" altLang="zh-CN" sz="900" dirty="0">
                  <a:latin typeface="Microsoft YaHei" panose="020B0503020204020204" pitchFamily="34" charset="-122"/>
                  <a:ea typeface="Microsoft YaHei" panose="020B0503020204020204" pitchFamily="34" charset="-122"/>
                </a:endParaRPr>
              </a:p>
            </p:txBody>
          </p:sp>
          <p:sp>
            <p:nvSpPr>
              <p:cNvPr id="38" name="i$ļiḓê">
                <a:extLst>
                  <a:ext uri="{FF2B5EF4-FFF2-40B4-BE49-F238E27FC236}">
                    <a16:creationId xmlns:a16="http://schemas.microsoft.com/office/drawing/2014/main" id="{56F993F2-0784-EFAF-B106-28D19CC97955}"/>
                  </a:ext>
                </a:extLst>
              </p:cNvPr>
              <p:cNvSpPr/>
              <p:nvPr/>
            </p:nvSpPr>
            <p:spPr>
              <a:xfrm>
                <a:off x="5528550" y="4010690"/>
                <a:ext cx="2286000" cy="6976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r>
                  <a:rPr kumimoji="1" lang="zh-CN" altLang="en-US" sz="1400" b="1" dirty="0">
                    <a:solidFill>
                      <a:schemeClr val="tx1"/>
                    </a:solidFill>
                    <a:latin typeface="Microsoft YaHei" panose="020B0503020204020204" pitchFamily="34" charset="-122"/>
                    <a:ea typeface="Microsoft YaHei" panose="020B0503020204020204" pitchFamily="34" charset="-122"/>
                  </a:rPr>
                  <a:t>黑盒适应</a:t>
                </a:r>
                <a:endParaRPr kumimoji="1" lang="en-US" altLang="zh-CN" sz="1400" b="1" dirty="0">
                  <a:solidFill>
                    <a:schemeClr val="tx1"/>
                  </a:solidFill>
                  <a:latin typeface="Microsoft YaHei" panose="020B0503020204020204" pitchFamily="34" charset="-122"/>
                  <a:ea typeface="Microsoft YaHei" panose="020B0503020204020204" pitchFamily="34" charset="-122"/>
                </a:endParaRPr>
              </a:p>
              <a:p>
                <a:pPr algn="ctr"/>
                <a:r>
                  <a:rPr kumimoji="1" lang="zh-CN" altLang="en-US" sz="1400" b="1" dirty="0">
                    <a:solidFill>
                      <a:schemeClr val="tx1"/>
                    </a:solidFill>
                    <a:latin typeface="Microsoft YaHei" panose="020B0503020204020204" pitchFamily="34" charset="-122"/>
                    <a:ea typeface="Microsoft YaHei" panose="020B0503020204020204" pitchFamily="34" charset="-122"/>
                  </a:rPr>
                  <a:t>（</a:t>
                </a:r>
                <a:r>
                  <a:rPr kumimoji="1" lang="en-US" altLang="zh-CN" sz="1400" b="1" dirty="0">
                    <a:solidFill>
                      <a:schemeClr val="tx1"/>
                    </a:solidFill>
                    <a:latin typeface="Microsoft YaHei" panose="020B0503020204020204" pitchFamily="34" charset="-122"/>
                    <a:ea typeface="Microsoft YaHei" panose="020B0503020204020204" pitchFamily="34" charset="-122"/>
                  </a:rPr>
                  <a:t>Blackbox</a:t>
                </a:r>
                <a:r>
                  <a:rPr kumimoji="1" lang="zh-CN" altLang="en-US" sz="1400" b="1" dirty="0">
                    <a:solidFill>
                      <a:schemeClr val="tx1"/>
                    </a:solidFill>
                    <a:latin typeface="Microsoft YaHei" panose="020B0503020204020204" pitchFamily="34" charset="-122"/>
                    <a:ea typeface="Microsoft YaHei" panose="020B0503020204020204" pitchFamily="34" charset="-122"/>
                  </a:rPr>
                  <a:t> </a:t>
                </a:r>
                <a:r>
                  <a:rPr kumimoji="1" lang="en-US" altLang="zh-CN" sz="1400" b="1" dirty="0">
                    <a:solidFill>
                      <a:schemeClr val="tx1"/>
                    </a:solidFill>
                    <a:latin typeface="Microsoft YaHei" panose="020B0503020204020204" pitchFamily="34" charset="-122"/>
                    <a:ea typeface="Microsoft YaHei" panose="020B0503020204020204" pitchFamily="34" charset="-122"/>
                  </a:rPr>
                  <a:t>Adaption</a:t>
                </a:r>
                <a:r>
                  <a:rPr kumimoji="1" lang="zh-CN" altLang="en-US" sz="1400" b="1" dirty="0">
                    <a:solidFill>
                      <a:schemeClr val="tx1"/>
                    </a:solidFill>
                    <a:latin typeface="Microsoft YaHei" panose="020B0503020204020204" pitchFamily="34" charset="-122"/>
                    <a:ea typeface="Microsoft YaHei" panose="020B0503020204020204" pitchFamily="34" charset="-122"/>
                  </a:rPr>
                  <a:t>）</a:t>
                </a:r>
                <a:endParaRPr kumimoji="1" lang="en-US" altLang="zh-CN" sz="1400" b="1" dirty="0">
                  <a:solidFill>
                    <a:schemeClr val="tx1"/>
                  </a:solidFill>
                  <a:latin typeface="Microsoft YaHei" panose="020B0503020204020204" pitchFamily="34" charset="-122"/>
                  <a:ea typeface="Microsoft YaHei" panose="020B0503020204020204" pitchFamily="34" charset="-122"/>
                </a:endParaRPr>
              </a:p>
            </p:txBody>
          </p:sp>
        </p:grpSp>
        <p:sp>
          <p:nvSpPr>
            <p:cNvPr id="22" name="ïṡḻíďè">
              <a:extLst>
                <a:ext uri="{FF2B5EF4-FFF2-40B4-BE49-F238E27FC236}">
                  <a16:creationId xmlns:a16="http://schemas.microsoft.com/office/drawing/2014/main" id="{93A2A1D6-B73E-DCB3-48B1-06A95DE7B2E3}"/>
                </a:ext>
              </a:extLst>
            </p:cNvPr>
            <p:cNvSpPr/>
            <p:nvPr/>
          </p:nvSpPr>
          <p:spPr>
            <a:xfrm>
              <a:off x="3632632" y="1510269"/>
              <a:ext cx="1476894"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r>
                <a:rPr kumimoji="1" lang="zh-CN" altLang="en-US" b="1" dirty="0">
                  <a:solidFill>
                    <a:schemeClr val="tx1"/>
                  </a:solidFill>
                  <a:latin typeface="Microsoft YaHei" panose="020B0503020204020204" pitchFamily="34" charset="-122"/>
                  <a:ea typeface="Microsoft YaHei" panose="020B0503020204020204" pitchFamily="34" charset="-122"/>
                </a:rPr>
                <a:t>元学习策略</a:t>
              </a:r>
              <a:endParaRPr kumimoji="1" lang="en-US" altLang="zh-CN" b="1" dirty="0">
                <a:solidFill>
                  <a:schemeClr val="tx1"/>
                </a:solidFill>
                <a:latin typeface="Microsoft YaHei" panose="020B0503020204020204" pitchFamily="34" charset="-122"/>
                <a:ea typeface="Microsoft YaHei" panose="020B0503020204020204" pitchFamily="34" charset="-122"/>
              </a:endParaRPr>
            </a:p>
          </p:txBody>
        </p:sp>
        <p:cxnSp>
          <p:nvCxnSpPr>
            <p:cNvPr id="24" name="î$1ídê">
              <a:extLst>
                <a:ext uri="{FF2B5EF4-FFF2-40B4-BE49-F238E27FC236}">
                  <a16:creationId xmlns:a16="http://schemas.microsoft.com/office/drawing/2014/main" id="{F931E0D9-9433-25AF-A9A5-147AB4F6AFE7}"/>
                </a:ext>
              </a:extLst>
            </p:cNvPr>
            <p:cNvCxnSpPr>
              <a:cxnSpLocks/>
            </p:cNvCxnSpPr>
            <p:nvPr/>
          </p:nvCxnSpPr>
          <p:spPr>
            <a:xfrm flipH="1">
              <a:off x="1546197" y="2102939"/>
              <a:ext cx="5679480" cy="0"/>
            </a:xfrm>
            <a:prstGeom prst="straightConnector1">
              <a:avLst/>
            </a:prstGeom>
            <a:ln w="15875">
              <a:solidFill>
                <a:schemeClr val="tx1">
                  <a:lumMod val="50000"/>
                  <a:lumOff val="50000"/>
                  <a:alpha val="5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5" name="íṥḻíḋe">
              <a:extLst>
                <a:ext uri="{FF2B5EF4-FFF2-40B4-BE49-F238E27FC236}">
                  <a16:creationId xmlns:a16="http://schemas.microsoft.com/office/drawing/2014/main" id="{B2B80343-A507-BB67-2C96-1C609C10A38D}"/>
                </a:ext>
              </a:extLst>
            </p:cNvPr>
            <p:cNvCxnSpPr>
              <a:cxnSpLocks/>
            </p:cNvCxnSpPr>
            <p:nvPr/>
          </p:nvCxnSpPr>
          <p:spPr>
            <a:xfrm>
              <a:off x="1546197" y="2102939"/>
              <a:ext cx="0" cy="166421"/>
            </a:xfrm>
            <a:prstGeom prst="straightConnector1">
              <a:avLst/>
            </a:prstGeom>
            <a:ln w="15875">
              <a:solidFill>
                <a:schemeClr val="tx1">
                  <a:lumMod val="50000"/>
                  <a:lumOff val="50000"/>
                  <a:alpha val="5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6" name="íŝļîďê">
              <a:extLst>
                <a:ext uri="{FF2B5EF4-FFF2-40B4-BE49-F238E27FC236}">
                  <a16:creationId xmlns:a16="http://schemas.microsoft.com/office/drawing/2014/main" id="{E5CC071B-1973-12B7-67BD-53482E5FB8A3}"/>
                </a:ext>
              </a:extLst>
            </p:cNvPr>
            <p:cNvCxnSpPr>
              <a:cxnSpLocks/>
              <a:stCxn id="22" idx="2"/>
            </p:cNvCxnSpPr>
            <p:nvPr/>
          </p:nvCxnSpPr>
          <p:spPr>
            <a:xfrm>
              <a:off x="4371079" y="1879601"/>
              <a:ext cx="0" cy="389759"/>
            </a:xfrm>
            <a:prstGeom prst="straightConnector1">
              <a:avLst/>
            </a:prstGeom>
            <a:ln w="15875">
              <a:solidFill>
                <a:schemeClr val="tx1">
                  <a:lumMod val="50000"/>
                  <a:lumOff val="50000"/>
                  <a:alpha val="50000"/>
                </a:schemeClr>
              </a:solidFill>
              <a:tailEnd type="none"/>
            </a:ln>
          </p:spPr>
          <p:style>
            <a:lnRef idx="1">
              <a:schemeClr val="accent1"/>
            </a:lnRef>
            <a:fillRef idx="0">
              <a:schemeClr val="accent1"/>
            </a:fillRef>
            <a:effectRef idx="0">
              <a:schemeClr val="accent1"/>
            </a:effectRef>
            <a:fontRef idx="minor">
              <a:schemeClr val="tx1"/>
            </a:fontRef>
          </p:style>
        </p:cxnSp>
        <p:sp>
          <p:nvSpPr>
            <p:cNvPr id="36" name="ïṡļiḑé">
              <a:extLst>
                <a:ext uri="{FF2B5EF4-FFF2-40B4-BE49-F238E27FC236}">
                  <a16:creationId xmlns:a16="http://schemas.microsoft.com/office/drawing/2014/main" id="{AA7BC3A2-2506-F08F-D648-4D607AE79A8F}"/>
                </a:ext>
              </a:extLst>
            </p:cNvPr>
            <p:cNvSpPr/>
            <p:nvPr/>
          </p:nvSpPr>
          <p:spPr>
            <a:xfrm>
              <a:off x="3138881" y="2378007"/>
              <a:ext cx="2464396" cy="5232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r>
                <a:rPr kumimoji="1" lang="zh-CN" altLang="en-US" sz="1400" b="1" dirty="0">
                  <a:solidFill>
                    <a:schemeClr val="tx1"/>
                  </a:solidFill>
                  <a:latin typeface="Microsoft YaHei" panose="020B0503020204020204" pitchFamily="34" charset="-122"/>
                  <a:ea typeface="Microsoft YaHei" panose="020B0503020204020204" pitchFamily="34" charset="-122"/>
                </a:rPr>
                <a:t>基于优化的方法</a:t>
              </a:r>
              <a:endParaRPr kumimoji="1" lang="en-US" altLang="zh-CN" sz="1400" b="1" dirty="0">
                <a:solidFill>
                  <a:schemeClr val="tx1"/>
                </a:solidFill>
                <a:latin typeface="Microsoft YaHei" panose="020B0503020204020204" pitchFamily="34" charset="-122"/>
                <a:ea typeface="Microsoft YaHei" panose="020B0503020204020204" pitchFamily="34" charset="-122"/>
              </a:endParaRPr>
            </a:p>
            <a:p>
              <a:pPr algn="ctr"/>
              <a:r>
                <a:rPr kumimoji="1" lang="zh-CN" altLang="en-US" sz="1400" b="1" dirty="0">
                  <a:solidFill>
                    <a:schemeClr val="tx1"/>
                  </a:solidFill>
                  <a:latin typeface="Microsoft YaHei" panose="020B0503020204020204" pitchFamily="34" charset="-122"/>
                  <a:ea typeface="Microsoft YaHei" panose="020B0503020204020204" pitchFamily="34" charset="-122"/>
                </a:rPr>
                <a:t>（</a:t>
              </a:r>
              <a:r>
                <a:rPr kumimoji="1" lang="en-US" altLang="zh-CN" sz="1400" b="1" dirty="0">
                  <a:solidFill>
                    <a:schemeClr val="tx1"/>
                  </a:solidFill>
                  <a:latin typeface="Microsoft YaHei" panose="020B0503020204020204" pitchFamily="34" charset="-122"/>
                  <a:ea typeface="Microsoft YaHei" panose="020B0503020204020204" pitchFamily="34" charset="-122"/>
                </a:rPr>
                <a:t>Optimization-based</a:t>
              </a:r>
              <a:r>
                <a:rPr kumimoji="1" lang="zh-CN" altLang="en-US" sz="1400" b="1" dirty="0">
                  <a:solidFill>
                    <a:schemeClr val="tx1"/>
                  </a:solidFill>
                  <a:latin typeface="Microsoft YaHei" panose="020B0503020204020204" pitchFamily="34" charset="-122"/>
                  <a:ea typeface="Microsoft YaHei" panose="020B0503020204020204" pitchFamily="34" charset="-122"/>
                </a:rPr>
                <a:t>）</a:t>
              </a:r>
              <a:endParaRPr kumimoji="1" lang="en-US" altLang="zh-CN" sz="1400" b="1" dirty="0">
                <a:solidFill>
                  <a:schemeClr val="tx1"/>
                </a:solidFill>
                <a:latin typeface="Microsoft YaHei" panose="020B0503020204020204" pitchFamily="34" charset="-122"/>
                <a:ea typeface="Microsoft YaHei" panose="020B0503020204020204" pitchFamily="34" charset="-122"/>
              </a:endParaRPr>
            </a:p>
          </p:txBody>
        </p:sp>
        <p:sp>
          <p:nvSpPr>
            <p:cNvPr id="34" name="ïşļîḋé">
              <a:extLst>
                <a:ext uri="{FF2B5EF4-FFF2-40B4-BE49-F238E27FC236}">
                  <a16:creationId xmlns:a16="http://schemas.microsoft.com/office/drawing/2014/main" id="{44250197-0865-DAAC-1A95-9421B9B91449}"/>
                </a:ext>
              </a:extLst>
            </p:cNvPr>
            <p:cNvSpPr/>
            <p:nvPr/>
          </p:nvSpPr>
          <p:spPr>
            <a:xfrm>
              <a:off x="5993480" y="2369281"/>
              <a:ext cx="2464396" cy="5232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r>
                <a:rPr kumimoji="1" lang="zh-CN" altLang="en-US" sz="1400" b="1" dirty="0">
                  <a:solidFill>
                    <a:schemeClr val="tx1"/>
                  </a:solidFill>
                  <a:latin typeface="Microsoft YaHei" panose="020B0503020204020204" pitchFamily="34" charset="-122"/>
                  <a:ea typeface="Microsoft YaHei" panose="020B0503020204020204" pitchFamily="34" charset="-122"/>
                </a:rPr>
                <a:t>基于度量的方法</a:t>
              </a:r>
              <a:endParaRPr kumimoji="1" lang="en-US" altLang="zh-CN" sz="1400" b="1" dirty="0">
                <a:solidFill>
                  <a:schemeClr val="tx1"/>
                </a:solidFill>
                <a:latin typeface="Microsoft YaHei" panose="020B0503020204020204" pitchFamily="34" charset="-122"/>
                <a:ea typeface="Microsoft YaHei" panose="020B0503020204020204" pitchFamily="34" charset="-122"/>
              </a:endParaRPr>
            </a:p>
            <a:p>
              <a:pPr algn="ctr"/>
              <a:r>
                <a:rPr kumimoji="1" lang="zh-CN" altLang="en-US" sz="1400" b="1" dirty="0">
                  <a:solidFill>
                    <a:schemeClr val="tx1"/>
                  </a:solidFill>
                  <a:latin typeface="Microsoft YaHei" panose="020B0503020204020204" pitchFamily="34" charset="-122"/>
                  <a:ea typeface="Microsoft YaHei" panose="020B0503020204020204" pitchFamily="34" charset="-122"/>
                </a:rPr>
                <a:t>（</a:t>
              </a:r>
              <a:r>
                <a:rPr kumimoji="1" lang="en-US" altLang="zh-CN" sz="1400" b="1" dirty="0">
                  <a:solidFill>
                    <a:schemeClr val="tx1"/>
                  </a:solidFill>
                  <a:latin typeface="Microsoft YaHei" panose="020B0503020204020204" pitchFamily="34" charset="-122"/>
                  <a:ea typeface="Microsoft YaHei" panose="020B0503020204020204" pitchFamily="34" charset="-122"/>
                </a:rPr>
                <a:t>Metric-based</a:t>
              </a:r>
              <a:r>
                <a:rPr kumimoji="1" lang="zh-CN" altLang="en-US" sz="1400" b="1" dirty="0">
                  <a:solidFill>
                    <a:schemeClr val="tx1"/>
                  </a:solidFill>
                  <a:latin typeface="Microsoft YaHei" panose="020B0503020204020204" pitchFamily="34" charset="-122"/>
                  <a:ea typeface="Microsoft YaHei" panose="020B0503020204020204" pitchFamily="34" charset="-122"/>
                </a:rPr>
                <a:t>）</a:t>
              </a:r>
              <a:endParaRPr kumimoji="1" lang="en-US" altLang="zh-CN" sz="1400" b="1" dirty="0">
                <a:solidFill>
                  <a:schemeClr val="tx1"/>
                </a:solidFill>
                <a:latin typeface="Microsoft YaHei" panose="020B0503020204020204" pitchFamily="34" charset="-122"/>
                <a:ea typeface="Microsoft YaHei" panose="020B0503020204020204" pitchFamily="34" charset="-122"/>
              </a:endParaRPr>
            </a:p>
          </p:txBody>
        </p:sp>
        <p:cxnSp>
          <p:nvCxnSpPr>
            <p:cNvPr id="29" name="í$ľíḓè">
              <a:extLst>
                <a:ext uri="{FF2B5EF4-FFF2-40B4-BE49-F238E27FC236}">
                  <a16:creationId xmlns:a16="http://schemas.microsoft.com/office/drawing/2014/main" id="{E8A8FDA6-CC54-D563-B294-1113A96EB809}"/>
                </a:ext>
              </a:extLst>
            </p:cNvPr>
            <p:cNvCxnSpPr>
              <a:cxnSpLocks/>
            </p:cNvCxnSpPr>
            <p:nvPr/>
          </p:nvCxnSpPr>
          <p:spPr>
            <a:xfrm>
              <a:off x="7225678" y="2102939"/>
              <a:ext cx="0" cy="166421"/>
            </a:xfrm>
            <a:prstGeom prst="straightConnector1">
              <a:avLst/>
            </a:prstGeom>
            <a:ln w="15875">
              <a:solidFill>
                <a:schemeClr val="tx1">
                  <a:lumMod val="50000"/>
                  <a:lumOff val="50000"/>
                  <a:alpha val="50000"/>
                </a:schemeClr>
              </a:solidFill>
              <a:tailEnd type="none"/>
            </a:ln>
          </p:spPr>
          <p:style>
            <a:lnRef idx="1">
              <a:schemeClr val="accent1"/>
            </a:lnRef>
            <a:fillRef idx="0">
              <a:schemeClr val="accent1"/>
            </a:fillRef>
            <a:effectRef idx="0">
              <a:schemeClr val="accent1"/>
            </a:effectRef>
            <a:fontRef idx="minor">
              <a:schemeClr val="tx1"/>
            </a:fontRef>
          </p:style>
        </p:cxnSp>
      </p:grpSp>
      <p:sp>
        <p:nvSpPr>
          <p:cNvPr id="46" name="文本框 45">
            <a:extLst>
              <a:ext uri="{FF2B5EF4-FFF2-40B4-BE49-F238E27FC236}">
                <a16:creationId xmlns:a16="http://schemas.microsoft.com/office/drawing/2014/main" id="{752A14D7-8525-3C59-9FD4-FE0EDAAE081D}"/>
              </a:ext>
            </a:extLst>
          </p:cNvPr>
          <p:cNvSpPr txBox="1"/>
          <p:nvPr/>
        </p:nvSpPr>
        <p:spPr>
          <a:xfrm>
            <a:off x="162663" y="3359248"/>
            <a:ext cx="2767068" cy="1526123"/>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kumimoji="1" lang="zh-CN" altLang="en-US" sz="1600" dirty="0">
                <a:latin typeface="Microsoft YaHei" panose="020B0503020204020204" pitchFamily="34" charset="-122"/>
                <a:ea typeface="Microsoft YaHei" panose="020B0503020204020204" pitchFamily="34" charset="-122"/>
              </a:rPr>
              <a:t>依赖特定神经网络结构，比如循环神经网络</a:t>
            </a:r>
            <a:endParaRPr kumimoji="1" lang="en-US" altLang="zh-CN" sz="1600" dirty="0">
              <a:latin typeface="Microsoft YaHei" panose="020B0503020204020204" pitchFamily="34" charset="-122"/>
              <a:ea typeface="Microsoft YaHei" panose="020B0503020204020204" pitchFamily="34" charset="-122"/>
            </a:endParaRPr>
          </a:p>
          <a:p>
            <a:pPr marL="285750" indent="-285750">
              <a:lnSpc>
                <a:spcPct val="150000"/>
              </a:lnSpc>
              <a:buFont typeface="Arial" panose="020B0604020202020204" pitchFamily="34" charset="0"/>
              <a:buChar char="•"/>
            </a:pPr>
            <a:r>
              <a:rPr kumimoji="1" lang="zh-CN" altLang="en-US" sz="1600" dirty="0">
                <a:latin typeface="Microsoft YaHei" panose="020B0503020204020204" pitchFamily="34" charset="-122"/>
                <a:ea typeface="Microsoft YaHei" panose="020B0503020204020204" pitchFamily="34" charset="-122"/>
              </a:rPr>
              <a:t>具有强大的表达能力</a:t>
            </a:r>
            <a:endParaRPr kumimoji="1" lang="en-US" altLang="zh-CN" sz="1600" dirty="0">
              <a:latin typeface="Microsoft YaHei" panose="020B0503020204020204" pitchFamily="34" charset="-122"/>
              <a:ea typeface="Microsoft YaHei" panose="020B0503020204020204" pitchFamily="34" charset="-122"/>
            </a:endParaRPr>
          </a:p>
          <a:p>
            <a:pPr marL="285750" indent="-285750">
              <a:lnSpc>
                <a:spcPct val="150000"/>
              </a:lnSpc>
              <a:buFont typeface="Arial" panose="020B0604020202020204" pitchFamily="34" charset="0"/>
              <a:buChar char="•"/>
            </a:pPr>
            <a:r>
              <a:rPr kumimoji="1" lang="zh-CN" altLang="en-US" sz="1600" dirty="0">
                <a:latin typeface="Microsoft YaHei" panose="020B0503020204020204" pitchFamily="34" charset="-122"/>
                <a:ea typeface="Microsoft YaHei" panose="020B0503020204020204" pitchFamily="34" charset="-122"/>
              </a:rPr>
              <a:t>数据效率低，优化挑战大</a:t>
            </a:r>
            <a:endParaRPr kumimoji="1" lang="en-US" altLang="zh-CN" sz="1600" dirty="0">
              <a:latin typeface="Microsoft YaHei" panose="020B0503020204020204" pitchFamily="34" charset="-122"/>
              <a:ea typeface="Microsoft YaHei" panose="020B0503020204020204" pitchFamily="34" charset="-122"/>
            </a:endParaRPr>
          </a:p>
        </p:txBody>
      </p:sp>
      <p:sp>
        <p:nvSpPr>
          <p:cNvPr id="47" name="文本框 46">
            <a:extLst>
              <a:ext uri="{FF2B5EF4-FFF2-40B4-BE49-F238E27FC236}">
                <a16:creationId xmlns:a16="http://schemas.microsoft.com/office/drawing/2014/main" id="{5CE29707-A58E-D908-9722-1252EBA8D082}"/>
              </a:ext>
            </a:extLst>
          </p:cNvPr>
          <p:cNvSpPr txBox="1"/>
          <p:nvPr/>
        </p:nvSpPr>
        <p:spPr>
          <a:xfrm>
            <a:off x="3017261" y="3359248"/>
            <a:ext cx="2767068" cy="2264787"/>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kumimoji="1" lang="zh-CN" altLang="en-US" sz="1600" dirty="0">
                <a:latin typeface="Microsoft YaHei" panose="020B0503020204020204" pitchFamily="34" charset="-122"/>
                <a:ea typeface="Microsoft YaHei" panose="020B0503020204020204" pitchFamily="34" charset="-122"/>
              </a:rPr>
              <a:t>基于梯度的反向传播学习层次结构</a:t>
            </a:r>
            <a:endParaRPr kumimoji="1" lang="en-US" altLang="zh-CN" sz="1600" dirty="0">
              <a:latin typeface="Microsoft YaHei" panose="020B0503020204020204" pitchFamily="34" charset="-122"/>
              <a:ea typeface="Microsoft YaHei" panose="020B0503020204020204" pitchFamily="34" charset="-122"/>
            </a:endParaRPr>
          </a:p>
          <a:p>
            <a:pPr marL="285750" indent="-285750">
              <a:lnSpc>
                <a:spcPct val="150000"/>
              </a:lnSpc>
              <a:buFont typeface="Arial" panose="020B0604020202020204" pitchFamily="34" charset="0"/>
              <a:buChar char="•"/>
            </a:pPr>
            <a:r>
              <a:rPr kumimoji="1" lang="zh-CN" altLang="en-US" sz="1600" dirty="0">
                <a:latin typeface="Microsoft YaHei" panose="020B0503020204020204" pitchFamily="34" charset="-122"/>
                <a:ea typeface="Microsoft YaHei" panose="020B0503020204020204" pitchFamily="34" charset="-122"/>
              </a:rPr>
              <a:t>算法通常与模型无关</a:t>
            </a:r>
            <a:endParaRPr kumimoji="1" lang="en-US" altLang="zh-CN" sz="1600" dirty="0">
              <a:latin typeface="Microsoft YaHei" panose="020B0503020204020204" pitchFamily="34" charset="-122"/>
              <a:ea typeface="Microsoft YaHei" panose="020B0503020204020204" pitchFamily="34" charset="-122"/>
            </a:endParaRPr>
          </a:p>
          <a:p>
            <a:pPr marL="285750" indent="-285750">
              <a:lnSpc>
                <a:spcPct val="150000"/>
              </a:lnSpc>
              <a:buFont typeface="Arial" panose="020B0604020202020204" pitchFamily="34" charset="0"/>
              <a:buChar char="•"/>
            </a:pPr>
            <a:r>
              <a:rPr kumimoji="1" lang="zh-CN" altLang="en-US" sz="1600" dirty="0">
                <a:latin typeface="Microsoft YaHei" panose="020B0503020204020204" pitchFamily="34" charset="-122"/>
                <a:ea typeface="Microsoft YaHei" panose="020B0503020204020204" pitchFamily="34" charset="-122"/>
              </a:rPr>
              <a:t>在学习元模型方面很有效</a:t>
            </a:r>
            <a:endParaRPr kumimoji="1" lang="en-US" altLang="zh-CN" sz="1600" dirty="0">
              <a:latin typeface="Microsoft YaHei" panose="020B0503020204020204" pitchFamily="34" charset="-122"/>
              <a:ea typeface="Microsoft YaHei" panose="020B0503020204020204" pitchFamily="34" charset="-122"/>
            </a:endParaRPr>
          </a:p>
          <a:p>
            <a:pPr marL="285750" indent="-285750">
              <a:lnSpc>
                <a:spcPct val="150000"/>
              </a:lnSpc>
              <a:buFont typeface="Arial" panose="020B0604020202020204" pitchFamily="34" charset="0"/>
              <a:buChar char="•"/>
            </a:pPr>
            <a:r>
              <a:rPr kumimoji="1" lang="zh-CN" altLang="en-US" sz="1600" dirty="0">
                <a:latin typeface="Microsoft YaHei" panose="020B0503020204020204" pitchFamily="34" charset="-122"/>
                <a:ea typeface="Microsoft YaHei" panose="020B0503020204020204" pitchFamily="34" charset="-122"/>
              </a:rPr>
              <a:t>由于分层优化模式，计算要消耗大量的时间和内存</a:t>
            </a:r>
            <a:endParaRPr kumimoji="1" lang="en-US" altLang="zh-CN" sz="1600" dirty="0">
              <a:latin typeface="Microsoft YaHei" panose="020B0503020204020204" pitchFamily="34" charset="-122"/>
              <a:ea typeface="Microsoft YaHei" panose="020B0503020204020204" pitchFamily="34" charset="-122"/>
            </a:endParaRPr>
          </a:p>
        </p:txBody>
      </p:sp>
      <p:sp>
        <p:nvSpPr>
          <p:cNvPr id="48" name="文本框 47">
            <a:extLst>
              <a:ext uri="{FF2B5EF4-FFF2-40B4-BE49-F238E27FC236}">
                <a16:creationId xmlns:a16="http://schemas.microsoft.com/office/drawing/2014/main" id="{89E5E00F-B340-0ABA-6196-6D41C4D393D3}"/>
              </a:ext>
            </a:extLst>
          </p:cNvPr>
          <p:cNvSpPr txBox="1"/>
          <p:nvPr/>
        </p:nvSpPr>
        <p:spPr>
          <a:xfrm>
            <a:off x="5827286" y="3359248"/>
            <a:ext cx="2767068" cy="1895455"/>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kumimoji="1" lang="zh-CN" altLang="en-US" sz="1600" dirty="0">
                <a:latin typeface="Microsoft YaHei" panose="020B0503020204020204" pitchFamily="34" charset="-122"/>
                <a:ea typeface="Microsoft YaHei" panose="020B0503020204020204" pitchFamily="34" charset="-122"/>
              </a:rPr>
              <a:t>借鉴了聚类算法和</a:t>
            </a:r>
            <a:r>
              <a:rPr kumimoji="1" lang="en-US" altLang="zh-CN" sz="1600" dirty="0">
                <a:latin typeface="Microsoft YaHei" panose="020B0503020204020204" pitchFamily="34" charset="-122"/>
                <a:ea typeface="Microsoft YaHei" panose="020B0503020204020204" pitchFamily="34" charset="-122"/>
              </a:rPr>
              <a:t>KNN</a:t>
            </a:r>
            <a:r>
              <a:rPr kumimoji="1" lang="zh-CN" altLang="en-US" sz="1600" dirty="0">
                <a:latin typeface="Microsoft YaHei" panose="020B0503020204020204" pitchFamily="34" charset="-122"/>
                <a:ea typeface="Microsoft YaHei" panose="020B0503020204020204" pitchFamily="34" charset="-122"/>
              </a:rPr>
              <a:t>的中心思想</a:t>
            </a:r>
            <a:endParaRPr kumimoji="1" lang="en-US" altLang="zh-CN" sz="1600" dirty="0">
              <a:latin typeface="Microsoft YaHei" panose="020B0503020204020204" pitchFamily="34" charset="-122"/>
              <a:ea typeface="Microsoft YaHei" panose="020B0503020204020204" pitchFamily="34" charset="-122"/>
            </a:endParaRPr>
          </a:p>
          <a:p>
            <a:pPr marL="285750" indent="-285750">
              <a:lnSpc>
                <a:spcPct val="150000"/>
              </a:lnSpc>
              <a:buFont typeface="Arial" panose="020B0604020202020204" pitchFamily="34" charset="0"/>
              <a:buChar char="•"/>
            </a:pPr>
            <a:r>
              <a:rPr kumimoji="1" lang="zh-CN" altLang="en-US" sz="1600" dirty="0">
                <a:latin typeface="Microsoft YaHei" panose="020B0503020204020204" pitchFamily="34" charset="-122"/>
                <a:ea typeface="Microsoft YaHei" panose="020B0503020204020204" pitchFamily="34" charset="-122"/>
              </a:rPr>
              <a:t>从输入中学习距离度量</a:t>
            </a:r>
            <a:endParaRPr kumimoji="1" lang="en-US" altLang="zh-CN" sz="1600" dirty="0">
              <a:latin typeface="Microsoft YaHei" panose="020B0503020204020204" pitchFamily="34" charset="-122"/>
              <a:ea typeface="Microsoft YaHei" panose="020B0503020204020204" pitchFamily="34" charset="-122"/>
            </a:endParaRPr>
          </a:p>
          <a:p>
            <a:pPr marL="285750" indent="-285750">
              <a:lnSpc>
                <a:spcPct val="150000"/>
              </a:lnSpc>
              <a:buFont typeface="Arial" panose="020B0604020202020204" pitchFamily="34" charset="0"/>
              <a:buChar char="•"/>
            </a:pPr>
            <a:r>
              <a:rPr kumimoji="1" lang="zh-CN" altLang="en-US" sz="1600" dirty="0">
                <a:latin typeface="Microsoft YaHei" panose="020B0503020204020204" pitchFamily="34" charset="-122"/>
                <a:ea typeface="Microsoft YaHei" panose="020B0503020204020204" pitchFamily="34" charset="-122"/>
              </a:rPr>
              <a:t>对小样本数据更有效</a:t>
            </a:r>
            <a:endParaRPr kumimoji="1" lang="en-US" altLang="zh-CN" sz="1600" dirty="0">
              <a:latin typeface="Microsoft YaHei" panose="020B0503020204020204" pitchFamily="34" charset="-122"/>
              <a:ea typeface="Microsoft YaHei" panose="020B0503020204020204" pitchFamily="34" charset="-122"/>
            </a:endParaRPr>
          </a:p>
          <a:p>
            <a:pPr marL="285750" indent="-285750">
              <a:lnSpc>
                <a:spcPct val="150000"/>
              </a:lnSpc>
              <a:buFont typeface="Arial" panose="020B0604020202020204" pitchFamily="34" charset="0"/>
              <a:buChar char="•"/>
            </a:pPr>
            <a:r>
              <a:rPr kumimoji="1" lang="zh-CN" altLang="en-US" sz="1600" dirty="0">
                <a:latin typeface="Microsoft YaHei" panose="020B0503020204020204" pitchFamily="34" charset="-122"/>
                <a:ea typeface="Microsoft YaHei" panose="020B0503020204020204" pitchFamily="34" charset="-122"/>
              </a:rPr>
              <a:t>只适用于分类任务</a:t>
            </a:r>
            <a:endParaRPr kumimoji="1" lang="en-US" altLang="zh-CN" sz="16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358502559"/>
      </p:ext>
    </p:extLst>
  </p:cSld>
  <p:clrMapOvr>
    <a:masterClrMapping/>
  </p:clrMapOvr>
  <mc:AlternateContent xmlns:mc="http://schemas.openxmlformats.org/markup-compatibility/2006" xmlns:p14="http://schemas.microsoft.com/office/powerpoint/2010/main">
    <mc:Choice Requires="p14">
      <p:transition spd="med" p14:dur="700">
        <p:wipe/>
      </p:transition>
    </mc:Choice>
    <mc:Fallback xmlns="">
      <p:transition spd="med">
        <p:wip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标题 3"/>
          <p:cNvSpPr txBox="1"/>
          <p:nvPr/>
        </p:nvSpPr>
        <p:spPr>
          <a:xfrm>
            <a:off x="0" y="-26988"/>
            <a:ext cx="9144000" cy="863601"/>
          </a:xfrm>
          <a:prstGeom prst="rect">
            <a:avLst/>
          </a:prstGeom>
          <a:solidFill>
            <a:srgbClr val="02409A"/>
          </a:solidFill>
          <a:ln>
            <a:noFill/>
          </a:ln>
          <a:effectLst/>
        </p:spPr>
        <p:txBody>
          <a:bodyPr tIns="0" bIns="0" anchor="ctr"/>
          <a:lstStyle/>
          <a:p>
            <a:pPr algn="ctr">
              <a:spcBef>
                <a:spcPct val="0"/>
              </a:spcBef>
              <a:defRPr/>
            </a:pPr>
            <a:endParaRPr lang="zh-CN" altLang="en-US" sz="4800" b="1" dirty="0">
              <a:solidFill>
                <a:prstClr val="white"/>
              </a:solidFill>
              <a:latin typeface="微软雅黑" panose="020B0503020204020204" pitchFamily="34" charset="-122"/>
              <a:ea typeface="微软雅黑" panose="020B0503020204020204" pitchFamily="34" charset="-122"/>
            </a:endParaRPr>
          </a:p>
        </p:txBody>
      </p:sp>
      <p:cxnSp>
        <p:nvCxnSpPr>
          <p:cNvPr id="39951" name="直接连接符 19"/>
          <p:cNvCxnSpPr/>
          <p:nvPr/>
        </p:nvCxnSpPr>
        <p:spPr bwMode="auto">
          <a:xfrm flipH="1">
            <a:off x="449263" y="-25400"/>
            <a:ext cx="1587" cy="841375"/>
          </a:xfrm>
          <a:prstGeom prst="line">
            <a:avLst/>
          </a:prstGeom>
          <a:noFill/>
          <a:ln w="28575" algn="ctr">
            <a:solidFill>
              <a:schemeClr val="bg1"/>
            </a:solidFill>
            <a:round/>
          </a:ln>
          <a:effectLst/>
          <a:extLst>
            <a:ext uri="{909E8E84-426E-40DD-AFC4-6F175D3DCCD1}">
              <a14:hiddenFill xmlns:a14="http://schemas.microsoft.com/office/drawing/2010/main">
                <a:noFill/>
              </a14:hiddenFill>
            </a:ext>
          </a:extLst>
        </p:spPr>
      </p:cxnSp>
      <p:cxnSp>
        <p:nvCxnSpPr>
          <p:cNvPr id="39952" name="直接连接符 20"/>
          <p:cNvCxnSpPr/>
          <p:nvPr/>
        </p:nvCxnSpPr>
        <p:spPr bwMode="auto">
          <a:xfrm flipH="1">
            <a:off x="511175" y="-26988"/>
            <a:ext cx="1588" cy="554038"/>
          </a:xfrm>
          <a:prstGeom prst="line">
            <a:avLst/>
          </a:prstGeom>
          <a:noFill/>
          <a:ln w="28575" algn="ctr">
            <a:solidFill>
              <a:schemeClr val="bg1"/>
            </a:solidFill>
            <a:round/>
          </a:ln>
          <a:effectLst/>
          <a:extLst>
            <a:ext uri="{909E8E84-426E-40DD-AFC4-6F175D3DCCD1}">
              <a14:hiddenFill xmlns:a14="http://schemas.microsoft.com/office/drawing/2010/main">
                <a:noFill/>
              </a14:hiddenFill>
            </a:ext>
          </a:extLst>
        </p:spPr>
      </p:cxnSp>
      <p:cxnSp>
        <p:nvCxnSpPr>
          <p:cNvPr id="39953" name="直接连接符 30"/>
          <p:cNvCxnSpPr/>
          <p:nvPr/>
        </p:nvCxnSpPr>
        <p:spPr bwMode="auto">
          <a:xfrm>
            <a:off x="576263" y="-26988"/>
            <a:ext cx="0" cy="298451"/>
          </a:xfrm>
          <a:prstGeom prst="line">
            <a:avLst/>
          </a:prstGeom>
          <a:noFill/>
          <a:ln w="28575" algn="ctr">
            <a:solidFill>
              <a:schemeClr val="bg1"/>
            </a:solidFill>
            <a:round/>
          </a:ln>
          <a:effectLst/>
          <a:extLst>
            <a:ext uri="{909E8E84-426E-40DD-AFC4-6F175D3DCCD1}">
              <a14:hiddenFill xmlns:a14="http://schemas.microsoft.com/office/drawing/2010/main">
                <a:noFill/>
              </a14:hiddenFill>
            </a:ext>
          </a:extLst>
        </p:spPr>
      </p:cxnSp>
      <p:sp>
        <p:nvSpPr>
          <p:cNvPr id="58" name="TextBox 19"/>
          <p:cNvSpPr txBox="1">
            <a:spLocks noChangeArrowheads="1"/>
          </p:cNvSpPr>
          <p:nvPr/>
        </p:nvSpPr>
        <p:spPr bwMode="auto">
          <a:xfrm>
            <a:off x="622300" y="142875"/>
            <a:ext cx="8545830" cy="5232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fontAlgn="base" hangingPunct="1">
              <a:spcBef>
                <a:spcPct val="0"/>
              </a:spcBef>
              <a:spcAft>
                <a:spcPct val="0"/>
              </a:spcAft>
            </a:pPr>
            <a:r>
              <a:rPr lang="zh-CN" altLang="en-US" sz="2800" b="1" dirty="0">
                <a:solidFill>
                  <a:prstClr val="white"/>
                </a:solidFill>
                <a:latin typeface="微软雅黑" panose="020B0503020204020204" pitchFamily="34" charset="-122"/>
                <a:ea typeface="微软雅黑" panose="020B0503020204020204" pitchFamily="34" charset="-122"/>
                <a:cs typeface="Arial" panose="020B0604020202020204" pitchFamily="34" charset="0"/>
              </a:rPr>
              <a:t>条件神经过程</a:t>
            </a:r>
            <a:r>
              <a:rPr lang="en-US" altLang="zh-CN" sz="2800" b="1" dirty="0">
                <a:solidFill>
                  <a:prstClr val="white"/>
                </a:solidFill>
                <a:latin typeface="微软雅黑" panose="020B0503020204020204" pitchFamily="34" charset="-122"/>
                <a:ea typeface="微软雅黑" panose="020B0503020204020204" pitchFamily="34" charset="-122"/>
                <a:cs typeface="Arial" panose="020B0604020202020204" pitchFamily="34" charset="0"/>
              </a:rPr>
              <a:t>CNP(Conditional Neural Process)</a:t>
            </a:r>
          </a:p>
        </p:txBody>
      </p:sp>
      <p:sp>
        <p:nvSpPr>
          <p:cNvPr id="4" name="灯片编号占位符 3"/>
          <p:cNvSpPr>
            <a:spLocks noGrp="1"/>
          </p:cNvSpPr>
          <p:nvPr>
            <p:ph type="sldNum" sz="quarter" idx="12"/>
          </p:nvPr>
        </p:nvSpPr>
        <p:spPr/>
        <p:txBody>
          <a:bodyPr/>
          <a:lstStyle/>
          <a:p>
            <a:fld id="{94B6E62B-4DEC-4954-AD3A-658470571C9E}" type="slidenum">
              <a:rPr lang="zh-CN" altLang="en-US" smtClean="0"/>
              <a:t>14</a:t>
            </a:fld>
            <a:endParaRPr lang="zh-CN" altLang="en-US"/>
          </a:p>
        </p:txBody>
      </p:sp>
      <p:sp>
        <p:nvSpPr>
          <p:cNvPr id="12" name="文本框 11">
            <a:extLst>
              <a:ext uri="{FF2B5EF4-FFF2-40B4-BE49-F238E27FC236}">
                <a16:creationId xmlns:a16="http://schemas.microsoft.com/office/drawing/2014/main" id="{B2D13BFB-FCF1-DBBF-E93C-9030A21F2191}"/>
              </a:ext>
            </a:extLst>
          </p:cNvPr>
          <p:cNvSpPr txBox="1"/>
          <p:nvPr/>
        </p:nvSpPr>
        <p:spPr>
          <a:xfrm>
            <a:off x="449391" y="1227333"/>
            <a:ext cx="8563980" cy="499560"/>
          </a:xfrm>
          <a:prstGeom prst="rect">
            <a:avLst/>
          </a:prstGeom>
          <a:noFill/>
        </p:spPr>
        <p:txBody>
          <a:bodyPr wrap="square" rtlCol="0">
            <a:spAutoFit/>
          </a:bodyPr>
          <a:lstStyle/>
          <a:p>
            <a:pPr marL="342900" indent="-342900">
              <a:lnSpc>
                <a:spcPct val="150000"/>
              </a:lnSpc>
              <a:buSzPct val="55000"/>
              <a:buFont typeface="Wingdings" pitchFamily="2" charset="2"/>
              <a:buChar char="n"/>
            </a:pPr>
            <a:r>
              <a:rPr kumimoji="1" lang="zh-CN" altLang="en-US" sz="2000" b="1" dirty="0">
                <a:latin typeface="Microsoft YaHei" panose="020B0503020204020204" pitchFamily="34" charset="-122"/>
                <a:ea typeface="Microsoft YaHei" panose="020B0503020204020204" pitchFamily="34" charset="-122"/>
              </a:rPr>
              <a:t>条件神经过程</a:t>
            </a:r>
            <a:r>
              <a:rPr kumimoji="1" lang="en-US" altLang="zh-CN" sz="2000" b="1" dirty="0">
                <a:latin typeface="Microsoft YaHei" panose="020B0503020204020204" pitchFamily="34" charset="-122"/>
                <a:ea typeface="Microsoft YaHei" panose="020B0503020204020204" pitchFamily="34" charset="-122"/>
              </a:rPr>
              <a:t>CNP</a:t>
            </a:r>
            <a:r>
              <a:rPr kumimoji="1" lang="zh-CN" altLang="en-US" sz="2000" b="1" dirty="0">
                <a:latin typeface="Microsoft YaHei" panose="020B0503020204020204" pitchFamily="34" charset="-122"/>
                <a:ea typeface="Microsoft YaHei" panose="020B0503020204020204" pitchFamily="34" charset="-122"/>
              </a:rPr>
              <a:t> </a:t>
            </a:r>
            <a:r>
              <a:rPr kumimoji="1" lang="en-US" altLang="zh-CN" sz="2000" b="1" dirty="0">
                <a:latin typeface="Microsoft YaHei" panose="020B0503020204020204" pitchFamily="34" charset="-122"/>
                <a:ea typeface="Microsoft YaHei" panose="020B0503020204020204" pitchFamily="34" charset="-122"/>
              </a:rPr>
              <a:t>(ICML 2018)</a:t>
            </a:r>
          </a:p>
        </p:txBody>
      </p:sp>
      <p:sp>
        <p:nvSpPr>
          <p:cNvPr id="3" name="文本框 2">
            <a:extLst>
              <a:ext uri="{FF2B5EF4-FFF2-40B4-BE49-F238E27FC236}">
                <a16:creationId xmlns:a16="http://schemas.microsoft.com/office/drawing/2014/main" id="{8CD25B10-5EC2-775D-A737-6E2AD46C2A17}"/>
              </a:ext>
            </a:extLst>
          </p:cNvPr>
          <p:cNvSpPr txBox="1"/>
          <p:nvPr/>
        </p:nvSpPr>
        <p:spPr>
          <a:xfrm>
            <a:off x="449391" y="1703308"/>
            <a:ext cx="8350604" cy="458908"/>
          </a:xfrm>
          <a:prstGeom prst="rect">
            <a:avLst/>
          </a:prstGeom>
          <a:noFill/>
        </p:spPr>
        <p:txBody>
          <a:bodyPr wrap="square" rtlCol="0">
            <a:spAutoFit/>
          </a:bodyPr>
          <a:lstStyle/>
          <a:p>
            <a:pPr marL="742950" lvl="1" indent="-285750">
              <a:lnSpc>
                <a:spcPct val="150000"/>
              </a:lnSpc>
              <a:buSzPct val="55000"/>
              <a:buFont typeface="Wingdings" pitchFamily="2" charset="2"/>
              <a:buChar char="Ø"/>
            </a:pPr>
            <a:r>
              <a:rPr kumimoji="1" lang="zh-CN" altLang="en-US" dirty="0">
                <a:latin typeface="Microsoft YaHei" panose="020B0503020204020204" pitchFamily="34" charset="-122"/>
                <a:ea typeface="Microsoft YaHei" panose="020B0503020204020204" pitchFamily="34" charset="-122"/>
              </a:rPr>
              <a:t>关于随机过程（如：高斯过程）的神经网络估计</a:t>
            </a:r>
            <a:endParaRPr kumimoji="1" lang="en-US" altLang="zh-CN" dirty="0">
              <a:latin typeface="Microsoft YaHei" panose="020B0503020204020204" pitchFamily="34" charset="-122"/>
              <a:ea typeface="Microsoft YaHei" panose="020B0503020204020204" pitchFamily="34" charset="-122"/>
            </a:endParaRPr>
          </a:p>
        </p:txBody>
      </p:sp>
      <p:grpSp>
        <p:nvGrpSpPr>
          <p:cNvPr id="2" name="组合 1">
            <a:extLst>
              <a:ext uri="{FF2B5EF4-FFF2-40B4-BE49-F238E27FC236}">
                <a16:creationId xmlns:a16="http://schemas.microsoft.com/office/drawing/2014/main" id="{6C875BA8-196C-EFE9-D532-33F53A31F6D2}"/>
              </a:ext>
            </a:extLst>
          </p:cNvPr>
          <p:cNvGrpSpPr/>
          <p:nvPr/>
        </p:nvGrpSpPr>
        <p:grpSpPr>
          <a:xfrm>
            <a:off x="98514" y="2542529"/>
            <a:ext cx="8701481" cy="3037694"/>
            <a:chOff x="98514" y="2553342"/>
            <a:chExt cx="8701481" cy="3037694"/>
          </a:xfrm>
        </p:grpSpPr>
        <p:sp>
          <p:nvSpPr>
            <p:cNvPr id="9" name="文本框 8">
              <a:extLst>
                <a:ext uri="{FF2B5EF4-FFF2-40B4-BE49-F238E27FC236}">
                  <a16:creationId xmlns:a16="http://schemas.microsoft.com/office/drawing/2014/main" id="{3AF80F9A-36EF-613A-73B3-0AB4D4C437B1}"/>
                </a:ext>
              </a:extLst>
            </p:cNvPr>
            <p:cNvSpPr txBox="1"/>
            <p:nvPr/>
          </p:nvSpPr>
          <p:spPr>
            <a:xfrm>
              <a:off x="449391" y="2553342"/>
              <a:ext cx="7303760" cy="499560"/>
            </a:xfrm>
            <a:prstGeom prst="rect">
              <a:avLst/>
            </a:prstGeom>
            <a:noFill/>
          </p:spPr>
          <p:txBody>
            <a:bodyPr wrap="square" rtlCol="0">
              <a:spAutoFit/>
            </a:bodyPr>
            <a:lstStyle/>
            <a:p>
              <a:pPr marL="342900" indent="-342900">
                <a:lnSpc>
                  <a:spcPct val="150000"/>
                </a:lnSpc>
                <a:buSzPct val="55000"/>
                <a:buFont typeface="Wingdings" pitchFamily="2" charset="2"/>
                <a:buChar char="n"/>
              </a:pPr>
              <a:r>
                <a:rPr kumimoji="1" lang="zh-CN" altLang="en-US" sz="2000" b="1" dirty="0">
                  <a:latin typeface="Microsoft YaHei" panose="020B0503020204020204" pitchFamily="34" charset="-122"/>
                  <a:ea typeface="Microsoft YaHei" panose="020B0503020204020204" pitchFamily="34" charset="-122"/>
                </a:rPr>
                <a:t>条件神经过程</a:t>
              </a:r>
              <a:r>
                <a:rPr kumimoji="1" lang="en-US" altLang="zh-CN" sz="2000" b="1" dirty="0">
                  <a:latin typeface="Microsoft YaHei" panose="020B0503020204020204" pitchFamily="34" charset="-122"/>
                  <a:ea typeface="Microsoft YaHei" panose="020B0503020204020204" pitchFamily="34" charset="-122"/>
                </a:rPr>
                <a:t>CNP</a:t>
              </a:r>
              <a:r>
                <a:rPr kumimoji="1" lang="zh-CN" altLang="en-US" sz="2000" b="1" dirty="0">
                  <a:latin typeface="Microsoft YaHei" panose="020B0503020204020204" pitchFamily="34" charset="-122"/>
                  <a:ea typeface="Microsoft YaHei" panose="020B0503020204020204" pitchFamily="34" charset="-122"/>
                </a:rPr>
                <a:t> </a:t>
              </a:r>
              <a:r>
                <a:rPr kumimoji="1" lang="en-US" altLang="zh-CN" sz="2000" b="1" dirty="0">
                  <a:solidFill>
                    <a:srgbClr val="406FB3"/>
                  </a:solidFill>
                  <a:latin typeface="Microsoft YaHei" panose="020B0503020204020204" pitchFamily="34" charset="-122"/>
                  <a:ea typeface="Microsoft YaHei" panose="020B0503020204020204" pitchFamily="34" charset="-122"/>
                </a:rPr>
                <a:t>vs</a:t>
              </a:r>
              <a:r>
                <a:rPr kumimoji="1" lang="zh-CN" altLang="en-US" sz="2000" b="1" dirty="0">
                  <a:solidFill>
                    <a:srgbClr val="406FB3"/>
                  </a:solidFill>
                  <a:latin typeface="Microsoft YaHei" panose="020B0503020204020204" pitchFamily="34" charset="-122"/>
                  <a:ea typeface="Microsoft YaHei" panose="020B0503020204020204" pitchFamily="34" charset="-122"/>
                </a:rPr>
                <a:t> </a:t>
              </a:r>
              <a:r>
                <a:rPr kumimoji="1" lang="zh-CN" altLang="en-US" sz="2000" b="1" dirty="0">
                  <a:latin typeface="Microsoft YaHei" panose="020B0503020204020204" pitchFamily="34" charset="-122"/>
                  <a:ea typeface="Microsoft YaHei" panose="020B0503020204020204" pitchFamily="34" charset="-122"/>
                </a:rPr>
                <a:t>高斯过程</a:t>
              </a:r>
              <a:r>
                <a:rPr kumimoji="1" lang="en-US" altLang="zh-CN" sz="2000" b="1" dirty="0">
                  <a:latin typeface="Microsoft YaHei" panose="020B0503020204020204" pitchFamily="34" charset="-122"/>
                  <a:ea typeface="Microsoft YaHei" panose="020B0503020204020204" pitchFamily="34" charset="-122"/>
                </a:rPr>
                <a:t>GP</a:t>
              </a:r>
            </a:p>
          </p:txBody>
        </p:sp>
        <p:sp>
          <p:nvSpPr>
            <p:cNvPr id="10" name="ïṣḷïďè">
              <a:extLst>
                <a:ext uri="{FF2B5EF4-FFF2-40B4-BE49-F238E27FC236}">
                  <a16:creationId xmlns:a16="http://schemas.microsoft.com/office/drawing/2014/main" id="{CD15A84E-CC35-1E6B-1063-B3FAF09C37C4}"/>
                </a:ext>
              </a:extLst>
            </p:cNvPr>
            <p:cNvSpPr/>
            <p:nvPr/>
          </p:nvSpPr>
          <p:spPr>
            <a:xfrm>
              <a:off x="433174" y="3574912"/>
              <a:ext cx="4076702" cy="2016124"/>
            </a:xfrm>
            <a:prstGeom prst="roundRect">
              <a:avLst>
                <a:gd name="adj" fmla="val 18897"/>
              </a:avLst>
            </a:prstGeom>
            <a:solidFill>
              <a:schemeClr val="tx2">
                <a:alpha val="15000"/>
              </a:schemeClr>
            </a:solidFill>
            <a:ln w="6055" cap="flat">
              <a:noFill/>
              <a:prstDash val="solid"/>
              <a:miter/>
            </a:ln>
          </p:spPr>
          <p:txBody>
            <a:bodyPr wrap="square" lIns="91440" tIns="45720" rIns="91440" bIns="45720" rtlCol="0" anchor="ctr">
              <a:noAutofit/>
            </a:bodyPr>
            <a:lstStyle/>
            <a:p>
              <a:pPr algn="ctr">
                <a:lnSpc>
                  <a:spcPct val="130000"/>
                </a:lnSpc>
              </a:pPr>
              <a:endParaRPr kumimoji="1" lang="en-GB" sz="1000">
                <a:solidFill>
                  <a:schemeClr val="tx1"/>
                </a:solidFill>
              </a:endParaRPr>
            </a:p>
          </p:txBody>
        </p:sp>
        <p:sp>
          <p:nvSpPr>
            <p:cNvPr id="11" name="iṧľïḋé">
              <a:extLst>
                <a:ext uri="{FF2B5EF4-FFF2-40B4-BE49-F238E27FC236}">
                  <a16:creationId xmlns:a16="http://schemas.microsoft.com/office/drawing/2014/main" id="{EED918E6-B863-09E2-B064-3C3A094B9844}"/>
                </a:ext>
              </a:extLst>
            </p:cNvPr>
            <p:cNvSpPr txBox="1"/>
            <p:nvPr/>
          </p:nvSpPr>
          <p:spPr>
            <a:xfrm>
              <a:off x="1474976" y="3713108"/>
              <a:ext cx="1993098" cy="396583"/>
            </a:xfrm>
            <a:prstGeom prst="rect">
              <a:avLst/>
            </a:prstGeom>
            <a:noFill/>
          </p:spPr>
          <p:txBody>
            <a:bodyPr wrap="square" rtlCol="0" anchor="b">
              <a:spAutoFit/>
            </a:bodyPr>
            <a:lstStyle/>
            <a:p>
              <a:pPr algn="ctr">
                <a:lnSpc>
                  <a:spcPct val="120000"/>
                </a:lnSpc>
              </a:pPr>
              <a:r>
                <a:rPr lang="zh-CN" altLang="en-US" b="1" dirty="0">
                  <a:latin typeface="Microsoft YaHei" panose="020B0503020204020204" pitchFamily="34" charset="-122"/>
                  <a:ea typeface="Microsoft YaHei" panose="020B0503020204020204" pitchFamily="34" charset="-122"/>
                </a:rPr>
                <a:t>共同点</a:t>
              </a:r>
              <a:endParaRPr lang="en-US" altLang="zh-CN" b="1" dirty="0">
                <a:latin typeface="Microsoft YaHei" panose="020B0503020204020204" pitchFamily="34" charset="-122"/>
                <a:ea typeface="Microsoft YaHei" panose="020B0503020204020204" pitchFamily="34" charset="-122"/>
              </a:endParaRPr>
            </a:p>
          </p:txBody>
        </p:sp>
        <p:grpSp>
          <p:nvGrpSpPr>
            <p:cNvPr id="13" name="îṧļídé">
              <a:extLst>
                <a:ext uri="{FF2B5EF4-FFF2-40B4-BE49-F238E27FC236}">
                  <a16:creationId xmlns:a16="http://schemas.microsoft.com/office/drawing/2014/main" id="{2F12582F-F0ED-F098-2CD8-0ECD202BD8EA}"/>
                </a:ext>
              </a:extLst>
            </p:cNvPr>
            <p:cNvGrpSpPr/>
            <p:nvPr/>
          </p:nvGrpSpPr>
          <p:grpSpPr>
            <a:xfrm>
              <a:off x="234655" y="3521645"/>
              <a:ext cx="428792" cy="428790"/>
              <a:chOff x="2631615" y="4670247"/>
              <a:chExt cx="444222" cy="444220"/>
            </a:xfrm>
          </p:grpSpPr>
          <p:sp>
            <p:nvSpPr>
              <p:cNvPr id="14" name="ïŝḻîḍe">
                <a:extLst>
                  <a:ext uri="{FF2B5EF4-FFF2-40B4-BE49-F238E27FC236}">
                    <a16:creationId xmlns:a16="http://schemas.microsoft.com/office/drawing/2014/main" id="{5BFE9679-228A-523C-6D97-875275875A58}"/>
                  </a:ext>
                </a:extLst>
              </p:cNvPr>
              <p:cNvSpPr/>
              <p:nvPr/>
            </p:nvSpPr>
            <p:spPr>
              <a:xfrm>
                <a:off x="2631615" y="4670247"/>
                <a:ext cx="444222" cy="444220"/>
              </a:xfrm>
              <a:prstGeom prst="ellipse">
                <a:avLst/>
              </a:prstGeom>
              <a:solidFill>
                <a:schemeClr val="accent1"/>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775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354"/>
                <a:endParaRPr lang="zh-CN" altLang="en-US" sz="2000" b="1" dirty="0">
                  <a:solidFill>
                    <a:schemeClr val="bg1"/>
                  </a:solidFill>
                </a:endParaRPr>
              </a:p>
            </p:txBody>
          </p:sp>
          <p:sp>
            <p:nvSpPr>
              <p:cNvPr id="15" name="iṥḻiḍê">
                <a:extLst>
                  <a:ext uri="{FF2B5EF4-FFF2-40B4-BE49-F238E27FC236}">
                    <a16:creationId xmlns:a16="http://schemas.microsoft.com/office/drawing/2014/main" id="{A8C1FF07-7251-E20A-4681-EB55B2129775}"/>
                  </a:ext>
                </a:extLst>
              </p:cNvPr>
              <p:cNvSpPr/>
              <p:nvPr/>
            </p:nvSpPr>
            <p:spPr bwMode="auto">
              <a:xfrm>
                <a:off x="2750946" y="4806791"/>
                <a:ext cx="205561" cy="171132"/>
              </a:xfrm>
              <a:custGeom>
                <a:avLst/>
                <a:gdLst>
                  <a:gd name="connsiteX0" fmla="*/ 483573 w 526297"/>
                  <a:gd name="connsiteY0" fmla="*/ 133971 h 438150"/>
                  <a:gd name="connsiteX1" fmla="*/ 527674 w 526297"/>
                  <a:gd name="connsiteY1" fmla="*/ 178072 h 438150"/>
                  <a:gd name="connsiteX2" fmla="*/ 527579 w 526297"/>
                  <a:gd name="connsiteY2" fmla="*/ 181501 h 438150"/>
                  <a:gd name="connsiteX3" fmla="*/ 514244 w 526297"/>
                  <a:gd name="connsiteY3" fmla="*/ 355237 h 438150"/>
                  <a:gd name="connsiteX4" fmla="*/ 485764 w 526297"/>
                  <a:gd name="connsiteY4" fmla="*/ 381621 h 438150"/>
                  <a:gd name="connsiteX5" fmla="*/ 454998 w 526297"/>
                  <a:gd name="connsiteY5" fmla="*/ 381621 h 438150"/>
                  <a:gd name="connsiteX6" fmla="*/ 454998 w 526297"/>
                  <a:gd name="connsiteY6" fmla="*/ 438771 h 438150"/>
                  <a:gd name="connsiteX7" fmla="*/ 435948 w 526297"/>
                  <a:gd name="connsiteY7" fmla="*/ 438771 h 438150"/>
                  <a:gd name="connsiteX8" fmla="*/ 435948 w 526297"/>
                  <a:gd name="connsiteY8" fmla="*/ 381621 h 438150"/>
                  <a:gd name="connsiteX9" fmla="*/ 93048 w 526297"/>
                  <a:gd name="connsiteY9" fmla="*/ 381621 h 438150"/>
                  <a:gd name="connsiteX10" fmla="*/ 93048 w 526297"/>
                  <a:gd name="connsiteY10" fmla="*/ 438771 h 438150"/>
                  <a:gd name="connsiteX11" fmla="*/ 73998 w 526297"/>
                  <a:gd name="connsiteY11" fmla="*/ 438771 h 438150"/>
                  <a:gd name="connsiteX12" fmla="*/ 73998 w 526297"/>
                  <a:gd name="connsiteY12" fmla="*/ 381621 h 438150"/>
                  <a:gd name="connsiteX13" fmla="*/ 43328 w 526297"/>
                  <a:gd name="connsiteY13" fmla="*/ 381621 h 438150"/>
                  <a:gd name="connsiteX14" fmla="*/ 14848 w 526297"/>
                  <a:gd name="connsiteY14" fmla="*/ 355237 h 438150"/>
                  <a:gd name="connsiteX15" fmla="*/ 1513 w 526297"/>
                  <a:gd name="connsiteY15" fmla="*/ 181501 h 438150"/>
                  <a:gd name="connsiteX16" fmla="*/ 42089 w 526297"/>
                  <a:gd name="connsiteY16" fmla="*/ 134162 h 438150"/>
                  <a:gd name="connsiteX17" fmla="*/ 45518 w 526297"/>
                  <a:gd name="connsiteY17" fmla="*/ 134066 h 438150"/>
                  <a:gd name="connsiteX18" fmla="*/ 101906 w 526297"/>
                  <a:gd name="connsiteY18" fmla="*/ 180834 h 438150"/>
                  <a:gd name="connsiteX19" fmla="*/ 121623 w 526297"/>
                  <a:gd name="connsiteY19" fmla="*/ 286371 h 438150"/>
                  <a:gd name="connsiteX20" fmla="*/ 407373 w 526297"/>
                  <a:gd name="connsiteY20" fmla="*/ 286371 h 438150"/>
                  <a:gd name="connsiteX21" fmla="*/ 427185 w 526297"/>
                  <a:gd name="connsiteY21" fmla="*/ 180739 h 438150"/>
                  <a:gd name="connsiteX22" fmla="*/ 483573 w 526297"/>
                  <a:gd name="connsiteY22" fmla="*/ 133971 h 438150"/>
                  <a:gd name="connsiteX23" fmla="*/ 416898 w 526297"/>
                  <a:gd name="connsiteY23" fmla="*/ 621 h 438150"/>
                  <a:gd name="connsiteX24" fmla="*/ 483573 w 526297"/>
                  <a:gd name="connsiteY24" fmla="*/ 67296 h 438150"/>
                  <a:gd name="connsiteX25" fmla="*/ 483573 w 526297"/>
                  <a:gd name="connsiteY25" fmla="*/ 115397 h 438150"/>
                  <a:gd name="connsiteX26" fmla="*/ 476429 w 526297"/>
                  <a:gd name="connsiteY26" fmla="*/ 114921 h 438150"/>
                  <a:gd name="connsiteX27" fmla="*/ 412040 w 526297"/>
                  <a:gd name="connsiteY27" fmla="*/ 166451 h 438150"/>
                  <a:gd name="connsiteX28" fmla="*/ 411564 w 526297"/>
                  <a:gd name="connsiteY28" fmla="*/ 168737 h 438150"/>
                  <a:gd name="connsiteX29" fmla="*/ 393086 w 526297"/>
                  <a:gd name="connsiteY29" fmla="*/ 267321 h 438150"/>
                  <a:gd name="connsiteX30" fmla="*/ 135911 w 526297"/>
                  <a:gd name="connsiteY30" fmla="*/ 267321 h 438150"/>
                  <a:gd name="connsiteX31" fmla="*/ 117432 w 526297"/>
                  <a:gd name="connsiteY31" fmla="*/ 168737 h 438150"/>
                  <a:gd name="connsiteX32" fmla="*/ 52567 w 526297"/>
                  <a:gd name="connsiteY32" fmla="*/ 114921 h 438150"/>
                  <a:gd name="connsiteX33" fmla="*/ 54948 w 526297"/>
                  <a:gd name="connsiteY33" fmla="*/ 67296 h 438150"/>
                  <a:gd name="connsiteX34" fmla="*/ 121623 w 526297"/>
                  <a:gd name="connsiteY34" fmla="*/ 621 h 438150"/>
                  <a:gd name="connsiteX35" fmla="*/ 416898 w 526297"/>
                  <a:gd name="connsiteY35" fmla="*/ 621 h 438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26297" h="438150">
                    <a:moveTo>
                      <a:pt x="483573" y="133971"/>
                    </a:moveTo>
                    <a:cubicBezTo>
                      <a:pt x="507957" y="133971"/>
                      <a:pt x="527674" y="153688"/>
                      <a:pt x="527674" y="178072"/>
                    </a:cubicBezTo>
                    <a:cubicBezTo>
                      <a:pt x="527674" y="179215"/>
                      <a:pt x="527674" y="180358"/>
                      <a:pt x="527579" y="181501"/>
                    </a:cubicBezTo>
                    <a:lnTo>
                      <a:pt x="514244" y="355237"/>
                    </a:lnTo>
                    <a:cubicBezTo>
                      <a:pt x="513101" y="370096"/>
                      <a:pt x="500718" y="381621"/>
                      <a:pt x="485764" y="381621"/>
                    </a:cubicBezTo>
                    <a:lnTo>
                      <a:pt x="454998" y="381621"/>
                    </a:lnTo>
                    <a:lnTo>
                      <a:pt x="454998" y="438771"/>
                    </a:lnTo>
                    <a:lnTo>
                      <a:pt x="435948" y="438771"/>
                    </a:lnTo>
                    <a:lnTo>
                      <a:pt x="435948" y="381621"/>
                    </a:lnTo>
                    <a:lnTo>
                      <a:pt x="93048" y="381621"/>
                    </a:lnTo>
                    <a:lnTo>
                      <a:pt x="93048" y="438771"/>
                    </a:lnTo>
                    <a:lnTo>
                      <a:pt x="73998" y="438771"/>
                    </a:lnTo>
                    <a:lnTo>
                      <a:pt x="73998" y="381621"/>
                    </a:lnTo>
                    <a:lnTo>
                      <a:pt x="43328" y="381621"/>
                    </a:lnTo>
                    <a:cubicBezTo>
                      <a:pt x="28373" y="381621"/>
                      <a:pt x="15991" y="370096"/>
                      <a:pt x="14848" y="355237"/>
                    </a:cubicBezTo>
                    <a:lnTo>
                      <a:pt x="1513" y="181501"/>
                    </a:lnTo>
                    <a:cubicBezTo>
                      <a:pt x="-392" y="157212"/>
                      <a:pt x="17801" y="135971"/>
                      <a:pt x="42089" y="134162"/>
                    </a:cubicBezTo>
                    <a:cubicBezTo>
                      <a:pt x="43232" y="134066"/>
                      <a:pt x="44375" y="134066"/>
                      <a:pt x="45518" y="134066"/>
                    </a:cubicBezTo>
                    <a:cubicBezTo>
                      <a:pt x="73141" y="134066"/>
                      <a:pt x="96858" y="153688"/>
                      <a:pt x="101906" y="180834"/>
                    </a:cubicBezTo>
                    <a:lnTo>
                      <a:pt x="121623" y="286371"/>
                    </a:lnTo>
                    <a:lnTo>
                      <a:pt x="407373" y="286371"/>
                    </a:lnTo>
                    <a:lnTo>
                      <a:pt x="427185" y="180739"/>
                    </a:lnTo>
                    <a:cubicBezTo>
                      <a:pt x="432233" y="153592"/>
                      <a:pt x="455951" y="133971"/>
                      <a:pt x="483573" y="133971"/>
                    </a:cubicBezTo>
                    <a:close/>
                    <a:moveTo>
                      <a:pt x="416898" y="621"/>
                    </a:moveTo>
                    <a:cubicBezTo>
                      <a:pt x="453760" y="621"/>
                      <a:pt x="483573" y="30434"/>
                      <a:pt x="483573" y="67296"/>
                    </a:cubicBezTo>
                    <a:lnTo>
                      <a:pt x="483573" y="115397"/>
                    </a:lnTo>
                    <a:cubicBezTo>
                      <a:pt x="481192" y="115112"/>
                      <a:pt x="478811" y="114921"/>
                      <a:pt x="476429" y="114921"/>
                    </a:cubicBezTo>
                    <a:cubicBezTo>
                      <a:pt x="445473" y="114921"/>
                      <a:pt x="418803" y="136448"/>
                      <a:pt x="412040" y="166451"/>
                    </a:cubicBezTo>
                    <a:lnTo>
                      <a:pt x="411564" y="168737"/>
                    </a:lnTo>
                    <a:lnTo>
                      <a:pt x="393086" y="267321"/>
                    </a:lnTo>
                    <a:lnTo>
                      <a:pt x="135911" y="267321"/>
                    </a:lnTo>
                    <a:lnTo>
                      <a:pt x="117432" y="168737"/>
                    </a:lnTo>
                    <a:cubicBezTo>
                      <a:pt x="111622" y="137495"/>
                      <a:pt x="84285" y="114921"/>
                      <a:pt x="52567" y="114921"/>
                    </a:cubicBezTo>
                    <a:lnTo>
                      <a:pt x="54948" y="67296"/>
                    </a:lnTo>
                    <a:cubicBezTo>
                      <a:pt x="54948" y="30434"/>
                      <a:pt x="84761" y="621"/>
                      <a:pt x="121623" y="621"/>
                    </a:cubicBezTo>
                    <a:lnTo>
                      <a:pt x="416898" y="621"/>
                    </a:lnTo>
                    <a:close/>
                  </a:path>
                </a:pathLst>
              </a:custGeom>
              <a:solidFill>
                <a:srgbClr val="FFFFFF"/>
              </a:solidFill>
              <a:ln>
                <a:noFill/>
              </a:ln>
            </p:spPr>
            <p:txBody>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grpSp>
        <p:sp>
          <p:nvSpPr>
            <p:cNvPr id="16" name="文本框 15">
              <a:extLst>
                <a:ext uri="{FF2B5EF4-FFF2-40B4-BE49-F238E27FC236}">
                  <a16:creationId xmlns:a16="http://schemas.microsoft.com/office/drawing/2014/main" id="{190B6E03-B4AC-50DC-2A0E-3AAEE54643A0}"/>
                </a:ext>
              </a:extLst>
            </p:cNvPr>
            <p:cNvSpPr txBox="1"/>
            <p:nvPr/>
          </p:nvSpPr>
          <p:spPr>
            <a:xfrm>
              <a:off x="98514" y="4318070"/>
              <a:ext cx="4262026" cy="953659"/>
            </a:xfrm>
            <a:prstGeom prst="rect">
              <a:avLst/>
            </a:prstGeom>
            <a:noFill/>
          </p:spPr>
          <p:txBody>
            <a:bodyPr wrap="square" rtlCol="0">
              <a:spAutoFit/>
            </a:bodyPr>
            <a:lstStyle/>
            <a:p>
              <a:pPr marL="742950" lvl="1" indent="-285750">
                <a:lnSpc>
                  <a:spcPct val="120000"/>
                </a:lnSpc>
                <a:buSzPct val="55000"/>
                <a:buFont typeface="Wingdings" pitchFamily="2" charset="2"/>
                <a:buChar char="Ø"/>
              </a:pPr>
              <a:r>
                <a:rPr kumimoji="1" lang="zh-CN" altLang="en-US" sz="1600" dirty="0">
                  <a:latin typeface="Microsoft YaHei" panose="020B0503020204020204" pitchFamily="34" charset="-122"/>
                  <a:ea typeface="Microsoft YaHei" panose="020B0503020204020204" pitchFamily="34" charset="-122"/>
                </a:rPr>
                <a:t>基于观测到的数据学习一种条件分布</a:t>
              </a:r>
              <a:endParaRPr kumimoji="1" lang="en-US" altLang="zh-CN" sz="1600" dirty="0">
                <a:latin typeface="Microsoft YaHei" panose="020B0503020204020204" pitchFamily="34" charset="-122"/>
                <a:ea typeface="Microsoft YaHei" panose="020B0503020204020204" pitchFamily="34" charset="-122"/>
              </a:endParaRPr>
            </a:p>
            <a:p>
              <a:pPr marL="742950" lvl="1" indent="-285750">
                <a:lnSpc>
                  <a:spcPct val="120000"/>
                </a:lnSpc>
                <a:buSzPct val="55000"/>
                <a:buFont typeface="Wingdings" pitchFamily="2" charset="2"/>
                <a:buChar char="Ø"/>
              </a:pPr>
              <a:r>
                <a:rPr kumimoji="1" lang="zh-CN" altLang="en-US" sz="1600" dirty="0">
                  <a:latin typeface="Microsoft YaHei" panose="020B0503020204020204" pitchFamily="34" charset="-122"/>
                  <a:ea typeface="Microsoft YaHei" panose="020B0503020204020204" pitchFamily="34" charset="-122"/>
                </a:rPr>
                <a:t>可通过学习</a:t>
              </a:r>
              <a:r>
                <a:rPr kumimoji="1" lang="zh-CN" altLang="en-US" sz="1600" b="1" dirty="0">
                  <a:solidFill>
                    <a:srgbClr val="406FB3"/>
                  </a:solidFill>
                  <a:latin typeface="Microsoft YaHei" panose="020B0503020204020204" pitchFamily="34" charset="-122"/>
                  <a:ea typeface="Microsoft YaHei" panose="020B0503020204020204" pitchFamily="34" charset="-122"/>
                </a:rPr>
                <a:t>数据生成的先验知识</a:t>
              </a:r>
              <a:r>
                <a:rPr kumimoji="1" lang="zh-CN" altLang="en-US" sz="1600" dirty="0">
                  <a:latin typeface="Microsoft YaHei" panose="020B0503020204020204" pitchFamily="34" charset="-122"/>
                  <a:ea typeface="Microsoft YaHei" panose="020B0503020204020204" pitchFamily="34" charset="-122"/>
                </a:rPr>
                <a:t>（即概率分布）来建立元模型</a:t>
              </a:r>
              <a:endParaRPr kumimoji="1" lang="en-US" altLang="zh-CN" sz="1600" dirty="0">
                <a:latin typeface="Microsoft YaHei" panose="020B0503020204020204" pitchFamily="34" charset="-122"/>
                <a:ea typeface="Microsoft YaHei" panose="020B0503020204020204" pitchFamily="34" charset="-122"/>
              </a:endParaRPr>
            </a:p>
          </p:txBody>
        </p:sp>
        <p:sp>
          <p:nvSpPr>
            <p:cNvPr id="17" name="ïṣḷïďè">
              <a:extLst>
                <a:ext uri="{FF2B5EF4-FFF2-40B4-BE49-F238E27FC236}">
                  <a16:creationId xmlns:a16="http://schemas.microsoft.com/office/drawing/2014/main" id="{FC90A923-0601-0FEB-557D-7AE0E7D1637F}"/>
                </a:ext>
              </a:extLst>
            </p:cNvPr>
            <p:cNvSpPr/>
            <p:nvPr/>
          </p:nvSpPr>
          <p:spPr>
            <a:xfrm>
              <a:off x="4723293" y="3574912"/>
              <a:ext cx="4076702" cy="2016124"/>
            </a:xfrm>
            <a:prstGeom prst="roundRect">
              <a:avLst>
                <a:gd name="adj" fmla="val 18897"/>
              </a:avLst>
            </a:prstGeom>
            <a:solidFill>
              <a:schemeClr val="tx2">
                <a:alpha val="15000"/>
              </a:schemeClr>
            </a:solidFill>
            <a:ln w="6055" cap="flat">
              <a:noFill/>
              <a:prstDash val="solid"/>
              <a:miter/>
            </a:ln>
          </p:spPr>
          <p:txBody>
            <a:bodyPr wrap="square" lIns="91440" tIns="45720" rIns="91440" bIns="45720" rtlCol="0" anchor="ctr">
              <a:noAutofit/>
            </a:bodyPr>
            <a:lstStyle/>
            <a:p>
              <a:pPr algn="ctr">
                <a:lnSpc>
                  <a:spcPct val="130000"/>
                </a:lnSpc>
              </a:pPr>
              <a:endParaRPr kumimoji="1" lang="en-GB" sz="1000">
                <a:solidFill>
                  <a:schemeClr val="tx1"/>
                </a:solidFill>
              </a:endParaRPr>
            </a:p>
          </p:txBody>
        </p:sp>
        <p:sp>
          <p:nvSpPr>
            <p:cNvPr id="18" name="iṧľïḋé">
              <a:extLst>
                <a:ext uri="{FF2B5EF4-FFF2-40B4-BE49-F238E27FC236}">
                  <a16:creationId xmlns:a16="http://schemas.microsoft.com/office/drawing/2014/main" id="{396C7BEA-D441-AEE8-1735-4781A8403034}"/>
                </a:ext>
              </a:extLst>
            </p:cNvPr>
            <p:cNvSpPr txBox="1"/>
            <p:nvPr/>
          </p:nvSpPr>
          <p:spPr>
            <a:xfrm>
              <a:off x="5765095" y="3640008"/>
              <a:ext cx="1993098" cy="402546"/>
            </a:xfrm>
            <a:prstGeom prst="rect">
              <a:avLst/>
            </a:prstGeom>
            <a:noFill/>
          </p:spPr>
          <p:txBody>
            <a:bodyPr wrap="square" rtlCol="0" anchor="b">
              <a:spAutoFit/>
            </a:bodyPr>
            <a:lstStyle/>
            <a:p>
              <a:pPr algn="ctr">
                <a:lnSpc>
                  <a:spcPct val="120000"/>
                </a:lnSpc>
              </a:pPr>
              <a:r>
                <a:rPr lang="zh-CN" altLang="en-US" sz="1800" b="1" dirty="0">
                  <a:latin typeface="Microsoft YaHei" panose="020B0503020204020204" pitchFamily="34" charset="-122"/>
                  <a:ea typeface="Microsoft YaHei" panose="020B0503020204020204" pitchFamily="34" charset="-122"/>
                </a:rPr>
                <a:t>不同点</a:t>
              </a:r>
              <a:endParaRPr lang="en-US" altLang="zh-CN" sz="1800" b="1" dirty="0">
                <a:latin typeface="Microsoft YaHei" panose="020B0503020204020204" pitchFamily="34" charset="-122"/>
                <a:ea typeface="Microsoft YaHei" panose="020B0503020204020204" pitchFamily="34" charset="-122"/>
              </a:endParaRPr>
            </a:p>
          </p:txBody>
        </p:sp>
        <p:grpSp>
          <p:nvGrpSpPr>
            <p:cNvPr id="24" name="îṩľidè">
              <a:extLst>
                <a:ext uri="{FF2B5EF4-FFF2-40B4-BE49-F238E27FC236}">
                  <a16:creationId xmlns:a16="http://schemas.microsoft.com/office/drawing/2014/main" id="{D29B0909-54F6-7894-0DFF-2BF7CF6D261E}"/>
                </a:ext>
              </a:extLst>
            </p:cNvPr>
            <p:cNvGrpSpPr/>
            <p:nvPr/>
          </p:nvGrpSpPr>
          <p:grpSpPr>
            <a:xfrm>
              <a:off x="4630140" y="3521645"/>
              <a:ext cx="428792" cy="428790"/>
              <a:chOff x="2631615" y="4670247"/>
              <a:chExt cx="444222" cy="444220"/>
            </a:xfrm>
          </p:grpSpPr>
          <p:sp>
            <p:nvSpPr>
              <p:cNvPr id="25" name="îṥlíḑé">
                <a:extLst>
                  <a:ext uri="{FF2B5EF4-FFF2-40B4-BE49-F238E27FC236}">
                    <a16:creationId xmlns:a16="http://schemas.microsoft.com/office/drawing/2014/main" id="{ECC693EC-7006-909F-4E1C-01C0739D9A0A}"/>
                  </a:ext>
                </a:extLst>
              </p:cNvPr>
              <p:cNvSpPr/>
              <p:nvPr/>
            </p:nvSpPr>
            <p:spPr>
              <a:xfrm>
                <a:off x="2631615" y="4670247"/>
                <a:ext cx="444222" cy="444220"/>
              </a:xfrm>
              <a:prstGeom prst="ellipse">
                <a:avLst/>
              </a:prstGeom>
              <a:solidFill>
                <a:schemeClr val="tx2"/>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775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354"/>
                <a:endParaRPr lang="zh-CN" altLang="en-US" sz="2000" b="1" dirty="0">
                  <a:solidFill>
                    <a:schemeClr val="bg1"/>
                  </a:solidFill>
                </a:endParaRPr>
              </a:p>
            </p:txBody>
          </p:sp>
          <p:sp>
            <p:nvSpPr>
              <p:cNvPr id="26" name="îśļïḓê">
                <a:extLst>
                  <a:ext uri="{FF2B5EF4-FFF2-40B4-BE49-F238E27FC236}">
                    <a16:creationId xmlns:a16="http://schemas.microsoft.com/office/drawing/2014/main" id="{81A2813C-3347-1467-1933-0FA7E662E56E}"/>
                  </a:ext>
                </a:extLst>
              </p:cNvPr>
              <p:cNvSpPr/>
              <p:nvPr/>
            </p:nvSpPr>
            <p:spPr bwMode="auto">
              <a:xfrm>
                <a:off x="2750946" y="4806791"/>
                <a:ext cx="205561" cy="171132"/>
              </a:xfrm>
              <a:custGeom>
                <a:avLst/>
                <a:gdLst>
                  <a:gd name="connsiteX0" fmla="*/ 483573 w 526297"/>
                  <a:gd name="connsiteY0" fmla="*/ 133971 h 438150"/>
                  <a:gd name="connsiteX1" fmla="*/ 527674 w 526297"/>
                  <a:gd name="connsiteY1" fmla="*/ 178072 h 438150"/>
                  <a:gd name="connsiteX2" fmla="*/ 527579 w 526297"/>
                  <a:gd name="connsiteY2" fmla="*/ 181501 h 438150"/>
                  <a:gd name="connsiteX3" fmla="*/ 514244 w 526297"/>
                  <a:gd name="connsiteY3" fmla="*/ 355237 h 438150"/>
                  <a:gd name="connsiteX4" fmla="*/ 485764 w 526297"/>
                  <a:gd name="connsiteY4" fmla="*/ 381621 h 438150"/>
                  <a:gd name="connsiteX5" fmla="*/ 454998 w 526297"/>
                  <a:gd name="connsiteY5" fmla="*/ 381621 h 438150"/>
                  <a:gd name="connsiteX6" fmla="*/ 454998 w 526297"/>
                  <a:gd name="connsiteY6" fmla="*/ 438771 h 438150"/>
                  <a:gd name="connsiteX7" fmla="*/ 435948 w 526297"/>
                  <a:gd name="connsiteY7" fmla="*/ 438771 h 438150"/>
                  <a:gd name="connsiteX8" fmla="*/ 435948 w 526297"/>
                  <a:gd name="connsiteY8" fmla="*/ 381621 h 438150"/>
                  <a:gd name="connsiteX9" fmla="*/ 93048 w 526297"/>
                  <a:gd name="connsiteY9" fmla="*/ 381621 h 438150"/>
                  <a:gd name="connsiteX10" fmla="*/ 93048 w 526297"/>
                  <a:gd name="connsiteY10" fmla="*/ 438771 h 438150"/>
                  <a:gd name="connsiteX11" fmla="*/ 73998 w 526297"/>
                  <a:gd name="connsiteY11" fmla="*/ 438771 h 438150"/>
                  <a:gd name="connsiteX12" fmla="*/ 73998 w 526297"/>
                  <a:gd name="connsiteY12" fmla="*/ 381621 h 438150"/>
                  <a:gd name="connsiteX13" fmla="*/ 43328 w 526297"/>
                  <a:gd name="connsiteY13" fmla="*/ 381621 h 438150"/>
                  <a:gd name="connsiteX14" fmla="*/ 14848 w 526297"/>
                  <a:gd name="connsiteY14" fmla="*/ 355237 h 438150"/>
                  <a:gd name="connsiteX15" fmla="*/ 1513 w 526297"/>
                  <a:gd name="connsiteY15" fmla="*/ 181501 h 438150"/>
                  <a:gd name="connsiteX16" fmla="*/ 42089 w 526297"/>
                  <a:gd name="connsiteY16" fmla="*/ 134162 h 438150"/>
                  <a:gd name="connsiteX17" fmla="*/ 45518 w 526297"/>
                  <a:gd name="connsiteY17" fmla="*/ 134066 h 438150"/>
                  <a:gd name="connsiteX18" fmla="*/ 101906 w 526297"/>
                  <a:gd name="connsiteY18" fmla="*/ 180834 h 438150"/>
                  <a:gd name="connsiteX19" fmla="*/ 121623 w 526297"/>
                  <a:gd name="connsiteY19" fmla="*/ 286371 h 438150"/>
                  <a:gd name="connsiteX20" fmla="*/ 407373 w 526297"/>
                  <a:gd name="connsiteY20" fmla="*/ 286371 h 438150"/>
                  <a:gd name="connsiteX21" fmla="*/ 427185 w 526297"/>
                  <a:gd name="connsiteY21" fmla="*/ 180739 h 438150"/>
                  <a:gd name="connsiteX22" fmla="*/ 483573 w 526297"/>
                  <a:gd name="connsiteY22" fmla="*/ 133971 h 438150"/>
                  <a:gd name="connsiteX23" fmla="*/ 416898 w 526297"/>
                  <a:gd name="connsiteY23" fmla="*/ 621 h 438150"/>
                  <a:gd name="connsiteX24" fmla="*/ 483573 w 526297"/>
                  <a:gd name="connsiteY24" fmla="*/ 67296 h 438150"/>
                  <a:gd name="connsiteX25" fmla="*/ 483573 w 526297"/>
                  <a:gd name="connsiteY25" fmla="*/ 115397 h 438150"/>
                  <a:gd name="connsiteX26" fmla="*/ 476429 w 526297"/>
                  <a:gd name="connsiteY26" fmla="*/ 114921 h 438150"/>
                  <a:gd name="connsiteX27" fmla="*/ 412040 w 526297"/>
                  <a:gd name="connsiteY27" fmla="*/ 166451 h 438150"/>
                  <a:gd name="connsiteX28" fmla="*/ 411564 w 526297"/>
                  <a:gd name="connsiteY28" fmla="*/ 168737 h 438150"/>
                  <a:gd name="connsiteX29" fmla="*/ 393086 w 526297"/>
                  <a:gd name="connsiteY29" fmla="*/ 267321 h 438150"/>
                  <a:gd name="connsiteX30" fmla="*/ 135911 w 526297"/>
                  <a:gd name="connsiteY30" fmla="*/ 267321 h 438150"/>
                  <a:gd name="connsiteX31" fmla="*/ 117432 w 526297"/>
                  <a:gd name="connsiteY31" fmla="*/ 168737 h 438150"/>
                  <a:gd name="connsiteX32" fmla="*/ 52567 w 526297"/>
                  <a:gd name="connsiteY32" fmla="*/ 114921 h 438150"/>
                  <a:gd name="connsiteX33" fmla="*/ 54948 w 526297"/>
                  <a:gd name="connsiteY33" fmla="*/ 67296 h 438150"/>
                  <a:gd name="connsiteX34" fmla="*/ 121623 w 526297"/>
                  <a:gd name="connsiteY34" fmla="*/ 621 h 438150"/>
                  <a:gd name="connsiteX35" fmla="*/ 416898 w 526297"/>
                  <a:gd name="connsiteY35" fmla="*/ 621 h 438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26297" h="438150">
                    <a:moveTo>
                      <a:pt x="483573" y="133971"/>
                    </a:moveTo>
                    <a:cubicBezTo>
                      <a:pt x="507957" y="133971"/>
                      <a:pt x="527674" y="153688"/>
                      <a:pt x="527674" y="178072"/>
                    </a:cubicBezTo>
                    <a:cubicBezTo>
                      <a:pt x="527674" y="179215"/>
                      <a:pt x="527674" y="180358"/>
                      <a:pt x="527579" y="181501"/>
                    </a:cubicBezTo>
                    <a:lnTo>
                      <a:pt x="514244" y="355237"/>
                    </a:lnTo>
                    <a:cubicBezTo>
                      <a:pt x="513101" y="370096"/>
                      <a:pt x="500718" y="381621"/>
                      <a:pt x="485764" y="381621"/>
                    </a:cubicBezTo>
                    <a:lnTo>
                      <a:pt x="454998" y="381621"/>
                    </a:lnTo>
                    <a:lnTo>
                      <a:pt x="454998" y="438771"/>
                    </a:lnTo>
                    <a:lnTo>
                      <a:pt x="435948" y="438771"/>
                    </a:lnTo>
                    <a:lnTo>
                      <a:pt x="435948" y="381621"/>
                    </a:lnTo>
                    <a:lnTo>
                      <a:pt x="93048" y="381621"/>
                    </a:lnTo>
                    <a:lnTo>
                      <a:pt x="93048" y="438771"/>
                    </a:lnTo>
                    <a:lnTo>
                      <a:pt x="73998" y="438771"/>
                    </a:lnTo>
                    <a:lnTo>
                      <a:pt x="73998" y="381621"/>
                    </a:lnTo>
                    <a:lnTo>
                      <a:pt x="43328" y="381621"/>
                    </a:lnTo>
                    <a:cubicBezTo>
                      <a:pt x="28373" y="381621"/>
                      <a:pt x="15991" y="370096"/>
                      <a:pt x="14848" y="355237"/>
                    </a:cubicBezTo>
                    <a:lnTo>
                      <a:pt x="1513" y="181501"/>
                    </a:lnTo>
                    <a:cubicBezTo>
                      <a:pt x="-392" y="157212"/>
                      <a:pt x="17801" y="135971"/>
                      <a:pt x="42089" y="134162"/>
                    </a:cubicBezTo>
                    <a:cubicBezTo>
                      <a:pt x="43232" y="134066"/>
                      <a:pt x="44375" y="134066"/>
                      <a:pt x="45518" y="134066"/>
                    </a:cubicBezTo>
                    <a:cubicBezTo>
                      <a:pt x="73141" y="134066"/>
                      <a:pt x="96858" y="153688"/>
                      <a:pt x="101906" y="180834"/>
                    </a:cubicBezTo>
                    <a:lnTo>
                      <a:pt x="121623" y="286371"/>
                    </a:lnTo>
                    <a:lnTo>
                      <a:pt x="407373" y="286371"/>
                    </a:lnTo>
                    <a:lnTo>
                      <a:pt x="427185" y="180739"/>
                    </a:lnTo>
                    <a:cubicBezTo>
                      <a:pt x="432233" y="153592"/>
                      <a:pt x="455951" y="133971"/>
                      <a:pt x="483573" y="133971"/>
                    </a:cubicBezTo>
                    <a:close/>
                    <a:moveTo>
                      <a:pt x="416898" y="621"/>
                    </a:moveTo>
                    <a:cubicBezTo>
                      <a:pt x="453760" y="621"/>
                      <a:pt x="483573" y="30434"/>
                      <a:pt x="483573" y="67296"/>
                    </a:cubicBezTo>
                    <a:lnTo>
                      <a:pt x="483573" y="115397"/>
                    </a:lnTo>
                    <a:cubicBezTo>
                      <a:pt x="481192" y="115112"/>
                      <a:pt x="478811" y="114921"/>
                      <a:pt x="476429" y="114921"/>
                    </a:cubicBezTo>
                    <a:cubicBezTo>
                      <a:pt x="445473" y="114921"/>
                      <a:pt x="418803" y="136448"/>
                      <a:pt x="412040" y="166451"/>
                    </a:cubicBezTo>
                    <a:lnTo>
                      <a:pt x="411564" y="168737"/>
                    </a:lnTo>
                    <a:lnTo>
                      <a:pt x="393086" y="267321"/>
                    </a:lnTo>
                    <a:lnTo>
                      <a:pt x="135911" y="267321"/>
                    </a:lnTo>
                    <a:lnTo>
                      <a:pt x="117432" y="168737"/>
                    </a:lnTo>
                    <a:cubicBezTo>
                      <a:pt x="111622" y="137495"/>
                      <a:pt x="84285" y="114921"/>
                      <a:pt x="52567" y="114921"/>
                    </a:cubicBezTo>
                    <a:lnTo>
                      <a:pt x="54948" y="67296"/>
                    </a:lnTo>
                    <a:cubicBezTo>
                      <a:pt x="54948" y="30434"/>
                      <a:pt x="84761" y="621"/>
                      <a:pt x="121623" y="621"/>
                    </a:cubicBezTo>
                    <a:lnTo>
                      <a:pt x="416898" y="621"/>
                    </a:lnTo>
                    <a:close/>
                  </a:path>
                </a:pathLst>
              </a:custGeom>
              <a:solidFill>
                <a:srgbClr val="FFFFFF"/>
              </a:solidFill>
              <a:ln>
                <a:noFill/>
              </a:ln>
            </p:spPr>
            <p:txBody>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grpSp>
        <p:sp>
          <p:nvSpPr>
            <p:cNvPr id="27" name="文本框 26">
              <a:extLst>
                <a:ext uri="{FF2B5EF4-FFF2-40B4-BE49-F238E27FC236}">
                  <a16:creationId xmlns:a16="http://schemas.microsoft.com/office/drawing/2014/main" id="{6BA947F7-1F56-DACF-CEAC-67418ED2EAFC}"/>
                </a:ext>
              </a:extLst>
            </p:cNvPr>
            <p:cNvSpPr txBox="1"/>
            <p:nvPr/>
          </p:nvSpPr>
          <p:spPr>
            <a:xfrm>
              <a:off x="4360540" y="4170338"/>
              <a:ext cx="4262026" cy="1249125"/>
            </a:xfrm>
            <a:prstGeom prst="rect">
              <a:avLst/>
            </a:prstGeom>
            <a:noFill/>
          </p:spPr>
          <p:txBody>
            <a:bodyPr wrap="square" rtlCol="0">
              <a:spAutoFit/>
            </a:bodyPr>
            <a:lstStyle/>
            <a:p>
              <a:pPr marL="742950" lvl="1" indent="-285750">
                <a:lnSpc>
                  <a:spcPct val="120000"/>
                </a:lnSpc>
                <a:buSzPct val="55000"/>
                <a:buFont typeface="Wingdings" pitchFamily="2" charset="2"/>
                <a:buChar char="Ø"/>
              </a:pPr>
              <a:r>
                <a:rPr kumimoji="1" lang="en-US" altLang="zh-CN" sz="1600" b="1" dirty="0">
                  <a:solidFill>
                    <a:srgbClr val="406FB3"/>
                  </a:solidFill>
                  <a:latin typeface="Microsoft YaHei" panose="020B0503020204020204" pitchFamily="34" charset="-122"/>
                  <a:ea typeface="Microsoft YaHei" panose="020B0503020204020204" pitchFamily="34" charset="-122"/>
                </a:rPr>
                <a:t>GP</a:t>
              </a:r>
              <a:r>
                <a:rPr kumimoji="1" lang="zh-CN" altLang="en-US" sz="1600" b="1" dirty="0">
                  <a:solidFill>
                    <a:srgbClr val="406FB3"/>
                  </a:solidFill>
                  <a:latin typeface="Microsoft YaHei" panose="020B0503020204020204" pitchFamily="34" charset="-122"/>
                  <a:ea typeface="Microsoft YaHei" panose="020B0503020204020204" pitchFamily="34" charset="-122"/>
                </a:rPr>
                <a:t>：</a:t>
              </a:r>
              <a:r>
                <a:rPr kumimoji="1" lang="zh-CN" altLang="en-US" sz="1600" dirty="0">
                  <a:latin typeface="Microsoft YaHei" panose="020B0503020204020204" pitchFamily="34" charset="-122"/>
                  <a:ea typeface="Microsoft YaHei" panose="020B0503020204020204" pitchFamily="34" charset="-122"/>
                </a:rPr>
                <a:t>通过最大似然估计来优化超参数，从而显式地确定数据分布</a:t>
              </a:r>
              <a:endParaRPr kumimoji="1" lang="en-US" altLang="zh-CN" sz="1600" dirty="0">
                <a:latin typeface="Microsoft YaHei" panose="020B0503020204020204" pitchFamily="34" charset="-122"/>
                <a:ea typeface="Microsoft YaHei" panose="020B0503020204020204" pitchFamily="34" charset="-122"/>
              </a:endParaRPr>
            </a:p>
            <a:p>
              <a:pPr marL="742950" lvl="1" indent="-285750">
                <a:lnSpc>
                  <a:spcPct val="120000"/>
                </a:lnSpc>
                <a:buSzPct val="55000"/>
                <a:buFont typeface="Wingdings" pitchFamily="2" charset="2"/>
                <a:buChar char="Ø"/>
              </a:pPr>
              <a:r>
                <a:rPr kumimoji="1" lang="en-US" altLang="zh-CN" sz="1600" b="1" dirty="0">
                  <a:solidFill>
                    <a:srgbClr val="406FB3"/>
                  </a:solidFill>
                  <a:latin typeface="Microsoft YaHei" panose="020B0503020204020204" pitchFamily="34" charset="-122"/>
                  <a:ea typeface="Microsoft YaHei" panose="020B0503020204020204" pitchFamily="34" charset="-122"/>
                </a:rPr>
                <a:t>CNP</a:t>
              </a:r>
              <a:r>
                <a:rPr kumimoji="1" lang="zh-CN" altLang="en-US" sz="1600" b="1" dirty="0">
                  <a:solidFill>
                    <a:srgbClr val="406FB3"/>
                  </a:solidFill>
                  <a:latin typeface="Microsoft YaHei" panose="020B0503020204020204" pitchFamily="34" charset="-122"/>
                  <a:ea typeface="Microsoft YaHei" panose="020B0503020204020204" pitchFamily="34" charset="-122"/>
                </a:rPr>
                <a:t>：</a:t>
              </a:r>
              <a:r>
                <a:rPr kumimoji="1" lang="zh-CN" altLang="en-US" sz="1600" dirty="0">
                  <a:latin typeface="Microsoft YaHei" panose="020B0503020204020204" pitchFamily="34" charset="-122"/>
                  <a:ea typeface="Microsoft YaHei" panose="020B0503020204020204" pitchFamily="34" charset="-122"/>
                </a:rPr>
                <a:t>显式地将预测分布参数转化为神经网络，从而隐式学习先验知识</a:t>
              </a:r>
              <a:endParaRPr kumimoji="1" lang="en-US" altLang="zh-CN" sz="1600" dirty="0">
                <a:latin typeface="Microsoft YaHei" panose="020B0503020204020204" pitchFamily="34" charset="-122"/>
                <a:ea typeface="Microsoft YaHei" panose="020B0503020204020204" pitchFamily="34" charset="-122"/>
              </a:endParaRPr>
            </a:p>
          </p:txBody>
        </p:sp>
      </p:grpSp>
      <p:sp>
        <p:nvSpPr>
          <p:cNvPr id="32" name="文本框 31">
            <a:extLst>
              <a:ext uri="{FF2B5EF4-FFF2-40B4-BE49-F238E27FC236}">
                <a16:creationId xmlns:a16="http://schemas.microsoft.com/office/drawing/2014/main" id="{BBDB9501-8E2C-37F6-089D-7D27A6A36F7C}"/>
              </a:ext>
            </a:extLst>
          </p:cNvPr>
          <p:cNvSpPr txBox="1"/>
          <p:nvPr/>
        </p:nvSpPr>
        <p:spPr>
          <a:xfrm>
            <a:off x="433174" y="6395859"/>
            <a:ext cx="8196942" cy="246221"/>
          </a:xfrm>
          <a:prstGeom prst="rect">
            <a:avLst/>
          </a:prstGeom>
          <a:noFill/>
        </p:spPr>
        <p:txBody>
          <a:bodyPr wrap="square">
            <a:spAutoFit/>
          </a:bodyPr>
          <a:lstStyle/>
          <a:p>
            <a:r>
              <a:rPr lang="en" altLang="zh-CN" sz="1000" dirty="0">
                <a:latin typeface="Microsoft YaHei" panose="020B0503020204020204" pitchFamily="34" charset="-122"/>
                <a:ea typeface="Microsoft YaHei" panose="020B0503020204020204" pitchFamily="34" charset="-122"/>
              </a:rPr>
              <a:t>Marta </a:t>
            </a:r>
            <a:r>
              <a:rPr lang="en" altLang="zh-CN" sz="1000" dirty="0" err="1">
                <a:latin typeface="Microsoft YaHei" panose="020B0503020204020204" pitchFamily="34" charset="-122"/>
                <a:ea typeface="Microsoft YaHei" panose="020B0503020204020204" pitchFamily="34" charset="-122"/>
              </a:rPr>
              <a:t>Garnelo</a:t>
            </a:r>
            <a:r>
              <a:rPr lang="en" altLang="zh-CN" sz="1000" dirty="0">
                <a:latin typeface="Microsoft YaHei" panose="020B0503020204020204" pitchFamily="34" charset="-122"/>
                <a:ea typeface="Microsoft YaHei" panose="020B0503020204020204" pitchFamily="34" charset="-122"/>
              </a:rPr>
              <a:t>, Dan Rosenbaum, Christopher Maddison, et al. Conditional Neural Processes. ICML 2018: 1690-1699.</a:t>
            </a:r>
            <a:endParaRPr lang="zh-CN" altLang="en-US" sz="10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503805655"/>
      </p:ext>
    </p:extLst>
  </p:cSld>
  <p:clrMapOvr>
    <a:masterClrMapping/>
  </p:clrMapOvr>
  <mc:AlternateContent xmlns:mc="http://schemas.openxmlformats.org/markup-compatibility/2006" xmlns:p14="http://schemas.microsoft.com/office/powerpoint/2010/main">
    <mc:Choice Requires="p14">
      <p:transition spd="med" p14:dur="700">
        <p:wipe/>
      </p:transition>
    </mc:Choice>
    <mc:Fallback xmlns="">
      <p:transition spd="med">
        <p:wip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标题 3"/>
          <p:cNvSpPr txBox="1"/>
          <p:nvPr/>
        </p:nvSpPr>
        <p:spPr>
          <a:xfrm>
            <a:off x="0" y="-26988"/>
            <a:ext cx="9144000" cy="863601"/>
          </a:xfrm>
          <a:prstGeom prst="rect">
            <a:avLst/>
          </a:prstGeom>
          <a:solidFill>
            <a:srgbClr val="02409A"/>
          </a:solidFill>
          <a:ln>
            <a:noFill/>
          </a:ln>
          <a:effectLst/>
        </p:spPr>
        <p:txBody>
          <a:bodyPr tIns="0" bIns="0" anchor="ctr"/>
          <a:lstStyle/>
          <a:p>
            <a:pPr algn="ctr">
              <a:spcBef>
                <a:spcPct val="0"/>
              </a:spcBef>
              <a:defRPr/>
            </a:pPr>
            <a:endParaRPr lang="zh-CN" altLang="en-US" sz="4800" b="1" dirty="0">
              <a:solidFill>
                <a:prstClr val="white"/>
              </a:solidFill>
              <a:latin typeface="微软雅黑" panose="020B0503020204020204" pitchFamily="34" charset="-122"/>
              <a:ea typeface="微软雅黑" panose="020B0503020204020204" pitchFamily="34" charset="-122"/>
            </a:endParaRPr>
          </a:p>
        </p:txBody>
      </p:sp>
      <p:cxnSp>
        <p:nvCxnSpPr>
          <p:cNvPr id="39951" name="直接连接符 19"/>
          <p:cNvCxnSpPr/>
          <p:nvPr/>
        </p:nvCxnSpPr>
        <p:spPr bwMode="auto">
          <a:xfrm flipH="1">
            <a:off x="449263" y="-25400"/>
            <a:ext cx="1587" cy="841375"/>
          </a:xfrm>
          <a:prstGeom prst="line">
            <a:avLst/>
          </a:prstGeom>
          <a:noFill/>
          <a:ln w="28575" algn="ctr">
            <a:solidFill>
              <a:schemeClr val="bg1"/>
            </a:solidFill>
            <a:round/>
          </a:ln>
          <a:effectLst/>
          <a:extLst>
            <a:ext uri="{909E8E84-426E-40DD-AFC4-6F175D3DCCD1}">
              <a14:hiddenFill xmlns:a14="http://schemas.microsoft.com/office/drawing/2010/main">
                <a:noFill/>
              </a14:hiddenFill>
            </a:ext>
          </a:extLst>
        </p:spPr>
      </p:cxnSp>
      <p:cxnSp>
        <p:nvCxnSpPr>
          <p:cNvPr id="39952" name="直接连接符 20"/>
          <p:cNvCxnSpPr/>
          <p:nvPr/>
        </p:nvCxnSpPr>
        <p:spPr bwMode="auto">
          <a:xfrm flipH="1">
            <a:off x="511175" y="-26988"/>
            <a:ext cx="1588" cy="554038"/>
          </a:xfrm>
          <a:prstGeom prst="line">
            <a:avLst/>
          </a:prstGeom>
          <a:noFill/>
          <a:ln w="28575" algn="ctr">
            <a:solidFill>
              <a:schemeClr val="bg1"/>
            </a:solidFill>
            <a:round/>
          </a:ln>
          <a:effectLst/>
          <a:extLst>
            <a:ext uri="{909E8E84-426E-40DD-AFC4-6F175D3DCCD1}">
              <a14:hiddenFill xmlns:a14="http://schemas.microsoft.com/office/drawing/2010/main">
                <a:noFill/>
              </a14:hiddenFill>
            </a:ext>
          </a:extLst>
        </p:spPr>
      </p:cxnSp>
      <p:cxnSp>
        <p:nvCxnSpPr>
          <p:cNvPr id="39953" name="直接连接符 30"/>
          <p:cNvCxnSpPr/>
          <p:nvPr/>
        </p:nvCxnSpPr>
        <p:spPr bwMode="auto">
          <a:xfrm>
            <a:off x="576263" y="-26988"/>
            <a:ext cx="0" cy="298451"/>
          </a:xfrm>
          <a:prstGeom prst="line">
            <a:avLst/>
          </a:prstGeom>
          <a:noFill/>
          <a:ln w="28575" algn="ctr">
            <a:solidFill>
              <a:schemeClr val="bg1"/>
            </a:solidFill>
            <a:round/>
          </a:ln>
          <a:effectLst/>
          <a:extLst>
            <a:ext uri="{909E8E84-426E-40DD-AFC4-6F175D3DCCD1}">
              <a14:hiddenFill xmlns:a14="http://schemas.microsoft.com/office/drawing/2010/main">
                <a:noFill/>
              </a14:hiddenFill>
            </a:ext>
          </a:extLst>
        </p:spPr>
      </p:cxnSp>
      <p:sp>
        <p:nvSpPr>
          <p:cNvPr id="58" name="TextBox 19"/>
          <p:cNvSpPr txBox="1">
            <a:spLocks noChangeArrowheads="1"/>
          </p:cNvSpPr>
          <p:nvPr/>
        </p:nvSpPr>
        <p:spPr bwMode="auto">
          <a:xfrm>
            <a:off x="622300" y="142875"/>
            <a:ext cx="8545830" cy="5232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fontAlgn="base" hangingPunct="1">
              <a:spcBef>
                <a:spcPct val="0"/>
              </a:spcBef>
              <a:spcAft>
                <a:spcPct val="0"/>
              </a:spcAft>
            </a:pPr>
            <a:r>
              <a:rPr lang="zh-CN" altLang="en-US" sz="2800" b="1" dirty="0">
                <a:solidFill>
                  <a:prstClr val="white"/>
                </a:solidFill>
                <a:latin typeface="微软雅黑" panose="020B0503020204020204" pitchFamily="34" charset="-122"/>
                <a:ea typeface="微软雅黑" panose="020B0503020204020204" pitchFamily="34" charset="-122"/>
                <a:cs typeface="Arial" panose="020B0604020202020204" pitchFamily="34" charset="0"/>
              </a:rPr>
              <a:t>条件神经过程</a:t>
            </a:r>
            <a:r>
              <a:rPr lang="en-US" altLang="zh-CN" sz="2800" b="1" dirty="0">
                <a:solidFill>
                  <a:prstClr val="white"/>
                </a:solidFill>
                <a:latin typeface="微软雅黑" panose="020B0503020204020204" pitchFamily="34" charset="-122"/>
                <a:ea typeface="微软雅黑" panose="020B0503020204020204" pitchFamily="34" charset="-122"/>
                <a:cs typeface="Arial" panose="020B0604020202020204" pitchFamily="34" charset="0"/>
              </a:rPr>
              <a:t>CNP</a:t>
            </a:r>
          </a:p>
        </p:txBody>
      </p:sp>
      <p:sp>
        <p:nvSpPr>
          <p:cNvPr id="4" name="灯片编号占位符 3"/>
          <p:cNvSpPr>
            <a:spLocks noGrp="1"/>
          </p:cNvSpPr>
          <p:nvPr>
            <p:ph type="sldNum" sz="quarter" idx="12"/>
          </p:nvPr>
        </p:nvSpPr>
        <p:spPr/>
        <p:txBody>
          <a:bodyPr/>
          <a:lstStyle/>
          <a:p>
            <a:fld id="{94B6E62B-4DEC-4954-AD3A-658470571C9E}" type="slidenum">
              <a:rPr lang="zh-CN" altLang="en-US" smtClean="0"/>
              <a:t>15</a:t>
            </a:fld>
            <a:endParaRPr lang="zh-CN" altLang="en-US"/>
          </a:p>
        </p:txBody>
      </p:sp>
      <p:sp>
        <p:nvSpPr>
          <p:cNvPr id="12" name="文本框 11">
            <a:extLst>
              <a:ext uri="{FF2B5EF4-FFF2-40B4-BE49-F238E27FC236}">
                <a16:creationId xmlns:a16="http://schemas.microsoft.com/office/drawing/2014/main" id="{B2D13BFB-FCF1-DBBF-E93C-9030A21F2191}"/>
              </a:ext>
            </a:extLst>
          </p:cNvPr>
          <p:cNvSpPr txBox="1"/>
          <p:nvPr/>
        </p:nvSpPr>
        <p:spPr>
          <a:xfrm>
            <a:off x="449391" y="1227333"/>
            <a:ext cx="7303760" cy="499560"/>
          </a:xfrm>
          <a:prstGeom prst="rect">
            <a:avLst/>
          </a:prstGeom>
          <a:noFill/>
        </p:spPr>
        <p:txBody>
          <a:bodyPr wrap="square" rtlCol="0">
            <a:spAutoFit/>
          </a:bodyPr>
          <a:lstStyle/>
          <a:p>
            <a:pPr marL="342900" indent="-342900">
              <a:lnSpc>
                <a:spcPct val="150000"/>
              </a:lnSpc>
              <a:buSzPct val="55000"/>
              <a:buFont typeface="Wingdings" pitchFamily="2" charset="2"/>
              <a:buChar char="n"/>
            </a:pPr>
            <a:r>
              <a:rPr kumimoji="1" lang="en-US" altLang="zh-CN" sz="2000" b="1" dirty="0">
                <a:latin typeface="Microsoft YaHei" panose="020B0503020204020204" pitchFamily="34" charset="-122"/>
                <a:ea typeface="Microsoft YaHei" panose="020B0503020204020204" pitchFamily="34" charset="-122"/>
              </a:rPr>
              <a:t>CNP</a:t>
            </a:r>
            <a:r>
              <a:rPr kumimoji="1" lang="zh-CN" altLang="en-US" sz="2000" b="1" dirty="0">
                <a:latin typeface="Microsoft YaHei" panose="020B0503020204020204" pitchFamily="34" charset="-122"/>
                <a:ea typeface="Microsoft YaHei" panose="020B0503020204020204" pitchFamily="34" charset="-122"/>
              </a:rPr>
              <a:t>结构</a:t>
            </a:r>
            <a:endParaRPr kumimoji="1" lang="en-US" altLang="zh-CN" sz="2000" b="1" dirty="0">
              <a:latin typeface="Microsoft YaHei" panose="020B0503020204020204" pitchFamily="34" charset="-122"/>
              <a:ea typeface="Microsoft YaHei" panose="020B0503020204020204" pitchFamily="34" charset="-122"/>
            </a:endParaRPr>
          </a:p>
        </p:txBody>
      </p:sp>
      <p:sp>
        <p:nvSpPr>
          <p:cNvPr id="3" name="文本框 2">
            <a:extLst>
              <a:ext uri="{FF2B5EF4-FFF2-40B4-BE49-F238E27FC236}">
                <a16:creationId xmlns:a16="http://schemas.microsoft.com/office/drawing/2014/main" id="{8CD25B10-5EC2-775D-A737-6E2AD46C2A17}"/>
              </a:ext>
            </a:extLst>
          </p:cNvPr>
          <p:cNvSpPr txBox="1"/>
          <p:nvPr/>
        </p:nvSpPr>
        <p:spPr>
          <a:xfrm>
            <a:off x="449263" y="1864217"/>
            <a:ext cx="4221591" cy="458908"/>
          </a:xfrm>
          <a:prstGeom prst="rect">
            <a:avLst/>
          </a:prstGeom>
          <a:noFill/>
        </p:spPr>
        <p:txBody>
          <a:bodyPr wrap="square" rtlCol="0">
            <a:spAutoFit/>
          </a:bodyPr>
          <a:lstStyle/>
          <a:p>
            <a:pPr marL="742950" lvl="1" indent="-285750">
              <a:lnSpc>
                <a:spcPct val="150000"/>
              </a:lnSpc>
              <a:buSzPct val="55000"/>
              <a:buFont typeface="Wingdings" pitchFamily="2" charset="2"/>
              <a:buChar char="Ø"/>
            </a:pPr>
            <a:r>
              <a:rPr kumimoji="1" lang="zh-CN" altLang="en-US" dirty="0">
                <a:latin typeface="Microsoft YaHei" panose="020B0503020204020204" pitchFamily="34" charset="-122"/>
                <a:ea typeface="Microsoft YaHei" panose="020B0503020204020204" pitchFamily="34" charset="-122"/>
              </a:rPr>
              <a:t>网络结构如下：</a:t>
            </a:r>
            <a:endParaRPr kumimoji="1" lang="en-US" altLang="zh-CN" dirty="0">
              <a:latin typeface="Microsoft YaHei" panose="020B0503020204020204" pitchFamily="34" charset="-122"/>
              <a:ea typeface="Microsoft YaHei" panose="020B0503020204020204" pitchFamily="34" charset="-122"/>
            </a:endParaRPr>
          </a:p>
        </p:txBody>
      </p:sp>
      <p:pic>
        <p:nvPicPr>
          <p:cNvPr id="5" name="图片 4">
            <a:extLst>
              <a:ext uri="{FF2B5EF4-FFF2-40B4-BE49-F238E27FC236}">
                <a16:creationId xmlns:a16="http://schemas.microsoft.com/office/drawing/2014/main" id="{8A541935-340F-1365-520D-39B0BFC6F4B0}"/>
              </a:ext>
            </a:extLst>
          </p:cNvPr>
          <p:cNvPicPr>
            <a:picLocks noChangeAspect="1"/>
          </p:cNvPicPr>
          <p:nvPr/>
        </p:nvPicPr>
        <p:blipFill rotWithShape="1">
          <a:blip r:embed="rId3"/>
          <a:srcRect t="-8"/>
          <a:stretch/>
        </p:blipFill>
        <p:spPr>
          <a:xfrm>
            <a:off x="5034890" y="1091485"/>
            <a:ext cx="3480459" cy="4239647"/>
          </a:xfrm>
          <a:prstGeom prst="rect">
            <a:avLst/>
          </a:prstGeom>
        </p:spPr>
      </p:pic>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22F53449-59C5-0B0F-B706-96243219FBA2}"/>
                  </a:ext>
                </a:extLst>
              </p:cNvPr>
              <p:cNvSpPr txBox="1"/>
              <p:nvPr/>
            </p:nvSpPr>
            <p:spPr>
              <a:xfrm>
                <a:off x="449263" y="3350729"/>
                <a:ext cx="4221591" cy="2536400"/>
              </a:xfrm>
              <a:prstGeom prst="rect">
                <a:avLst/>
              </a:prstGeom>
              <a:noFill/>
            </p:spPr>
            <p:txBody>
              <a:bodyPr wrap="square" rtlCol="0">
                <a:spAutoFit/>
              </a:bodyPr>
              <a:lstStyle/>
              <a:p>
                <a:pPr marL="742950" lvl="1" indent="-285750">
                  <a:lnSpc>
                    <a:spcPct val="150000"/>
                  </a:lnSpc>
                  <a:buSzPct val="55000"/>
                  <a:buFont typeface="Wingdings" pitchFamily="2" charset="2"/>
                  <a:buChar char="Ø"/>
                </a:pPr>
                <a14:m>
                  <m:oMath xmlns:m="http://schemas.openxmlformats.org/officeDocument/2006/math">
                    <m:sSub>
                      <m:sSubPr>
                        <m:ctrlPr>
                          <a:rPr kumimoji="1" lang="en-US" altLang="zh-CN" b="1" i="1">
                            <a:solidFill>
                              <a:srgbClr val="406FB3"/>
                            </a:solidFill>
                            <a:latin typeface="Cambria Math" panose="02040503050406030204" pitchFamily="18" charset="0"/>
                            <a:ea typeface="Microsoft YaHei" panose="020B0503020204020204" pitchFamily="34" charset="-122"/>
                          </a:rPr>
                        </m:ctrlPr>
                      </m:sSubPr>
                      <m:e>
                        <m:r>
                          <a:rPr kumimoji="1" lang="zh-CN" altLang="en-US" b="1" i="1">
                            <a:solidFill>
                              <a:srgbClr val="406FB3"/>
                            </a:solidFill>
                            <a:latin typeface="Cambria Math" panose="02040503050406030204" pitchFamily="18" charset="0"/>
                            <a:ea typeface="Microsoft YaHei" panose="020B0503020204020204" pitchFamily="34" charset="-122"/>
                          </a:rPr>
                          <m:t>𝝓</m:t>
                        </m:r>
                      </m:e>
                      <m:sub>
                        <m:r>
                          <a:rPr kumimoji="1" lang="en-US" altLang="zh-CN" b="1" i="1">
                            <a:solidFill>
                              <a:srgbClr val="406FB3"/>
                            </a:solidFill>
                            <a:latin typeface="Cambria Math" panose="02040503050406030204" pitchFamily="18" charset="0"/>
                            <a:ea typeface="Microsoft YaHei" panose="020B0503020204020204" pitchFamily="34" charset="-122"/>
                          </a:rPr>
                          <m:t>𝜽</m:t>
                        </m:r>
                      </m:sub>
                    </m:sSub>
                  </m:oMath>
                </a14:m>
                <a:r>
                  <a:rPr kumimoji="1" lang="zh-CN" altLang="en-US" dirty="0">
                    <a:latin typeface="Microsoft YaHei" panose="020B0503020204020204" pitchFamily="34" charset="-122"/>
                    <a:ea typeface="Microsoft YaHei" panose="020B0503020204020204" pitchFamily="34" charset="-122"/>
                  </a:rPr>
                  <a:t>表示编码器，将观测数据对</a:t>
                </a:r>
                <a14:m>
                  <m:oMath xmlns:m="http://schemas.openxmlformats.org/officeDocument/2006/math">
                    <m:r>
                      <a:rPr kumimoji="1" lang="en-US" altLang="zh-CN" b="0" i="1" smtClean="0">
                        <a:latin typeface="Cambria Math" panose="02040503050406030204" pitchFamily="18" charset="0"/>
                        <a:ea typeface="Microsoft YaHei" panose="020B0503020204020204" pitchFamily="34" charset="-122"/>
                      </a:rPr>
                      <m:t>(</m:t>
                    </m:r>
                    <m:sSub>
                      <m:sSubPr>
                        <m:ctrlPr>
                          <a:rPr kumimoji="1" lang="en-US" altLang="zh-CN" b="0" i="1" smtClean="0">
                            <a:latin typeface="Cambria Math" panose="02040503050406030204" pitchFamily="18" charset="0"/>
                            <a:ea typeface="Microsoft YaHei" panose="020B0503020204020204" pitchFamily="34" charset="-122"/>
                          </a:rPr>
                        </m:ctrlPr>
                      </m:sSubPr>
                      <m:e>
                        <m:r>
                          <a:rPr kumimoji="1" lang="en-US" altLang="zh-CN" b="0" i="1" smtClean="0">
                            <a:latin typeface="Cambria Math" panose="02040503050406030204" pitchFamily="18" charset="0"/>
                            <a:ea typeface="Microsoft YaHei" panose="020B0503020204020204" pitchFamily="34" charset="-122"/>
                          </a:rPr>
                          <m:t>𝑥</m:t>
                        </m:r>
                      </m:e>
                      <m:sub>
                        <m:r>
                          <a:rPr kumimoji="1" lang="en-US" altLang="zh-CN" b="0" i="1" smtClean="0">
                            <a:latin typeface="Cambria Math" panose="02040503050406030204" pitchFamily="18" charset="0"/>
                            <a:ea typeface="Microsoft YaHei" panose="020B0503020204020204" pitchFamily="34" charset="-122"/>
                          </a:rPr>
                          <m:t>𝑖</m:t>
                        </m:r>
                      </m:sub>
                    </m:sSub>
                    <m:r>
                      <a:rPr kumimoji="1" lang="en-US" altLang="zh-CN" b="0" i="1" smtClean="0">
                        <a:latin typeface="Cambria Math" panose="02040503050406030204" pitchFamily="18" charset="0"/>
                        <a:ea typeface="Microsoft YaHei" panose="020B0503020204020204" pitchFamily="34" charset="-122"/>
                      </a:rPr>
                      <m:t>,</m:t>
                    </m:r>
                    <m:sSub>
                      <m:sSubPr>
                        <m:ctrlPr>
                          <a:rPr kumimoji="1" lang="en-US" altLang="zh-CN" b="0" i="1" smtClean="0">
                            <a:latin typeface="Cambria Math" panose="02040503050406030204" pitchFamily="18" charset="0"/>
                            <a:ea typeface="Microsoft YaHei" panose="020B0503020204020204" pitchFamily="34" charset="-122"/>
                          </a:rPr>
                        </m:ctrlPr>
                      </m:sSubPr>
                      <m:e>
                        <m:r>
                          <a:rPr kumimoji="1" lang="en-US" altLang="zh-CN" b="0" i="1" smtClean="0">
                            <a:latin typeface="Cambria Math" panose="02040503050406030204" pitchFamily="18" charset="0"/>
                            <a:ea typeface="Microsoft YaHei" panose="020B0503020204020204" pitchFamily="34" charset="-122"/>
                          </a:rPr>
                          <m:t>𝑦</m:t>
                        </m:r>
                      </m:e>
                      <m:sub>
                        <m:r>
                          <a:rPr kumimoji="1" lang="en-US" altLang="zh-CN" b="0" i="1" smtClean="0">
                            <a:latin typeface="Cambria Math" panose="02040503050406030204" pitchFamily="18" charset="0"/>
                            <a:ea typeface="Microsoft YaHei" panose="020B0503020204020204" pitchFamily="34" charset="-122"/>
                          </a:rPr>
                          <m:t>𝑖</m:t>
                        </m:r>
                      </m:sub>
                    </m:sSub>
                    <m:r>
                      <a:rPr kumimoji="1" lang="en-US" altLang="zh-CN" b="0" i="1" smtClean="0">
                        <a:latin typeface="Cambria Math" panose="02040503050406030204" pitchFamily="18" charset="0"/>
                        <a:ea typeface="Microsoft YaHei" panose="020B0503020204020204" pitchFamily="34" charset="-122"/>
                      </a:rPr>
                      <m:t>)</m:t>
                    </m:r>
                  </m:oMath>
                </a14:m>
                <a:r>
                  <a:rPr kumimoji="1" lang="zh-CN" altLang="en-US" dirty="0">
                    <a:latin typeface="Microsoft YaHei" panose="020B0503020204020204" pitchFamily="34" charset="-122"/>
                    <a:ea typeface="Microsoft YaHei" panose="020B0503020204020204" pitchFamily="34" charset="-122"/>
                  </a:rPr>
                  <a:t>转化为</a:t>
                </a:r>
                <a:r>
                  <a:rPr kumimoji="1" lang="en-US" altLang="zh-CN" dirty="0">
                    <a:latin typeface="Microsoft YaHei" panose="020B0503020204020204" pitchFamily="34" charset="-122"/>
                    <a:ea typeface="Microsoft YaHei" panose="020B0503020204020204" pitchFamily="34" charset="-122"/>
                  </a:rPr>
                  <a:t>d</a:t>
                </a:r>
                <a:r>
                  <a:rPr kumimoji="1" lang="zh-CN" altLang="en-US" dirty="0">
                    <a:latin typeface="Microsoft YaHei" panose="020B0503020204020204" pitchFamily="34" charset="-122"/>
                    <a:ea typeface="Microsoft YaHei" panose="020B0503020204020204" pitchFamily="34" charset="-122"/>
                  </a:rPr>
                  <a:t>维的隐藏层表示</a:t>
                </a:r>
                <a:endParaRPr kumimoji="1" lang="en-US" altLang="zh-CN" dirty="0">
                  <a:latin typeface="Microsoft YaHei" panose="020B0503020204020204" pitchFamily="34" charset="-122"/>
                  <a:ea typeface="Microsoft YaHei" panose="020B0503020204020204" pitchFamily="34" charset="-122"/>
                </a:endParaRPr>
              </a:p>
              <a:p>
                <a:pPr marL="742950" lvl="1" indent="-285750">
                  <a:lnSpc>
                    <a:spcPct val="150000"/>
                  </a:lnSpc>
                  <a:buSzPct val="55000"/>
                  <a:buFont typeface="Wingdings" pitchFamily="2" charset="2"/>
                  <a:buChar char="Ø"/>
                </a:pPr>
                <a14:m>
                  <m:oMath xmlns:m="http://schemas.openxmlformats.org/officeDocument/2006/math">
                    <m:r>
                      <a:rPr kumimoji="1" lang="en-US" altLang="zh-CN" b="1" i="1" smtClean="0">
                        <a:solidFill>
                          <a:srgbClr val="406FB3"/>
                        </a:solidFill>
                        <a:latin typeface="Cambria Math" panose="02040503050406030204" pitchFamily="18" charset="0"/>
                        <a:ea typeface="Cambria Math" panose="02040503050406030204" pitchFamily="18" charset="0"/>
                      </a:rPr>
                      <m:t>⊕</m:t>
                    </m:r>
                  </m:oMath>
                </a14:m>
                <a:r>
                  <a:rPr kumimoji="1" lang="zh-CN" altLang="en-US" dirty="0">
                    <a:latin typeface="Microsoft YaHei" panose="020B0503020204020204" pitchFamily="34" charset="-122"/>
                    <a:ea typeface="Microsoft YaHei" panose="020B0503020204020204" pitchFamily="34" charset="-122"/>
                  </a:rPr>
                  <a:t> 用排列不变性的方式将</a:t>
                </a:r>
                <a:r>
                  <a:rPr kumimoji="1" lang="en-US" altLang="zh-CN" dirty="0">
                    <a:latin typeface="Microsoft YaHei" panose="020B0503020204020204" pitchFamily="34" charset="-122"/>
                    <a:ea typeface="Microsoft YaHei" panose="020B0503020204020204" pitchFamily="34" charset="-122"/>
                  </a:rPr>
                  <a:t>N</a:t>
                </a:r>
                <a:r>
                  <a:rPr kumimoji="1" lang="zh-CN" altLang="en-US" dirty="0">
                    <a:latin typeface="Microsoft YaHei" panose="020B0503020204020204" pitchFamily="34" charset="-122"/>
                    <a:ea typeface="Microsoft YaHei" panose="020B0503020204020204" pitchFamily="34" charset="-122"/>
                  </a:rPr>
                  <a:t>个表示聚合成上下文表示</a:t>
                </a:r>
                <a:endParaRPr kumimoji="1" lang="en-US" altLang="zh-CN" dirty="0">
                  <a:latin typeface="Microsoft YaHei" panose="020B0503020204020204" pitchFamily="34" charset="-122"/>
                  <a:ea typeface="Microsoft YaHei" panose="020B0503020204020204" pitchFamily="34" charset="-122"/>
                </a:endParaRPr>
              </a:p>
              <a:p>
                <a:pPr marL="742950" lvl="1" indent="-285750">
                  <a:lnSpc>
                    <a:spcPct val="150000"/>
                  </a:lnSpc>
                  <a:buSzPct val="55000"/>
                  <a:buFont typeface="Wingdings" pitchFamily="2" charset="2"/>
                  <a:buChar char="Ø"/>
                </a:pPr>
                <a14:m>
                  <m:oMath xmlns:m="http://schemas.openxmlformats.org/officeDocument/2006/math">
                    <m:sSub>
                      <m:sSubPr>
                        <m:ctrlPr>
                          <a:rPr kumimoji="1" lang="en-US" altLang="zh-CN" b="1" i="1" smtClean="0">
                            <a:solidFill>
                              <a:srgbClr val="406FB3"/>
                            </a:solidFill>
                            <a:latin typeface="Cambria Math" panose="02040503050406030204" pitchFamily="18" charset="0"/>
                            <a:ea typeface="Cambria Math" panose="02040503050406030204" pitchFamily="18" charset="0"/>
                          </a:rPr>
                        </m:ctrlPr>
                      </m:sSubPr>
                      <m:e>
                        <m:r>
                          <a:rPr kumimoji="1" lang="en-US" altLang="zh-CN" b="1" i="1" smtClean="0">
                            <a:solidFill>
                              <a:srgbClr val="406FB3"/>
                            </a:solidFill>
                            <a:latin typeface="Cambria Math" panose="02040503050406030204" pitchFamily="18" charset="0"/>
                            <a:ea typeface="Cambria Math" panose="02040503050406030204" pitchFamily="18" charset="0"/>
                          </a:rPr>
                          <m:t>𝝆</m:t>
                        </m:r>
                      </m:e>
                      <m:sub>
                        <m:r>
                          <a:rPr kumimoji="1" lang="en-US" altLang="zh-CN" b="1" i="1" smtClean="0">
                            <a:solidFill>
                              <a:srgbClr val="406FB3"/>
                            </a:solidFill>
                            <a:latin typeface="Cambria Math" panose="02040503050406030204" pitchFamily="18" charset="0"/>
                            <a:ea typeface="Cambria Math" panose="02040503050406030204" pitchFamily="18" charset="0"/>
                          </a:rPr>
                          <m:t>𝜽</m:t>
                        </m:r>
                      </m:sub>
                    </m:sSub>
                  </m:oMath>
                </a14:m>
                <a:r>
                  <a:rPr kumimoji="1" lang="zh-CN" altLang="en-US" dirty="0">
                    <a:latin typeface="Microsoft YaHei" panose="020B0503020204020204" pitchFamily="34" charset="-122"/>
                    <a:ea typeface="Microsoft YaHei" panose="020B0503020204020204" pitchFamily="34" charset="-122"/>
                  </a:rPr>
                  <a:t>表示解码器，利用新查询节点</a:t>
                </a:r>
                <a14:m>
                  <m:oMath xmlns:m="http://schemas.openxmlformats.org/officeDocument/2006/math">
                    <m:sSup>
                      <m:sSupPr>
                        <m:ctrlPr>
                          <a:rPr kumimoji="1" lang="en-US" altLang="zh-CN" i="1">
                            <a:latin typeface="Cambria Math" panose="02040503050406030204" pitchFamily="18" charset="0"/>
                          </a:rPr>
                        </m:ctrlPr>
                      </m:sSupPr>
                      <m:e>
                        <m:r>
                          <a:rPr kumimoji="1" lang="en-US" altLang="zh-CN" i="1">
                            <a:latin typeface="Cambria Math" panose="02040503050406030204" pitchFamily="18" charset="0"/>
                          </a:rPr>
                          <m:t>𝑥</m:t>
                        </m:r>
                      </m:e>
                      <m:sup>
                        <m:r>
                          <a:rPr kumimoji="1" lang="en-US" altLang="zh-CN" i="1">
                            <a:latin typeface="Cambria Math" panose="02040503050406030204" pitchFamily="18" charset="0"/>
                          </a:rPr>
                          <m:t>∗</m:t>
                        </m:r>
                      </m:sup>
                    </m:sSup>
                  </m:oMath>
                </a14:m>
                <a:r>
                  <a:rPr kumimoji="1" lang="zh-CN" altLang="en-US" dirty="0">
                    <a:latin typeface="Microsoft YaHei" panose="020B0503020204020204" pitchFamily="34" charset="-122"/>
                    <a:ea typeface="Microsoft YaHei" panose="020B0503020204020204" pitchFamily="34" charset="-122"/>
                  </a:rPr>
                  <a:t>和上下文表示输出预测结果</a:t>
                </a:r>
                <a:endParaRPr kumimoji="1" lang="en-US" altLang="zh-CN" dirty="0">
                  <a:latin typeface="Microsoft YaHei" panose="020B0503020204020204" pitchFamily="34" charset="-122"/>
                  <a:ea typeface="Microsoft YaHei" panose="020B0503020204020204" pitchFamily="34" charset="-122"/>
                </a:endParaRPr>
              </a:p>
            </p:txBody>
          </p:sp>
        </mc:Choice>
        <mc:Fallback xmlns="">
          <p:sp>
            <p:nvSpPr>
              <p:cNvPr id="8" name="文本框 7">
                <a:extLst>
                  <a:ext uri="{FF2B5EF4-FFF2-40B4-BE49-F238E27FC236}">
                    <a16:creationId xmlns:a16="http://schemas.microsoft.com/office/drawing/2014/main" id="{22F53449-59C5-0B0F-B706-96243219FBA2}"/>
                  </a:ext>
                </a:extLst>
              </p:cNvPr>
              <p:cNvSpPr txBox="1">
                <a:spLocks noRot="1" noChangeAspect="1" noMove="1" noResize="1" noEditPoints="1" noAdjustHandles="1" noChangeArrowheads="1" noChangeShapeType="1" noTextEdit="1"/>
              </p:cNvSpPr>
              <p:nvPr/>
            </p:nvSpPr>
            <p:spPr>
              <a:xfrm>
                <a:off x="449263" y="3350729"/>
                <a:ext cx="4221591" cy="2536400"/>
              </a:xfrm>
              <a:prstGeom prst="rect">
                <a:avLst/>
              </a:prstGeom>
              <a:blipFill>
                <a:blip r:embed="rId4"/>
                <a:stretch>
                  <a:fillRect b="-2500"/>
                </a:stretch>
              </a:blipFill>
            </p:spPr>
            <p:txBody>
              <a:bodyPr/>
              <a:lstStyle/>
              <a:p>
                <a:r>
                  <a:rPr lang="zh-CN" altLang="en-US">
                    <a:noFill/>
                  </a:rPr>
                  <a:t> </a:t>
                </a:r>
              </a:p>
            </p:txBody>
          </p:sp>
        </mc:Fallback>
      </mc:AlternateContent>
      <p:pic>
        <p:nvPicPr>
          <p:cNvPr id="28" name="图片 27">
            <a:extLst>
              <a:ext uri="{FF2B5EF4-FFF2-40B4-BE49-F238E27FC236}">
                <a16:creationId xmlns:a16="http://schemas.microsoft.com/office/drawing/2014/main" id="{9E4AE60E-2A5E-D219-5D91-62133A6E1431}"/>
              </a:ext>
            </a:extLst>
          </p:cNvPr>
          <p:cNvPicPr>
            <a:picLocks noChangeAspect="1"/>
          </p:cNvPicPr>
          <p:nvPr/>
        </p:nvPicPr>
        <p:blipFill rotWithShape="1">
          <a:blip r:embed="rId5"/>
          <a:srcRect r="13010"/>
          <a:stretch/>
        </p:blipFill>
        <p:spPr>
          <a:xfrm>
            <a:off x="854099" y="2392861"/>
            <a:ext cx="3955344" cy="891351"/>
          </a:xfrm>
          <a:prstGeom prst="rect">
            <a:avLst/>
          </a:prstGeom>
        </p:spPr>
      </p:pic>
      <p:pic>
        <p:nvPicPr>
          <p:cNvPr id="6" name="图片 5">
            <a:extLst>
              <a:ext uri="{FF2B5EF4-FFF2-40B4-BE49-F238E27FC236}">
                <a16:creationId xmlns:a16="http://schemas.microsoft.com/office/drawing/2014/main" id="{9DFBFFA9-FCF9-E329-960E-27F99283BED8}"/>
              </a:ext>
            </a:extLst>
          </p:cNvPr>
          <p:cNvPicPr>
            <a:picLocks noChangeAspect="1"/>
          </p:cNvPicPr>
          <p:nvPr/>
        </p:nvPicPr>
        <p:blipFill>
          <a:blip r:embed="rId6"/>
          <a:stretch>
            <a:fillRect/>
          </a:stretch>
        </p:blipFill>
        <p:spPr>
          <a:xfrm>
            <a:off x="5444824" y="5331132"/>
            <a:ext cx="2660591" cy="904708"/>
          </a:xfrm>
          <a:prstGeom prst="rect">
            <a:avLst/>
          </a:prstGeom>
        </p:spPr>
      </p:pic>
      <p:sp>
        <p:nvSpPr>
          <p:cNvPr id="7" name="矩形 6">
            <a:extLst>
              <a:ext uri="{FF2B5EF4-FFF2-40B4-BE49-F238E27FC236}">
                <a16:creationId xmlns:a16="http://schemas.microsoft.com/office/drawing/2014/main" id="{2AC7A70F-612F-5918-9AC1-CE3302C29F6B}"/>
              </a:ext>
            </a:extLst>
          </p:cNvPr>
          <p:cNvSpPr/>
          <p:nvPr/>
        </p:nvSpPr>
        <p:spPr>
          <a:xfrm flipH="1">
            <a:off x="5034890" y="3759696"/>
            <a:ext cx="3480458" cy="2536401"/>
          </a:xfrm>
          <a:prstGeom prst="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503883857"/>
      </p:ext>
    </p:extLst>
  </p:cSld>
  <p:clrMapOvr>
    <a:masterClrMapping/>
  </p:clrMapOvr>
  <mc:AlternateContent xmlns:mc="http://schemas.openxmlformats.org/markup-compatibility/2006" xmlns:p14="http://schemas.microsoft.com/office/powerpoint/2010/main">
    <mc:Choice Requires="p14">
      <p:transition spd="med" p14:dur="700">
        <p:wipe/>
      </p:transition>
    </mc:Choice>
    <mc:Fallback xmlns="">
      <p:transition spd="med">
        <p:wip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标题 3"/>
          <p:cNvSpPr txBox="1"/>
          <p:nvPr/>
        </p:nvSpPr>
        <p:spPr>
          <a:xfrm>
            <a:off x="0" y="-26988"/>
            <a:ext cx="9144000" cy="863601"/>
          </a:xfrm>
          <a:prstGeom prst="rect">
            <a:avLst/>
          </a:prstGeom>
          <a:solidFill>
            <a:srgbClr val="02409A"/>
          </a:solidFill>
          <a:ln>
            <a:noFill/>
          </a:ln>
          <a:effectLst/>
        </p:spPr>
        <p:txBody>
          <a:bodyPr tIns="0" bIns="0" anchor="ctr"/>
          <a:lstStyle/>
          <a:p>
            <a:pPr algn="ctr">
              <a:spcBef>
                <a:spcPct val="0"/>
              </a:spcBef>
              <a:defRPr/>
            </a:pPr>
            <a:endParaRPr lang="zh-CN" altLang="en-US" sz="4800" b="1" dirty="0">
              <a:solidFill>
                <a:prstClr val="white"/>
              </a:solidFill>
              <a:latin typeface="微软雅黑" panose="020B0503020204020204" pitchFamily="34" charset="-122"/>
              <a:ea typeface="微软雅黑" panose="020B0503020204020204" pitchFamily="34" charset="-122"/>
            </a:endParaRPr>
          </a:p>
        </p:txBody>
      </p:sp>
      <p:cxnSp>
        <p:nvCxnSpPr>
          <p:cNvPr id="39951" name="直接连接符 19"/>
          <p:cNvCxnSpPr/>
          <p:nvPr/>
        </p:nvCxnSpPr>
        <p:spPr bwMode="auto">
          <a:xfrm flipH="1">
            <a:off x="449263" y="-25400"/>
            <a:ext cx="1587" cy="841375"/>
          </a:xfrm>
          <a:prstGeom prst="line">
            <a:avLst/>
          </a:prstGeom>
          <a:noFill/>
          <a:ln w="28575" algn="ctr">
            <a:solidFill>
              <a:schemeClr val="bg1"/>
            </a:solidFill>
            <a:round/>
          </a:ln>
          <a:effectLst/>
          <a:extLst>
            <a:ext uri="{909E8E84-426E-40DD-AFC4-6F175D3DCCD1}">
              <a14:hiddenFill xmlns:a14="http://schemas.microsoft.com/office/drawing/2010/main">
                <a:noFill/>
              </a14:hiddenFill>
            </a:ext>
          </a:extLst>
        </p:spPr>
      </p:cxnSp>
      <p:cxnSp>
        <p:nvCxnSpPr>
          <p:cNvPr id="39952" name="直接连接符 20"/>
          <p:cNvCxnSpPr/>
          <p:nvPr/>
        </p:nvCxnSpPr>
        <p:spPr bwMode="auto">
          <a:xfrm flipH="1">
            <a:off x="511175" y="-26988"/>
            <a:ext cx="1588" cy="554038"/>
          </a:xfrm>
          <a:prstGeom prst="line">
            <a:avLst/>
          </a:prstGeom>
          <a:noFill/>
          <a:ln w="28575" algn="ctr">
            <a:solidFill>
              <a:schemeClr val="bg1"/>
            </a:solidFill>
            <a:round/>
          </a:ln>
          <a:effectLst/>
          <a:extLst>
            <a:ext uri="{909E8E84-426E-40DD-AFC4-6F175D3DCCD1}">
              <a14:hiddenFill xmlns:a14="http://schemas.microsoft.com/office/drawing/2010/main">
                <a:noFill/>
              </a14:hiddenFill>
            </a:ext>
          </a:extLst>
        </p:spPr>
      </p:cxnSp>
      <p:cxnSp>
        <p:nvCxnSpPr>
          <p:cNvPr id="39953" name="直接连接符 30"/>
          <p:cNvCxnSpPr/>
          <p:nvPr/>
        </p:nvCxnSpPr>
        <p:spPr bwMode="auto">
          <a:xfrm>
            <a:off x="576263" y="-26988"/>
            <a:ext cx="0" cy="298451"/>
          </a:xfrm>
          <a:prstGeom prst="line">
            <a:avLst/>
          </a:prstGeom>
          <a:noFill/>
          <a:ln w="28575" algn="ctr">
            <a:solidFill>
              <a:schemeClr val="bg1"/>
            </a:solidFill>
            <a:round/>
          </a:ln>
          <a:effectLst/>
          <a:extLst>
            <a:ext uri="{909E8E84-426E-40DD-AFC4-6F175D3DCCD1}">
              <a14:hiddenFill xmlns:a14="http://schemas.microsoft.com/office/drawing/2010/main">
                <a:noFill/>
              </a14:hiddenFill>
            </a:ext>
          </a:extLst>
        </p:spPr>
      </p:cxnSp>
      <p:sp>
        <p:nvSpPr>
          <p:cNvPr id="58" name="TextBox 19"/>
          <p:cNvSpPr txBox="1">
            <a:spLocks noChangeArrowheads="1"/>
          </p:cNvSpPr>
          <p:nvPr/>
        </p:nvSpPr>
        <p:spPr bwMode="auto">
          <a:xfrm>
            <a:off x="622300" y="142875"/>
            <a:ext cx="8545830" cy="5232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fontAlgn="base" hangingPunct="1">
              <a:spcBef>
                <a:spcPct val="0"/>
              </a:spcBef>
              <a:spcAft>
                <a:spcPct val="0"/>
              </a:spcAft>
            </a:pPr>
            <a:r>
              <a:rPr lang="zh-CN" altLang="en-US" sz="2800" b="1" dirty="0">
                <a:solidFill>
                  <a:prstClr val="white"/>
                </a:solidFill>
                <a:latin typeface="微软雅黑" panose="020B0503020204020204" pitchFamily="34" charset="-122"/>
                <a:ea typeface="微软雅黑" panose="020B0503020204020204" pitchFamily="34" charset="-122"/>
                <a:cs typeface="Arial" panose="020B0604020202020204" pitchFamily="34" charset="0"/>
              </a:rPr>
              <a:t>基于度量的元学习</a:t>
            </a:r>
            <a:endParaRPr lang="en" altLang="zh-CN" sz="2800" b="1" dirty="0">
              <a:solidFill>
                <a:prstClr val="white"/>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 name="灯片编号占位符 3"/>
          <p:cNvSpPr>
            <a:spLocks noGrp="1"/>
          </p:cNvSpPr>
          <p:nvPr>
            <p:ph type="sldNum" sz="quarter" idx="12"/>
          </p:nvPr>
        </p:nvSpPr>
        <p:spPr/>
        <p:txBody>
          <a:bodyPr/>
          <a:lstStyle/>
          <a:p>
            <a:fld id="{94B6E62B-4DEC-4954-AD3A-658470571C9E}" type="slidenum">
              <a:rPr lang="zh-CN" altLang="en-US" smtClean="0"/>
              <a:t>16</a:t>
            </a:fld>
            <a:endParaRPr lang="zh-CN" altLang="en-US"/>
          </a:p>
        </p:txBody>
      </p:sp>
      <p:sp>
        <p:nvSpPr>
          <p:cNvPr id="9" name="文本框 8">
            <a:extLst>
              <a:ext uri="{FF2B5EF4-FFF2-40B4-BE49-F238E27FC236}">
                <a16:creationId xmlns:a16="http://schemas.microsoft.com/office/drawing/2014/main" id="{66BDB906-2D1A-9F03-B043-3E0851E2917F}"/>
              </a:ext>
            </a:extLst>
          </p:cNvPr>
          <p:cNvSpPr txBox="1"/>
          <p:nvPr/>
        </p:nvSpPr>
        <p:spPr>
          <a:xfrm>
            <a:off x="449263" y="1190055"/>
            <a:ext cx="7303760" cy="499560"/>
          </a:xfrm>
          <a:prstGeom prst="rect">
            <a:avLst/>
          </a:prstGeom>
          <a:noFill/>
        </p:spPr>
        <p:txBody>
          <a:bodyPr wrap="square" rtlCol="0">
            <a:spAutoFit/>
          </a:bodyPr>
          <a:lstStyle/>
          <a:p>
            <a:pPr marL="342900" indent="-342900">
              <a:lnSpc>
                <a:spcPct val="150000"/>
              </a:lnSpc>
              <a:buSzPct val="55000"/>
              <a:buFont typeface="Wingdings" pitchFamily="2" charset="2"/>
              <a:buChar char="n"/>
            </a:pPr>
            <a:r>
              <a:rPr kumimoji="1" lang="en" altLang="zh-CN" sz="2000" b="1" dirty="0">
                <a:latin typeface="Microsoft YaHei" panose="020B0503020204020204" pitchFamily="34" charset="-122"/>
                <a:ea typeface="Microsoft YaHei" panose="020B0503020204020204" pitchFamily="34" charset="-122"/>
              </a:rPr>
              <a:t>CNP </a:t>
            </a:r>
            <a:r>
              <a:rPr kumimoji="1" lang="en" altLang="zh-CN" sz="2000" b="1" dirty="0">
                <a:solidFill>
                  <a:srgbClr val="406FB3"/>
                </a:solidFill>
                <a:latin typeface="Microsoft YaHei" panose="020B0503020204020204" pitchFamily="34" charset="-122"/>
                <a:ea typeface="Microsoft YaHei" panose="020B0503020204020204" pitchFamily="34" charset="-122"/>
              </a:rPr>
              <a:t>vs</a:t>
            </a:r>
            <a:r>
              <a:rPr kumimoji="1" lang="en" altLang="zh-CN" sz="2000" b="1" dirty="0">
                <a:latin typeface="Microsoft YaHei" panose="020B0503020204020204" pitchFamily="34" charset="-122"/>
                <a:ea typeface="Microsoft YaHei" panose="020B0503020204020204" pitchFamily="34" charset="-122"/>
              </a:rPr>
              <a:t> Matching</a:t>
            </a:r>
            <a:r>
              <a:rPr kumimoji="1" lang="zh-CN" altLang="en-US" sz="2000" b="1" dirty="0">
                <a:latin typeface="Microsoft YaHei" panose="020B0503020204020204" pitchFamily="34" charset="-122"/>
                <a:ea typeface="Microsoft YaHei" panose="020B0503020204020204" pitchFamily="34" charset="-122"/>
              </a:rPr>
              <a:t> </a:t>
            </a:r>
            <a:r>
              <a:rPr kumimoji="1" lang="en-US" altLang="zh-CN" sz="2000" b="1" dirty="0">
                <a:latin typeface="Microsoft YaHei" panose="020B0503020204020204" pitchFamily="34" charset="-122"/>
                <a:ea typeface="Microsoft YaHei" panose="020B0503020204020204" pitchFamily="34" charset="-122"/>
              </a:rPr>
              <a:t>Network</a:t>
            </a:r>
            <a:r>
              <a:rPr kumimoji="1" lang="zh-CN" altLang="en-US" sz="2000" b="1" dirty="0">
                <a:latin typeface="Microsoft YaHei" panose="020B0503020204020204" pitchFamily="34" charset="-122"/>
                <a:ea typeface="Microsoft YaHei" panose="020B0503020204020204" pitchFamily="34" charset="-122"/>
              </a:rPr>
              <a:t>（</a:t>
            </a:r>
            <a:r>
              <a:rPr kumimoji="1" lang="en-US" altLang="zh-CN" sz="2000" b="1" dirty="0">
                <a:latin typeface="Microsoft YaHei" panose="020B0503020204020204" pitchFamily="34" charset="-122"/>
                <a:ea typeface="Microsoft YaHei" panose="020B0503020204020204" pitchFamily="34" charset="-122"/>
              </a:rPr>
              <a:t>NIPS</a:t>
            </a:r>
            <a:r>
              <a:rPr kumimoji="1" lang="zh-CN" altLang="en-US" sz="2000" b="1" dirty="0">
                <a:latin typeface="Microsoft YaHei" panose="020B0503020204020204" pitchFamily="34" charset="-122"/>
                <a:ea typeface="Microsoft YaHei" panose="020B0503020204020204" pitchFamily="34" charset="-122"/>
              </a:rPr>
              <a:t> </a:t>
            </a:r>
            <a:r>
              <a:rPr kumimoji="1" lang="en-US" altLang="zh-CN" sz="2000" b="1" dirty="0">
                <a:latin typeface="Microsoft YaHei" panose="020B0503020204020204" pitchFamily="34" charset="-122"/>
                <a:ea typeface="Microsoft YaHei" panose="020B0503020204020204" pitchFamily="34" charset="-122"/>
              </a:rPr>
              <a:t>2016</a:t>
            </a:r>
            <a:r>
              <a:rPr kumimoji="1" lang="zh-CN" altLang="en-US" sz="2000" b="1" dirty="0">
                <a:latin typeface="Microsoft YaHei" panose="020B0503020204020204" pitchFamily="34" charset="-122"/>
                <a:ea typeface="Microsoft YaHei" panose="020B0503020204020204" pitchFamily="34" charset="-122"/>
              </a:rPr>
              <a:t>）</a:t>
            </a:r>
            <a:r>
              <a:rPr kumimoji="1" lang="en" altLang="zh-CN" sz="2000" b="1" dirty="0">
                <a:latin typeface="Microsoft YaHei" panose="020B0503020204020204" pitchFamily="34" charset="-122"/>
                <a:ea typeface="Microsoft YaHei" panose="020B0503020204020204" pitchFamily="34" charset="-122"/>
              </a:rPr>
              <a:t> </a:t>
            </a:r>
          </a:p>
        </p:txBody>
      </p:sp>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CA646AAB-F03F-0571-D7A1-D9E7B79F7041}"/>
                  </a:ext>
                </a:extLst>
              </p:cNvPr>
              <p:cNvSpPr txBox="1"/>
              <p:nvPr/>
            </p:nvSpPr>
            <p:spPr>
              <a:xfrm>
                <a:off x="511175" y="1791554"/>
                <a:ext cx="7303760" cy="3782895"/>
              </a:xfrm>
              <a:prstGeom prst="rect">
                <a:avLst/>
              </a:prstGeom>
              <a:noFill/>
            </p:spPr>
            <p:txBody>
              <a:bodyPr wrap="square" rtlCol="0">
                <a:spAutoFit/>
              </a:bodyPr>
              <a:lstStyle/>
              <a:p>
                <a:pPr marL="285750" indent="-285750">
                  <a:lnSpc>
                    <a:spcPct val="150000"/>
                  </a:lnSpc>
                  <a:buSzPct val="55000"/>
                  <a:buFont typeface="Wingdings" pitchFamily="2" charset="2"/>
                  <a:buChar char="Ø"/>
                </a:pPr>
                <a:r>
                  <a:rPr kumimoji="1" lang="zh-CN" altLang="en-US" dirty="0">
                    <a:latin typeface="Microsoft YaHei" panose="020B0503020204020204" pitchFamily="34" charset="-122"/>
                    <a:ea typeface="Microsoft YaHei" panose="020B0503020204020204" pitchFamily="34" charset="-122"/>
                  </a:rPr>
                  <a:t>二者均为基于度量的元学习框架</a:t>
                </a:r>
                <a:endParaRPr kumimoji="1" lang="en-US" altLang="zh-CN" dirty="0">
                  <a:latin typeface="Microsoft YaHei" panose="020B0503020204020204" pitchFamily="34" charset="-122"/>
                  <a:ea typeface="Microsoft YaHei" panose="020B0503020204020204" pitchFamily="34" charset="-122"/>
                </a:endParaRPr>
              </a:p>
              <a:p>
                <a:pPr marL="285750" indent="-285750">
                  <a:lnSpc>
                    <a:spcPct val="150000"/>
                  </a:lnSpc>
                  <a:buSzPct val="55000"/>
                  <a:buFont typeface="Wingdings" pitchFamily="2" charset="2"/>
                  <a:buChar char="Ø"/>
                </a:pPr>
                <a:r>
                  <a:rPr kumimoji="1" lang="zh-CN" altLang="en-US" dirty="0">
                    <a:latin typeface="Microsoft YaHei" panose="020B0503020204020204" pitchFamily="34" charset="-122"/>
                    <a:ea typeface="Microsoft YaHei" panose="020B0503020204020204" pitchFamily="34" charset="-122"/>
                  </a:rPr>
                  <a:t>在处理小样本和分类任务上很有潜力</a:t>
                </a:r>
                <a:endParaRPr kumimoji="1" lang="en-US" altLang="zh-CN" dirty="0">
                  <a:latin typeface="Microsoft YaHei" panose="020B0503020204020204" pitchFamily="34" charset="-122"/>
                  <a:ea typeface="Microsoft YaHei" panose="020B0503020204020204" pitchFamily="34" charset="-122"/>
                </a:endParaRPr>
              </a:p>
              <a:p>
                <a:pPr>
                  <a:lnSpc>
                    <a:spcPct val="150000"/>
                  </a:lnSpc>
                  <a:buSzPct val="55000"/>
                </a:pPr>
                <a:endParaRPr kumimoji="1" lang="en-US" altLang="zh-CN" dirty="0">
                  <a:latin typeface="Microsoft YaHei" panose="020B0503020204020204" pitchFamily="34" charset="-122"/>
                  <a:ea typeface="Microsoft YaHei" panose="020B0503020204020204" pitchFamily="34" charset="-122"/>
                </a:endParaRPr>
              </a:p>
              <a:p>
                <a:pPr marL="285750" indent="-285750">
                  <a:lnSpc>
                    <a:spcPct val="150000"/>
                  </a:lnSpc>
                  <a:buSzPct val="55000"/>
                  <a:buFont typeface="Wingdings" pitchFamily="2" charset="2"/>
                  <a:buChar char="Ø"/>
                </a:pPr>
                <a:r>
                  <a:rPr kumimoji="1" lang="en-US" altLang="zh-CN" b="1" dirty="0">
                    <a:solidFill>
                      <a:srgbClr val="406FB3"/>
                    </a:solidFill>
                    <a:latin typeface="Microsoft YaHei" panose="020B0503020204020204" pitchFamily="34" charset="-122"/>
                    <a:ea typeface="Microsoft YaHei" panose="020B0503020204020204" pitchFamily="34" charset="-122"/>
                  </a:rPr>
                  <a:t>Matching</a:t>
                </a:r>
                <a:r>
                  <a:rPr kumimoji="1" lang="zh-CN" altLang="en-US" b="1" dirty="0">
                    <a:solidFill>
                      <a:srgbClr val="406FB3"/>
                    </a:solidFill>
                    <a:latin typeface="Microsoft YaHei" panose="020B0503020204020204" pitchFamily="34" charset="-122"/>
                    <a:ea typeface="Microsoft YaHei" panose="020B0503020204020204" pitchFamily="34" charset="-122"/>
                  </a:rPr>
                  <a:t> </a:t>
                </a:r>
                <a:r>
                  <a:rPr kumimoji="1" lang="en-US" altLang="zh-CN" b="1" dirty="0">
                    <a:solidFill>
                      <a:srgbClr val="406FB3"/>
                    </a:solidFill>
                    <a:latin typeface="Microsoft YaHei" panose="020B0503020204020204" pitchFamily="34" charset="-122"/>
                    <a:ea typeface="Microsoft YaHei" panose="020B0503020204020204" pitchFamily="34" charset="-122"/>
                  </a:rPr>
                  <a:t>Networking</a:t>
                </a:r>
                <a:r>
                  <a:rPr kumimoji="1" lang="zh-CN" altLang="en-US" b="1" dirty="0">
                    <a:solidFill>
                      <a:srgbClr val="406FB3"/>
                    </a:solidFill>
                    <a:latin typeface="Microsoft YaHei" panose="020B0503020204020204" pitchFamily="34" charset="-122"/>
                    <a:ea typeface="Microsoft YaHei" panose="020B0503020204020204" pitchFamily="34" charset="-122"/>
                  </a:rPr>
                  <a:t>：</a:t>
                </a:r>
                <a:endParaRPr kumimoji="1" lang="en-US" altLang="zh-CN" b="1" dirty="0">
                  <a:solidFill>
                    <a:srgbClr val="406FB3"/>
                  </a:solidFill>
                  <a:latin typeface="Microsoft YaHei" panose="020B0503020204020204" pitchFamily="34" charset="-122"/>
                  <a:ea typeface="Microsoft YaHei" panose="020B0503020204020204" pitchFamily="34" charset="-122"/>
                </a:endParaRPr>
              </a:p>
              <a:p>
                <a:pPr marL="742950" lvl="1" indent="-285750">
                  <a:lnSpc>
                    <a:spcPct val="150000"/>
                  </a:lnSpc>
                  <a:buSzPct val="55000"/>
                  <a:buFont typeface="Wingdings" pitchFamily="2" charset="2"/>
                  <a:buChar char="Ø"/>
                </a:pPr>
                <a:r>
                  <a:rPr kumimoji="1" lang="zh-CN" altLang="en-US" dirty="0">
                    <a:latin typeface="Microsoft YaHei" panose="020B0503020204020204" pitchFamily="34" charset="-122"/>
                    <a:ea typeface="Microsoft YaHei" panose="020B0503020204020204" pitchFamily="34" charset="-122"/>
                  </a:rPr>
                  <a:t>核心思想来源于</a:t>
                </a:r>
                <a:r>
                  <a:rPr kumimoji="1" lang="en-US" altLang="zh-CN" dirty="0">
                    <a:latin typeface="Microsoft YaHei" panose="020B0503020204020204" pitchFamily="34" charset="-122"/>
                    <a:ea typeface="Microsoft YaHei" panose="020B0503020204020204" pitchFamily="34" charset="-122"/>
                  </a:rPr>
                  <a:t>KNN</a:t>
                </a:r>
                <a:r>
                  <a:rPr kumimoji="1" lang="zh-CN" altLang="en-US" dirty="0">
                    <a:latin typeface="Microsoft YaHei" panose="020B0503020204020204" pitchFamily="34" charset="-122"/>
                    <a:ea typeface="Microsoft YaHei" panose="020B0503020204020204" pitchFamily="34" charset="-122"/>
                  </a:rPr>
                  <a:t>，显式地定义了核</a:t>
                </a:r>
                <a:endParaRPr kumimoji="1" lang="en-US" altLang="zh-CN" dirty="0">
                  <a:latin typeface="Microsoft YaHei" panose="020B0503020204020204" pitchFamily="34" charset="-122"/>
                  <a:ea typeface="Microsoft YaHei" panose="020B0503020204020204" pitchFamily="34" charset="-122"/>
                </a:endParaRPr>
              </a:p>
              <a:p>
                <a:pPr marL="742950" lvl="1" indent="-285750">
                  <a:lnSpc>
                    <a:spcPct val="150000"/>
                  </a:lnSpc>
                  <a:buSzPct val="55000"/>
                  <a:buFont typeface="Wingdings" pitchFamily="2" charset="2"/>
                  <a:buChar char="Ø"/>
                </a:pPr>
                <a:r>
                  <a:rPr kumimoji="1" lang="zh-CN" altLang="en-US" dirty="0">
                    <a:latin typeface="Microsoft YaHei" panose="020B0503020204020204" pitchFamily="34" charset="-122"/>
                    <a:ea typeface="Microsoft YaHei" panose="020B0503020204020204" pitchFamily="34" charset="-122"/>
                  </a:rPr>
                  <a:t>以简单连接的形式保存输入数据</a:t>
                </a:r>
                <a:endParaRPr kumimoji="1" lang="en-US" altLang="zh-CN" dirty="0">
                  <a:latin typeface="Microsoft YaHei" panose="020B0503020204020204" pitchFamily="34" charset="-122"/>
                  <a:ea typeface="Microsoft YaHei" panose="020B0503020204020204" pitchFamily="34" charset="-122"/>
                </a:endParaRPr>
              </a:p>
              <a:p>
                <a:pPr marL="285750" indent="-285750">
                  <a:lnSpc>
                    <a:spcPct val="150000"/>
                  </a:lnSpc>
                  <a:buSzPct val="55000"/>
                  <a:buFont typeface="Wingdings" pitchFamily="2" charset="2"/>
                  <a:buChar char="Ø"/>
                </a:pPr>
                <a:r>
                  <a:rPr kumimoji="1" lang="en-US" altLang="zh-CN" b="1" dirty="0">
                    <a:solidFill>
                      <a:srgbClr val="406FB3"/>
                    </a:solidFill>
                    <a:latin typeface="Microsoft YaHei" panose="020B0503020204020204" pitchFamily="34" charset="-122"/>
                    <a:ea typeface="Microsoft YaHei" panose="020B0503020204020204" pitchFamily="34" charset="-122"/>
                  </a:rPr>
                  <a:t>CNP</a:t>
                </a:r>
                <a:r>
                  <a:rPr kumimoji="1" lang="zh-CN" altLang="en-US" b="1" dirty="0">
                    <a:solidFill>
                      <a:srgbClr val="406FB3"/>
                    </a:solidFill>
                    <a:latin typeface="Microsoft YaHei" panose="020B0503020204020204" pitchFamily="34" charset="-122"/>
                    <a:ea typeface="Microsoft YaHei" panose="020B0503020204020204" pitchFamily="34" charset="-122"/>
                  </a:rPr>
                  <a:t>：</a:t>
                </a:r>
                <a:endParaRPr kumimoji="1" lang="en-US" altLang="zh-CN" b="1" dirty="0">
                  <a:solidFill>
                    <a:srgbClr val="406FB3"/>
                  </a:solidFill>
                  <a:latin typeface="Microsoft YaHei" panose="020B0503020204020204" pitchFamily="34" charset="-122"/>
                  <a:ea typeface="Microsoft YaHei" panose="020B0503020204020204" pitchFamily="34" charset="-122"/>
                </a:endParaRPr>
              </a:p>
              <a:p>
                <a:pPr marL="742950" lvl="1" indent="-285750">
                  <a:lnSpc>
                    <a:spcPct val="150000"/>
                  </a:lnSpc>
                  <a:buSzPct val="55000"/>
                  <a:buFont typeface="Wingdings" pitchFamily="2" charset="2"/>
                  <a:buChar char="Ø"/>
                </a:pPr>
                <a:r>
                  <a:rPr kumimoji="1" lang="zh-CN" altLang="en-US" dirty="0">
                    <a:latin typeface="Microsoft YaHei" panose="020B0503020204020204" pitchFamily="34" charset="-122"/>
                    <a:ea typeface="Microsoft YaHei" panose="020B0503020204020204" pitchFamily="34" charset="-122"/>
                  </a:rPr>
                  <a:t>隐式地从定义的参数</a:t>
                </a:r>
                <a14:m>
                  <m:oMath xmlns:m="http://schemas.openxmlformats.org/officeDocument/2006/math">
                    <m:sSub>
                      <m:sSubPr>
                        <m:ctrlPr>
                          <a:rPr kumimoji="1" lang="en-US" altLang="zh-CN" i="1" smtClean="0">
                            <a:solidFill>
                              <a:schemeClr val="tx1"/>
                            </a:solidFill>
                            <a:latin typeface="Cambria Math" panose="02040503050406030204" pitchFamily="18" charset="0"/>
                            <a:ea typeface="Microsoft YaHei" panose="020B0503020204020204" pitchFamily="34" charset="-122"/>
                          </a:rPr>
                        </m:ctrlPr>
                      </m:sSubPr>
                      <m:e>
                        <m:r>
                          <a:rPr kumimoji="1" lang="zh-CN" altLang="en-US" b="0" i="1" smtClean="0">
                            <a:solidFill>
                              <a:schemeClr val="tx1"/>
                            </a:solidFill>
                            <a:latin typeface="Cambria Math" panose="02040503050406030204" pitchFamily="18" charset="0"/>
                            <a:ea typeface="Microsoft YaHei" panose="020B0503020204020204" pitchFamily="34" charset="-122"/>
                          </a:rPr>
                          <m:t>𝜙</m:t>
                        </m:r>
                      </m:e>
                      <m:sub>
                        <m:r>
                          <a:rPr kumimoji="1" lang="en-US" altLang="zh-CN" b="0" i="1" smtClean="0">
                            <a:solidFill>
                              <a:schemeClr val="tx1"/>
                            </a:solidFill>
                            <a:latin typeface="Cambria Math" panose="02040503050406030204" pitchFamily="18" charset="0"/>
                            <a:ea typeface="Microsoft YaHei" panose="020B0503020204020204" pitchFamily="34" charset="-122"/>
                          </a:rPr>
                          <m:t>𝜃</m:t>
                        </m:r>
                      </m:sub>
                    </m:sSub>
                    <m:r>
                      <a:rPr kumimoji="1" lang="en-US" altLang="zh-CN" b="0" i="1" smtClean="0">
                        <a:solidFill>
                          <a:schemeClr val="tx1"/>
                        </a:solidFill>
                        <a:latin typeface="Cambria Math" panose="02040503050406030204" pitchFamily="18" charset="0"/>
                        <a:ea typeface="Microsoft YaHei" panose="020B0503020204020204" pitchFamily="34" charset="-122"/>
                      </a:rPr>
                      <m:t>,</m:t>
                    </m:r>
                    <m:r>
                      <a:rPr kumimoji="1" lang="en-US" altLang="zh-CN" b="0" i="1">
                        <a:solidFill>
                          <a:schemeClr val="tx1"/>
                        </a:solidFill>
                        <a:latin typeface="Cambria Math" panose="02040503050406030204" pitchFamily="18" charset="0"/>
                        <a:ea typeface="Cambria Math" panose="02040503050406030204" pitchFamily="18" charset="0"/>
                      </a:rPr>
                      <m:t>⊕</m:t>
                    </m:r>
                    <m:r>
                      <a:rPr kumimoji="1" lang="en-US" altLang="zh-CN" b="0" i="1" smtClean="0">
                        <a:solidFill>
                          <a:schemeClr val="tx1"/>
                        </a:solidFill>
                        <a:latin typeface="Cambria Math" panose="02040503050406030204" pitchFamily="18" charset="0"/>
                        <a:ea typeface="Cambria Math" panose="02040503050406030204" pitchFamily="18" charset="0"/>
                      </a:rPr>
                      <m:t>,</m:t>
                    </m:r>
                    <m:sSub>
                      <m:sSubPr>
                        <m:ctrlPr>
                          <a:rPr kumimoji="1" lang="en-US" altLang="zh-CN" i="1">
                            <a:solidFill>
                              <a:schemeClr val="tx1"/>
                            </a:solidFill>
                            <a:latin typeface="Cambria Math" panose="02040503050406030204" pitchFamily="18" charset="0"/>
                            <a:ea typeface="Cambria Math" panose="02040503050406030204" pitchFamily="18" charset="0"/>
                          </a:rPr>
                        </m:ctrlPr>
                      </m:sSubPr>
                      <m:e>
                        <m:r>
                          <a:rPr kumimoji="1" lang="en-US" altLang="zh-CN" b="0" i="1">
                            <a:solidFill>
                              <a:schemeClr val="tx1"/>
                            </a:solidFill>
                            <a:latin typeface="Cambria Math" panose="02040503050406030204" pitchFamily="18" charset="0"/>
                            <a:ea typeface="Cambria Math" panose="02040503050406030204" pitchFamily="18" charset="0"/>
                          </a:rPr>
                          <m:t>𝜌</m:t>
                        </m:r>
                      </m:e>
                      <m:sub>
                        <m:r>
                          <a:rPr kumimoji="1" lang="en-US" altLang="zh-CN" b="0" i="1">
                            <a:solidFill>
                              <a:schemeClr val="tx1"/>
                            </a:solidFill>
                            <a:latin typeface="Cambria Math" panose="02040503050406030204" pitchFamily="18" charset="0"/>
                            <a:ea typeface="Cambria Math" panose="02040503050406030204" pitchFamily="18" charset="0"/>
                          </a:rPr>
                          <m:t>𝜃</m:t>
                        </m:r>
                      </m:sub>
                    </m:sSub>
                  </m:oMath>
                </a14:m>
                <a:r>
                  <a:rPr kumimoji="1" lang="zh-CN" altLang="en-US" dirty="0">
                    <a:latin typeface="Microsoft YaHei" panose="020B0503020204020204" pitchFamily="34" charset="-122"/>
                    <a:ea typeface="Microsoft YaHei" panose="020B0503020204020204" pitchFamily="34" charset="-122"/>
                  </a:rPr>
                  <a:t>中学习核</a:t>
                </a:r>
                <a:endParaRPr kumimoji="1" lang="en-US" altLang="zh-CN" dirty="0">
                  <a:latin typeface="Microsoft YaHei" panose="020B0503020204020204" pitchFamily="34" charset="-122"/>
                  <a:ea typeface="Microsoft YaHei" panose="020B0503020204020204" pitchFamily="34" charset="-122"/>
                </a:endParaRPr>
              </a:p>
              <a:p>
                <a:pPr marL="742950" lvl="1" indent="-285750">
                  <a:lnSpc>
                    <a:spcPct val="150000"/>
                  </a:lnSpc>
                  <a:buSzPct val="55000"/>
                  <a:buFont typeface="Wingdings" pitchFamily="2" charset="2"/>
                  <a:buChar char="Ø"/>
                </a:pPr>
                <a:r>
                  <a:rPr kumimoji="1" lang="zh-CN" altLang="en-US" dirty="0">
                    <a:latin typeface="Microsoft YaHei" panose="020B0503020204020204" pitchFamily="34" charset="-122"/>
                    <a:ea typeface="Microsoft YaHei" panose="020B0503020204020204" pitchFamily="34" charset="-122"/>
                  </a:rPr>
                  <a:t>以更抽象的方式（如</a:t>
                </a:r>
                <a14:m>
                  <m:oMath xmlns:m="http://schemas.openxmlformats.org/officeDocument/2006/math">
                    <m:r>
                      <a:rPr kumimoji="1" lang="en-US" altLang="zh-CN" b="0" i="1" smtClean="0">
                        <a:solidFill>
                          <a:schemeClr val="tx1"/>
                        </a:solidFill>
                        <a:latin typeface="Cambria Math" panose="02040503050406030204" pitchFamily="18" charset="0"/>
                        <a:ea typeface="Cambria Math" panose="02040503050406030204" pitchFamily="18" charset="0"/>
                      </a:rPr>
                      <m:t>⊕</m:t>
                    </m:r>
                  </m:oMath>
                </a14:m>
                <a:r>
                  <a:rPr kumimoji="1" lang="zh-CN" altLang="en-US" dirty="0">
                    <a:latin typeface="Microsoft YaHei" panose="020B0503020204020204" pitchFamily="34" charset="-122"/>
                    <a:ea typeface="Microsoft YaHei" panose="020B0503020204020204" pitchFamily="34" charset="-122"/>
                  </a:rPr>
                  <a:t>）保存输入数据</a:t>
                </a:r>
                <a:endParaRPr kumimoji="1" lang="en-US" altLang="zh-CN" dirty="0">
                  <a:latin typeface="Microsoft YaHei" panose="020B0503020204020204" pitchFamily="34" charset="-122"/>
                  <a:ea typeface="Microsoft YaHei" panose="020B0503020204020204" pitchFamily="34" charset="-122"/>
                </a:endParaRPr>
              </a:p>
            </p:txBody>
          </p:sp>
        </mc:Choice>
        <mc:Fallback xmlns="">
          <p:sp>
            <p:nvSpPr>
              <p:cNvPr id="10" name="文本框 9">
                <a:extLst>
                  <a:ext uri="{FF2B5EF4-FFF2-40B4-BE49-F238E27FC236}">
                    <a16:creationId xmlns:a16="http://schemas.microsoft.com/office/drawing/2014/main" id="{CA646AAB-F03F-0571-D7A1-D9E7B79F7041}"/>
                  </a:ext>
                </a:extLst>
              </p:cNvPr>
              <p:cNvSpPr txBox="1">
                <a:spLocks noRot="1" noChangeAspect="1" noMove="1" noResize="1" noEditPoints="1" noAdjustHandles="1" noChangeArrowheads="1" noChangeShapeType="1" noTextEdit="1"/>
              </p:cNvSpPr>
              <p:nvPr/>
            </p:nvSpPr>
            <p:spPr>
              <a:xfrm>
                <a:off x="511175" y="1791554"/>
                <a:ext cx="7303760" cy="3782895"/>
              </a:xfrm>
              <a:prstGeom prst="rect">
                <a:avLst/>
              </a:prstGeom>
              <a:blipFill>
                <a:blip r:embed="rId3"/>
                <a:stretch>
                  <a:fillRect b="-2013"/>
                </a:stretch>
              </a:blipFill>
            </p:spPr>
            <p:txBody>
              <a:bodyPr/>
              <a:lstStyle/>
              <a:p>
                <a:r>
                  <a:rPr lang="zh-CN" altLang="en-US">
                    <a:noFill/>
                  </a:rPr>
                  <a:t> </a:t>
                </a:r>
              </a:p>
            </p:txBody>
          </p:sp>
        </mc:Fallback>
      </mc:AlternateContent>
      <p:sp>
        <p:nvSpPr>
          <p:cNvPr id="5" name="文本框 4">
            <a:extLst>
              <a:ext uri="{FF2B5EF4-FFF2-40B4-BE49-F238E27FC236}">
                <a16:creationId xmlns:a16="http://schemas.microsoft.com/office/drawing/2014/main" id="{07913C99-0298-472D-A8C2-364659C08711}"/>
              </a:ext>
            </a:extLst>
          </p:cNvPr>
          <p:cNvSpPr txBox="1"/>
          <p:nvPr/>
        </p:nvSpPr>
        <p:spPr>
          <a:xfrm>
            <a:off x="576263" y="6151631"/>
            <a:ext cx="8058748" cy="400110"/>
          </a:xfrm>
          <a:prstGeom prst="rect">
            <a:avLst/>
          </a:prstGeom>
          <a:noFill/>
        </p:spPr>
        <p:txBody>
          <a:bodyPr wrap="square">
            <a:spAutoFit/>
          </a:bodyPr>
          <a:lstStyle/>
          <a:p>
            <a:r>
              <a:rPr lang="zh-CN" altLang="en-US" sz="1000" dirty="0">
                <a:latin typeface="Microsoft YaHei" panose="020B0503020204020204" pitchFamily="34" charset="-122"/>
                <a:ea typeface="Microsoft YaHei" panose="020B0503020204020204" pitchFamily="34" charset="-122"/>
              </a:rPr>
              <a:t>﻿Oriol Vinyals, Charles Blundell, Tim Lillicrap, Koray Kavukcuoglu, and Daan Wierstra. 2016. Matching Networks for One Shot Learning. In Proc. NIPS. 3630–3638.</a:t>
            </a:r>
          </a:p>
        </p:txBody>
      </p:sp>
    </p:spTree>
    <p:extLst>
      <p:ext uri="{BB962C8B-B14F-4D97-AF65-F5344CB8AC3E}">
        <p14:creationId xmlns:p14="http://schemas.microsoft.com/office/powerpoint/2010/main" val="827618297"/>
      </p:ext>
    </p:extLst>
  </p:cSld>
  <p:clrMapOvr>
    <a:masterClrMapping/>
  </p:clrMapOvr>
  <mc:AlternateContent xmlns:mc="http://schemas.openxmlformats.org/markup-compatibility/2006" xmlns:p14="http://schemas.microsoft.com/office/powerpoint/2010/main">
    <mc:Choice Requires="p14">
      <p:transition spd="med" p14:dur="700">
        <p:wipe/>
      </p:transition>
    </mc:Choice>
    <mc:Fallback xmlns="">
      <p:transition spd="med">
        <p:wip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标题 3"/>
          <p:cNvSpPr txBox="1"/>
          <p:nvPr/>
        </p:nvSpPr>
        <p:spPr>
          <a:xfrm>
            <a:off x="0" y="-26988"/>
            <a:ext cx="9144000" cy="863601"/>
          </a:xfrm>
          <a:prstGeom prst="rect">
            <a:avLst/>
          </a:prstGeom>
          <a:solidFill>
            <a:srgbClr val="02409A"/>
          </a:solidFill>
          <a:ln>
            <a:noFill/>
          </a:ln>
          <a:effectLst/>
        </p:spPr>
        <p:txBody>
          <a:bodyPr tIns="0" bIns="0" anchor="ctr"/>
          <a:lstStyle/>
          <a:p>
            <a:pPr algn="ctr">
              <a:spcBef>
                <a:spcPct val="0"/>
              </a:spcBef>
              <a:defRPr/>
            </a:pPr>
            <a:endParaRPr lang="zh-CN" altLang="en-US" sz="4800" b="1" dirty="0">
              <a:solidFill>
                <a:prstClr val="white"/>
              </a:solidFill>
              <a:latin typeface="微软雅黑" panose="020B0503020204020204" pitchFamily="34" charset="-122"/>
              <a:ea typeface="微软雅黑" panose="020B0503020204020204" pitchFamily="34" charset="-122"/>
            </a:endParaRPr>
          </a:p>
        </p:txBody>
      </p:sp>
      <p:cxnSp>
        <p:nvCxnSpPr>
          <p:cNvPr id="39951" name="直接连接符 19"/>
          <p:cNvCxnSpPr/>
          <p:nvPr/>
        </p:nvCxnSpPr>
        <p:spPr bwMode="auto">
          <a:xfrm flipH="1">
            <a:off x="449263" y="-25400"/>
            <a:ext cx="1587" cy="841375"/>
          </a:xfrm>
          <a:prstGeom prst="line">
            <a:avLst/>
          </a:prstGeom>
          <a:noFill/>
          <a:ln w="28575" algn="ctr">
            <a:solidFill>
              <a:schemeClr val="bg1"/>
            </a:solidFill>
            <a:round/>
          </a:ln>
          <a:effectLst/>
          <a:extLst>
            <a:ext uri="{909E8E84-426E-40DD-AFC4-6F175D3DCCD1}">
              <a14:hiddenFill xmlns:a14="http://schemas.microsoft.com/office/drawing/2010/main">
                <a:noFill/>
              </a14:hiddenFill>
            </a:ext>
          </a:extLst>
        </p:spPr>
      </p:cxnSp>
      <p:cxnSp>
        <p:nvCxnSpPr>
          <p:cNvPr id="39952" name="直接连接符 20"/>
          <p:cNvCxnSpPr/>
          <p:nvPr/>
        </p:nvCxnSpPr>
        <p:spPr bwMode="auto">
          <a:xfrm flipH="1">
            <a:off x="511175" y="-26988"/>
            <a:ext cx="1588" cy="554038"/>
          </a:xfrm>
          <a:prstGeom prst="line">
            <a:avLst/>
          </a:prstGeom>
          <a:noFill/>
          <a:ln w="28575" algn="ctr">
            <a:solidFill>
              <a:schemeClr val="bg1"/>
            </a:solidFill>
            <a:round/>
          </a:ln>
          <a:effectLst/>
          <a:extLst>
            <a:ext uri="{909E8E84-426E-40DD-AFC4-6F175D3DCCD1}">
              <a14:hiddenFill xmlns:a14="http://schemas.microsoft.com/office/drawing/2010/main">
                <a:noFill/>
              </a14:hiddenFill>
            </a:ext>
          </a:extLst>
        </p:spPr>
      </p:cxnSp>
      <p:cxnSp>
        <p:nvCxnSpPr>
          <p:cNvPr id="39953" name="直接连接符 30"/>
          <p:cNvCxnSpPr/>
          <p:nvPr/>
        </p:nvCxnSpPr>
        <p:spPr bwMode="auto">
          <a:xfrm>
            <a:off x="576263" y="-26988"/>
            <a:ext cx="0" cy="298451"/>
          </a:xfrm>
          <a:prstGeom prst="line">
            <a:avLst/>
          </a:prstGeom>
          <a:noFill/>
          <a:ln w="28575" algn="ctr">
            <a:solidFill>
              <a:schemeClr val="bg1"/>
            </a:solidFill>
            <a:round/>
          </a:ln>
          <a:effectLst/>
          <a:extLst>
            <a:ext uri="{909E8E84-426E-40DD-AFC4-6F175D3DCCD1}">
              <a14:hiddenFill xmlns:a14="http://schemas.microsoft.com/office/drawing/2010/main">
                <a:noFill/>
              </a14:hiddenFill>
            </a:ext>
          </a:extLst>
        </p:spPr>
      </p:cxnSp>
      <p:sp>
        <p:nvSpPr>
          <p:cNvPr id="58" name="TextBox 19"/>
          <p:cNvSpPr txBox="1">
            <a:spLocks noChangeArrowheads="1"/>
          </p:cNvSpPr>
          <p:nvPr/>
        </p:nvSpPr>
        <p:spPr bwMode="auto">
          <a:xfrm>
            <a:off x="622300" y="142875"/>
            <a:ext cx="8545830" cy="5232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fontAlgn="base" hangingPunct="1">
              <a:spcBef>
                <a:spcPct val="0"/>
              </a:spcBef>
              <a:spcAft>
                <a:spcPct val="0"/>
              </a:spcAft>
            </a:pPr>
            <a:r>
              <a:rPr lang="zh-CN" altLang="en-US" sz="2800" b="1" dirty="0">
                <a:solidFill>
                  <a:prstClr val="white"/>
                </a:solidFill>
                <a:latin typeface="微软雅黑" panose="020B0503020204020204" pitchFamily="34" charset="-122"/>
                <a:ea typeface="微软雅黑" panose="020B0503020204020204" pitchFamily="34" charset="-122"/>
                <a:cs typeface="Arial" panose="020B0604020202020204" pitchFamily="34" charset="0"/>
              </a:rPr>
              <a:t>研究思路</a:t>
            </a:r>
            <a:endParaRPr lang="en-US" altLang="zh-CN" sz="2800" b="1" dirty="0">
              <a:solidFill>
                <a:prstClr val="white"/>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 name="灯片编号占位符 3"/>
          <p:cNvSpPr>
            <a:spLocks noGrp="1"/>
          </p:cNvSpPr>
          <p:nvPr>
            <p:ph type="sldNum" sz="quarter" idx="12"/>
          </p:nvPr>
        </p:nvSpPr>
        <p:spPr/>
        <p:txBody>
          <a:bodyPr/>
          <a:lstStyle/>
          <a:p>
            <a:fld id="{94B6E62B-4DEC-4954-AD3A-658470571C9E}" type="slidenum">
              <a:rPr lang="zh-CN" altLang="en-US" smtClean="0"/>
              <a:t>17</a:t>
            </a:fld>
            <a:endParaRPr lang="zh-CN" altLang="en-US"/>
          </a:p>
        </p:txBody>
      </p:sp>
      <p:sp>
        <p:nvSpPr>
          <p:cNvPr id="41" name="文本框 40">
            <a:extLst>
              <a:ext uri="{FF2B5EF4-FFF2-40B4-BE49-F238E27FC236}">
                <a16:creationId xmlns:a16="http://schemas.microsoft.com/office/drawing/2014/main" id="{14A6F321-3495-4B3C-DD60-D7CB99741C5C}"/>
              </a:ext>
            </a:extLst>
          </p:cNvPr>
          <p:cNvSpPr txBox="1"/>
          <p:nvPr/>
        </p:nvSpPr>
        <p:spPr>
          <a:xfrm>
            <a:off x="901730" y="2389131"/>
            <a:ext cx="7340540" cy="2346220"/>
          </a:xfrm>
          <a:prstGeom prst="rect">
            <a:avLst/>
          </a:prstGeom>
          <a:noFill/>
        </p:spPr>
        <p:txBody>
          <a:bodyPr wrap="square" rtlCol="0">
            <a:spAutoFit/>
          </a:bodyPr>
          <a:lstStyle/>
          <a:p>
            <a:pPr>
              <a:lnSpc>
                <a:spcPct val="150000"/>
              </a:lnSpc>
            </a:pPr>
            <a:r>
              <a:rPr kumimoji="1" lang="zh-CN" altLang="en-US" sz="2000" b="1" dirty="0">
                <a:latin typeface="Microsoft YaHei" panose="020B0503020204020204" pitchFamily="34" charset="-122"/>
                <a:ea typeface="Microsoft YaHei" panose="020B0503020204020204" pitchFamily="34" charset="-122"/>
              </a:rPr>
              <a:t>为解决</a:t>
            </a:r>
            <a:r>
              <a:rPr kumimoji="1" lang="zh-CN" altLang="en-US" sz="2000" b="1" dirty="0">
                <a:solidFill>
                  <a:srgbClr val="406FB3"/>
                </a:solidFill>
                <a:latin typeface="Microsoft YaHei" panose="020B0503020204020204" pitchFamily="34" charset="-122"/>
                <a:ea typeface="Microsoft YaHei" panose="020B0503020204020204" pitchFamily="34" charset="-122"/>
              </a:rPr>
              <a:t>少样本</a:t>
            </a:r>
            <a:r>
              <a:rPr kumimoji="1" lang="zh-CN" altLang="en-US" sz="2000" b="1" dirty="0">
                <a:latin typeface="Microsoft YaHei" panose="020B0503020204020204" pitchFamily="34" charset="-122"/>
                <a:ea typeface="Microsoft YaHei" panose="020B0503020204020204" pitchFamily="34" charset="-122"/>
              </a:rPr>
              <a:t>场景下的社区搜索问题，</a:t>
            </a:r>
            <a:endParaRPr kumimoji="1" lang="en-US" altLang="zh-CN" sz="2000" b="1" dirty="0">
              <a:latin typeface="Microsoft YaHei" panose="020B0503020204020204" pitchFamily="34" charset="-122"/>
              <a:ea typeface="Microsoft YaHei" panose="020B0503020204020204" pitchFamily="34" charset="-122"/>
            </a:endParaRPr>
          </a:p>
          <a:p>
            <a:pPr>
              <a:lnSpc>
                <a:spcPct val="150000"/>
              </a:lnSpc>
            </a:pPr>
            <a:r>
              <a:rPr kumimoji="1" lang="zh-CN" altLang="en-US" sz="2000" b="1" dirty="0">
                <a:latin typeface="Microsoft YaHei" panose="020B0503020204020204" pitchFamily="34" charset="-122"/>
                <a:ea typeface="Microsoft YaHei" panose="020B0503020204020204" pitchFamily="34" charset="-122"/>
              </a:rPr>
              <a:t>本文提出一种基于元学习的框架 </a:t>
            </a:r>
            <a:r>
              <a:rPr kumimoji="1" lang="zh-CN" altLang="en-US" sz="2000" b="1" dirty="0">
                <a:solidFill>
                  <a:srgbClr val="406FB3"/>
                </a:solidFill>
                <a:latin typeface="Microsoft YaHei" panose="020B0503020204020204" pitchFamily="34" charset="-122"/>
                <a:ea typeface="Microsoft YaHei" panose="020B0503020204020204" pitchFamily="34" charset="-122"/>
              </a:rPr>
              <a:t>条件图神经过程（</a:t>
            </a:r>
            <a:r>
              <a:rPr kumimoji="1" lang="en-US" altLang="zh-CN" sz="2000" b="1" dirty="0">
                <a:solidFill>
                  <a:srgbClr val="406FB3"/>
                </a:solidFill>
                <a:latin typeface="Microsoft YaHei" panose="020B0503020204020204" pitchFamily="34" charset="-122"/>
                <a:ea typeface="Microsoft YaHei" panose="020B0503020204020204" pitchFamily="34" charset="-122"/>
              </a:rPr>
              <a:t>Conditional</a:t>
            </a:r>
            <a:r>
              <a:rPr kumimoji="1" lang="zh-CN" altLang="en-US" sz="2000" b="1" dirty="0">
                <a:solidFill>
                  <a:srgbClr val="406FB3"/>
                </a:solidFill>
                <a:latin typeface="Microsoft YaHei" panose="020B0503020204020204" pitchFamily="34" charset="-122"/>
                <a:ea typeface="Microsoft YaHei" panose="020B0503020204020204" pitchFamily="34" charset="-122"/>
              </a:rPr>
              <a:t> </a:t>
            </a:r>
            <a:r>
              <a:rPr kumimoji="1" lang="en-US" altLang="zh-CN" sz="2000" b="1" dirty="0">
                <a:solidFill>
                  <a:srgbClr val="406FB3"/>
                </a:solidFill>
                <a:latin typeface="Microsoft YaHei" panose="020B0503020204020204" pitchFamily="34" charset="-122"/>
                <a:ea typeface="Microsoft YaHei" panose="020B0503020204020204" pitchFamily="34" charset="-122"/>
              </a:rPr>
              <a:t>Graph</a:t>
            </a:r>
            <a:r>
              <a:rPr kumimoji="1" lang="zh-CN" altLang="en-US" sz="2000" b="1" dirty="0">
                <a:solidFill>
                  <a:srgbClr val="406FB3"/>
                </a:solidFill>
                <a:latin typeface="Microsoft YaHei" panose="020B0503020204020204" pitchFamily="34" charset="-122"/>
                <a:ea typeface="Microsoft YaHei" panose="020B0503020204020204" pitchFamily="34" charset="-122"/>
              </a:rPr>
              <a:t> </a:t>
            </a:r>
            <a:r>
              <a:rPr kumimoji="1" lang="en-US" altLang="zh-CN" sz="2000" b="1" dirty="0">
                <a:solidFill>
                  <a:srgbClr val="406FB3"/>
                </a:solidFill>
                <a:latin typeface="Microsoft YaHei" panose="020B0503020204020204" pitchFamily="34" charset="-122"/>
                <a:ea typeface="Microsoft YaHei" panose="020B0503020204020204" pitchFamily="34" charset="-122"/>
              </a:rPr>
              <a:t>Neural</a:t>
            </a:r>
            <a:r>
              <a:rPr kumimoji="1" lang="zh-CN" altLang="en-US" sz="2000" b="1" dirty="0">
                <a:solidFill>
                  <a:srgbClr val="406FB3"/>
                </a:solidFill>
                <a:latin typeface="Microsoft YaHei" panose="020B0503020204020204" pitchFamily="34" charset="-122"/>
                <a:ea typeface="Microsoft YaHei" panose="020B0503020204020204" pitchFamily="34" charset="-122"/>
              </a:rPr>
              <a:t> </a:t>
            </a:r>
            <a:r>
              <a:rPr kumimoji="1" lang="en-US" altLang="zh-CN" sz="2000" b="1" dirty="0">
                <a:solidFill>
                  <a:srgbClr val="406FB3"/>
                </a:solidFill>
                <a:latin typeface="Microsoft YaHei" panose="020B0503020204020204" pitchFamily="34" charset="-122"/>
                <a:ea typeface="Microsoft YaHei" panose="020B0503020204020204" pitchFamily="34" charset="-122"/>
              </a:rPr>
              <a:t>Process</a:t>
            </a:r>
            <a:r>
              <a:rPr kumimoji="1" lang="zh-CN" altLang="en-US" sz="2000" b="1" dirty="0">
                <a:solidFill>
                  <a:srgbClr val="406FB3"/>
                </a:solidFill>
                <a:latin typeface="Microsoft YaHei" panose="020B0503020204020204" pitchFamily="34" charset="-122"/>
                <a:ea typeface="Microsoft YaHei" panose="020B0503020204020204" pitchFamily="34" charset="-122"/>
              </a:rPr>
              <a:t>，</a:t>
            </a:r>
            <a:r>
              <a:rPr kumimoji="1" lang="en-US" altLang="zh-CN" sz="2000" b="1" dirty="0">
                <a:solidFill>
                  <a:srgbClr val="406FB3"/>
                </a:solidFill>
                <a:latin typeface="Microsoft YaHei" panose="020B0503020204020204" pitchFamily="34" charset="-122"/>
                <a:ea typeface="Microsoft YaHei" panose="020B0503020204020204" pitchFamily="34" charset="-122"/>
              </a:rPr>
              <a:t>CGNP</a:t>
            </a:r>
            <a:r>
              <a:rPr kumimoji="1" lang="zh-CN" altLang="en-US" sz="2000" b="1" dirty="0">
                <a:solidFill>
                  <a:srgbClr val="406FB3"/>
                </a:solidFill>
                <a:latin typeface="Microsoft YaHei" panose="020B0503020204020204" pitchFamily="34" charset="-122"/>
                <a:ea typeface="Microsoft YaHei" panose="020B0503020204020204" pitchFamily="34" charset="-122"/>
              </a:rPr>
              <a:t>）</a:t>
            </a:r>
            <a:r>
              <a:rPr kumimoji="1" lang="zh-CN" altLang="en-US" sz="2000" b="1" dirty="0">
                <a:latin typeface="Microsoft YaHei" panose="020B0503020204020204" pitchFamily="34" charset="-122"/>
                <a:ea typeface="Microsoft YaHei" panose="020B0503020204020204" pitchFamily="34" charset="-122"/>
              </a:rPr>
              <a:t>，捕获多个图之间共有的</a:t>
            </a:r>
            <a:r>
              <a:rPr kumimoji="1" lang="en-US" altLang="zh-CN" sz="2000" b="1" dirty="0">
                <a:latin typeface="Microsoft YaHei" panose="020B0503020204020204" pitchFamily="34" charset="-122"/>
                <a:ea typeface="Microsoft YaHei" panose="020B0503020204020204" pitchFamily="34" charset="-122"/>
              </a:rPr>
              <a:t>CS</a:t>
            </a:r>
            <a:r>
              <a:rPr kumimoji="1" lang="zh-CN" altLang="en-US" sz="2000" b="1" dirty="0">
                <a:latin typeface="Microsoft YaHei" panose="020B0503020204020204" pitchFamily="34" charset="-122"/>
                <a:ea typeface="Microsoft YaHei" panose="020B0503020204020204" pitchFamily="34" charset="-122"/>
              </a:rPr>
              <a:t>先验知识，将图中节点映射到距离敏感的隐藏空间中，用节点嵌入和查询节点之间的</a:t>
            </a:r>
            <a:r>
              <a:rPr kumimoji="1" lang="zh-CN" altLang="en-US" sz="2000" b="1" dirty="0">
                <a:solidFill>
                  <a:srgbClr val="406FB3"/>
                </a:solidFill>
                <a:latin typeface="Microsoft YaHei" panose="020B0503020204020204" pitchFamily="34" charset="-122"/>
                <a:ea typeface="Microsoft YaHei" panose="020B0503020204020204" pitchFamily="34" charset="-122"/>
              </a:rPr>
              <a:t>距离</a:t>
            </a:r>
            <a:r>
              <a:rPr kumimoji="1" lang="zh-CN" altLang="en-US" sz="2000" b="1" dirty="0">
                <a:latin typeface="Microsoft YaHei" panose="020B0503020204020204" pitchFamily="34" charset="-122"/>
                <a:ea typeface="Microsoft YaHei" panose="020B0503020204020204" pitchFamily="34" charset="-122"/>
              </a:rPr>
              <a:t>来显式地判断节点之间的社区关系。</a:t>
            </a:r>
            <a:endParaRPr kumimoji="1" lang="en-US" altLang="zh-CN" sz="2000" b="1" dirty="0">
              <a:latin typeface="Microsoft YaHei" panose="020B0503020204020204" pitchFamily="34" charset="-122"/>
              <a:ea typeface="Microsoft YaHei" panose="020B0503020204020204" pitchFamily="34" charset="-122"/>
            </a:endParaRPr>
          </a:p>
        </p:txBody>
      </p:sp>
      <p:sp>
        <p:nvSpPr>
          <p:cNvPr id="3" name="圆角矩形 2">
            <a:extLst>
              <a:ext uri="{FF2B5EF4-FFF2-40B4-BE49-F238E27FC236}">
                <a16:creationId xmlns:a16="http://schemas.microsoft.com/office/drawing/2014/main" id="{DCF8DEBE-258B-4832-5E31-DB7CD113E5A0}"/>
              </a:ext>
            </a:extLst>
          </p:cNvPr>
          <p:cNvSpPr/>
          <p:nvPr/>
        </p:nvSpPr>
        <p:spPr>
          <a:xfrm>
            <a:off x="625475" y="1944922"/>
            <a:ext cx="7893050" cy="3234639"/>
          </a:xfrm>
          <a:prstGeom prst="round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110477145"/>
      </p:ext>
    </p:extLst>
  </p:cSld>
  <p:clrMapOvr>
    <a:masterClrMapping/>
  </p:clrMapOvr>
  <mc:AlternateContent xmlns:mc="http://schemas.openxmlformats.org/markup-compatibility/2006" xmlns:p14="http://schemas.microsoft.com/office/powerpoint/2010/main">
    <mc:Choice Requires="p14">
      <p:transition spd="med" p14:dur="700">
        <p:wipe/>
      </p:transition>
    </mc:Choice>
    <mc:Fallback xmlns="">
      <p:transition spd="med">
        <p:wip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 name="标题 3"/>
          <p:cNvSpPr txBox="1"/>
          <p:nvPr/>
        </p:nvSpPr>
        <p:spPr>
          <a:xfrm>
            <a:off x="0" y="-26988"/>
            <a:ext cx="9144000" cy="863601"/>
          </a:xfrm>
          <a:prstGeom prst="rect">
            <a:avLst/>
          </a:prstGeom>
          <a:solidFill>
            <a:srgbClr val="02409A"/>
          </a:solidFill>
          <a:ln>
            <a:noFill/>
          </a:ln>
          <a:effectLst/>
        </p:spPr>
        <p:txBody>
          <a:bodyPr tIns="0" bIns="0" anchor="ctr"/>
          <a:lstStyle/>
          <a:p>
            <a:pPr algn="ctr">
              <a:spcBef>
                <a:spcPct val="0"/>
              </a:spcBef>
              <a:defRPr/>
            </a:pPr>
            <a:endParaRPr lang="zh-CN" altLang="en-US" sz="4800" b="1" dirty="0">
              <a:solidFill>
                <a:prstClr val="white"/>
              </a:solidFill>
              <a:latin typeface="微软雅黑" panose="020B0503020204020204" pitchFamily="34" charset="-122"/>
              <a:ea typeface="微软雅黑" panose="020B0503020204020204" pitchFamily="34" charset="-122"/>
            </a:endParaRPr>
          </a:p>
        </p:txBody>
      </p:sp>
      <p:cxnSp>
        <p:nvCxnSpPr>
          <p:cNvPr id="39951" name="直接连接符 19"/>
          <p:cNvCxnSpPr/>
          <p:nvPr/>
        </p:nvCxnSpPr>
        <p:spPr bwMode="auto">
          <a:xfrm flipH="1">
            <a:off x="449263" y="-25400"/>
            <a:ext cx="1587" cy="841375"/>
          </a:xfrm>
          <a:prstGeom prst="line">
            <a:avLst/>
          </a:prstGeom>
          <a:noFill/>
          <a:ln w="28575" algn="ctr">
            <a:solidFill>
              <a:schemeClr val="bg1"/>
            </a:solidFill>
            <a:round/>
          </a:ln>
          <a:effectLst/>
          <a:extLst>
            <a:ext uri="{909E8E84-426E-40DD-AFC4-6F175D3DCCD1}">
              <a14:hiddenFill xmlns:a14="http://schemas.microsoft.com/office/drawing/2010/main">
                <a:noFill/>
              </a14:hiddenFill>
            </a:ext>
          </a:extLst>
        </p:spPr>
      </p:cxnSp>
      <p:cxnSp>
        <p:nvCxnSpPr>
          <p:cNvPr id="39952" name="直接连接符 20"/>
          <p:cNvCxnSpPr/>
          <p:nvPr/>
        </p:nvCxnSpPr>
        <p:spPr bwMode="auto">
          <a:xfrm flipH="1">
            <a:off x="511175" y="-26988"/>
            <a:ext cx="1588" cy="554038"/>
          </a:xfrm>
          <a:prstGeom prst="line">
            <a:avLst/>
          </a:prstGeom>
          <a:noFill/>
          <a:ln w="28575" algn="ctr">
            <a:solidFill>
              <a:schemeClr val="bg1"/>
            </a:solidFill>
            <a:round/>
          </a:ln>
          <a:effectLst/>
          <a:extLst>
            <a:ext uri="{909E8E84-426E-40DD-AFC4-6F175D3DCCD1}">
              <a14:hiddenFill xmlns:a14="http://schemas.microsoft.com/office/drawing/2010/main">
                <a:noFill/>
              </a14:hiddenFill>
            </a:ext>
          </a:extLst>
        </p:spPr>
      </p:cxnSp>
      <p:cxnSp>
        <p:nvCxnSpPr>
          <p:cNvPr id="39953" name="直接连接符 30"/>
          <p:cNvCxnSpPr/>
          <p:nvPr/>
        </p:nvCxnSpPr>
        <p:spPr bwMode="auto">
          <a:xfrm>
            <a:off x="576263" y="-26988"/>
            <a:ext cx="0" cy="298451"/>
          </a:xfrm>
          <a:prstGeom prst="line">
            <a:avLst/>
          </a:prstGeom>
          <a:noFill/>
          <a:ln w="28575" algn="ctr">
            <a:solidFill>
              <a:schemeClr val="bg1"/>
            </a:solidFill>
            <a:round/>
          </a:ln>
          <a:effectLst/>
          <a:extLst>
            <a:ext uri="{909E8E84-426E-40DD-AFC4-6F175D3DCCD1}">
              <a14:hiddenFill xmlns:a14="http://schemas.microsoft.com/office/drawing/2010/main">
                <a:noFill/>
              </a14:hiddenFill>
            </a:ext>
          </a:extLst>
        </p:spPr>
      </p:cxnSp>
      <p:sp>
        <p:nvSpPr>
          <p:cNvPr id="58" name="TextBox 19"/>
          <p:cNvSpPr txBox="1">
            <a:spLocks noChangeArrowheads="1"/>
          </p:cNvSpPr>
          <p:nvPr/>
        </p:nvSpPr>
        <p:spPr bwMode="auto">
          <a:xfrm>
            <a:off x="622300" y="142875"/>
            <a:ext cx="8545830" cy="5232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fontAlgn="base" hangingPunct="1">
              <a:spcBef>
                <a:spcPct val="0"/>
              </a:spcBef>
              <a:spcAft>
                <a:spcPct val="0"/>
              </a:spcAft>
            </a:pPr>
            <a:r>
              <a:rPr lang="zh-CN" altLang="en-US" sz="2800" b="1" dirty="0">
                <a:solidFill>
                  <a:prstClr val="white"/>
                </a:solidFill>
                <a:latin typeface="微软雅黑" panose="020B0503020204020204" pitchFamily="34" charset="-122"/>
                <a:ea typeface="微软雅黑" panose="020B0503020204020204" pitchFamily="34" charset="-122"/>
                <a:cs typeface="Arial" panose="020B0604020202020204" pitchFamily="34" charset="0"/>
              </a:rPr>
              <a:t>研究背景：社区搜索</a:t>
            </a:r>
            <a:endParaRPr lang="en-US" altLang="zh-CN" sz="2800" b="1" dirty="0">
              <a:solidFill>
                <a:prstClr val="white"/>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 name="灯片编号占位符 3"/>
          <p:cNvSpPr>
            <a:spLocks noGrp="1"/>
          </p:cNvSpPr>
          <p:nvPr>
            <p:ph type="sldNum" sz="quarter" idx="12"/>
          </p:nvPr>
        </p:nvSpPr>
        <p:spPr/>
        <p:txBody>
          <a:bodyPr/>
          <a:lstStyle/>
          <a:p>
            <a:fld id="{94B6E62B-4DEC-4954-AD3A-658470571C9E}" type="slidenum">
              <a:rPr lang="zh-CN" altLang="en-US" smtClean="0"/>
              <a:t>18</a:t>
            </a:fld>
            <a:endParaRPr lang="zh-CN" altLang="en-US"/>
          </a:p>
        </p:txBody>
      </p:sp>
      <p:sp>
        <p:nvSpPr>
          <p:cNvPr id="2" name="文本框 1">
            <a:extLst>
              <a:ext uri="{FF2B5EF4-FFF2-40B4-BE49-F238E27FC236}">
                <a16:creationId xmlns:a16="http://schemas.microsoft.com/office/drawing/2014/main" id="{3B306B67-E582-0FB3-B31A-AEAD8190CCAF}"/>
              </a:ext>
            </a:extLst>
          </p:cNvPr>
          <p:cNvSpPr txBox="1"/>
          <p:nvPr/>
        </p:nvSpPr>
        <p:spPr>
          <a:xfrm>
            <a:off x="27711" y="1109254"/>
            <a:ext cx="2410690" cy="540341"/>
          </a:xfrm>
          <a:prstGeom prst="rect">
            <a:avLst/>
          </a:prstGeom>
          <a:noFill/>
        </p:spPr>
        <p:txBody>
          <a:bodyPr wrap="square">
            <a:spAutoFit/>
          </a:bodyPr>
          <a:lstStyle/>
          <a:p>
            <a:pPr marL="342900" indent="-342900">
              <a:lnSpc>
                <a:spcPct val="150000"/>
              </a:lnSpc>
              <a:buSzPct val="55000"/>
              <a:buFont typeface="Wingdings" pitchFamily="2" charset="2"/>
              <a:buChar char="n"/>
            </a:pPr>
            <a:r>
              <a:rPr lang="zh-CN" altLang="en-US" sz="2200" b="1" dirty="0">
                <a:latin typeface="Microsoft YaHei" panose="020B0503020204020204" pitchFamily="34" charset="-122"/>
                <a:ea typeface="Microsoft YaHei" panose="020B0503020204020204" pitchFamily="34" charset="-122"/>
              </a:rPr>
              <a:t>传统</a:t>
            </a:r>
            <a:r>
              <a:rPr lang="en-US" altLang="zh-CN" sz="2200" b="1" dirty="0">
                <a:latin typeface="Microsoft YaHei" panose="020B0503020204020204" pitchFamily="34" charset="-122"/>
                <a:ea typeface="Microsoft YaHei" panose="020B0503020204020204" pitchFamily="34" charset="-122"/>
              </a:rPr>
              <a:t>ACS</a:t>
            </a:r>
            <a:r>
              <a:rPr lang="zh-CN" altLang="en-US" sz="2200" b="1" dirty="0">
                <a:latin typeface="Microsoft YaHei" panose="020B0503020204020204" pitchFamily="34" charset="-122"/>
                <a:ea typeface="Microsoft YaHei" panose="020B0503020204020204" pitchFamily="34" charset="-122"/>
              </a:rPr>
              <a:t>算法</a:t>
            </a:r>
            <a:endParaRPr lang="en-US" altLang="zh-CN" sz="2200" b="1" dirty="0">
              <a:latin typeface="Microsoft YaHei" panose="020B0503020204020204" pitchFamily="34" charset="-122"/>
              <a:ea typeface="Microsoft YaHei" panose="020B0503020204020204" pitchFamily="34" charset="-122"/>
            </a:endParaRPr>
          </a:p>
        </p:txBody>
      </p:sp>
      <p:sp>
        <p:nvSpPr>
          <p:cNvPr id="23" name="文本框 22">
            <a:extLst>
              <a:ext uri="{FF2B5EF4-FFF2-40B4-BE49-F238E27FC236}">
                <a16:creationId xmlns:a16="http://schemas.microsoft.com/office/drawing/2014/main" id="{2DE51180-D957-A15B-86AC-3ADC261D00CA}"/>
              </a:ext>
            </a:extLst>
          </p:cNvPr>
          <p:cNvSpPr txBox="1"/>
          <p:nvPr/>
        </p:nvSpPr>
        <p:spPr>
          <a:xfrm>
            <a:off x="45340" y="1966471"/>
            <a:ext cx="4040976" cy="2120902"/>
          </a:xfrm>
          <a:prstGeom prst="rect">
            <a:avLst/>
          </a:prstGeom>
          <a:noFill/>
        </p:spPr>
        <p:txBody>
          <a:bodyPr wrap="square">
            <a:spAutoFit/>
          </a:bodyPr>
          <a:lstStyle/>
          <a:p>
            <a:pPr marL="285750" indent="-285750">
              <a:lnSpc>
                <a:spcPct val="150000"/>
              </a:lnSpc>
              <a:buSzPct val="100000"/>
              <a:buFont typeface="Arial" panose="020B0604020202020204" pitchFamily="34" charset="0"/>
              <a:buChar char="•"/>
            </a:pPr>
            <a:r>
              <a:rPr lang="en-US" altLang="zh-CN" dirty="0">
                <a:latin typeface="Microsoft YaHei" panose="020B0503020204020204" pitchFamily="34" charset="-122"/>
                <a:ea typeface="Microsoft YaHei" panose="020B0503020204020204" pitchFamily="34" charset="-122"/>
              </a:rPr>
              <a:t>ACQ</a:t>
            </a:r>
            <a:r>
              <a:rPr lang="zh-CN" altLang="en-US" dirty="0">
                <a:latin typeface="Microsoft YaHei" panose="020B0503020204020204" pitchFamily="34" charset="-122"/>
                <a:ea typeface="Microsoft YaHei" panose="020B0503020204020204" pitchFamily="34" charset="-122"/>
              </a:rPr>
              <a:t>和</a:t>
            </a:r>
            <a:r>
              <a:rPr lang="en-US" altLang="zh-CN" dirty="0">
                <a:latin typeface="Microsoft YaHei" panose="020B0503020204020204" pitchFamily="34" charset="-122"/>
                <a:ea typeface="Microsoft YaHei" panose="020B0503020204020204" pitchFamily="34" charset="-122"/>
              </a:rPr>
              <a:t>ATC</a:t>
            </a:r>
            <a:r>
              <a:rPr lang="zh-CN" altLang="en-US" dirty="0">
                <a:latin typeface="Microsoft YaHei" panose="020B0503020204020204" pitchFamily="34" charset="-122"/>
                <a:ea typeface="Microsoft YaHei" panose="020B0503020204020204" pitchFamily="34" charset="-122"/>
              </a:rPr>
              <a:t>均包含两阶段：</a:t>
            </a:r>
            <a:endParaRPr lang="en-US" altLang="zh-CN" dirty="0">
              <a:latin typeface="Microsoft YaHei" panose="020B0503020204020204" pitchFamily="34" charset="-122"/>
              <a:ea typeface="Microsoft YaHei" panose="020B0503020204020204" pitchFamily="34" charset="-122"/>
            </a:endParaRPr>
          </a:p>
          <a:p>
            <a:pPr lvl="1">
              <a:lnSpc>
                <a:spcPct val="150000"/>
              </a:lnSpc>
              <a:buSzPct val="100000"/>
            </a:pPr>
            <a:r>
              <a:rPr lang="en-US" altLang="zh-CN" dirty="0">
                <a:latin typeface="Microsoft YaHei" panose="020B0503020204020204" pitchFamily="34" charset="-122"/>
                <a:ea typeface="Microsoft YaHei" panose="020B0503020204020204" pitchFamily="34" charset="-122"/>
              </a:rPr>
              <a:t>a</a:t>
            </a:r>
            <a:r>
              <a:rPr lang="zh-CN" altLang="en-US" dirty="0">
                <a:latin typeface="Microsoft YaHei" panose="020B0503020204020204" pitchFamily="34" charset="-122"/>
                <a:ea typeface="Microsoft YaHei" panose="020B0503020204020204" pitchFamily="34" charset="-122"/>
              </a:rPr>
              <a:t>）基于结构化约束找到候选社区</a:t>
            </a:r>
            <a:endParaRPr lang="en-US" altLang="zh-CN" dirty="0">
              <a:latin typeface="Microsoft YaHei" panose="020B0503020204020204" pitchFamily="34" charset="-122"/>
              <a:ea typeface="Microsoft YaHei" panose="020B0503020204020204" pitchFamily="34" charset="-122"/>
            </a:endParaRPr>
          </a:p>
          <a:p>
            <a:pPr lvl="1">
              <a:lnSpc>
                <a:spcPct val="150000"/>
              </a:lnSpc>
              <a:buSzPct val="100000"/>
            </a:pPr>
            <a:r>
              <a:rPr lang="en-US" altLang="zh-CN" dirty="0">
                <a:latin typeface="Microsoft YaHei" panose="020B0503020204020204" pitchFamily="34" charset="-122"/>
                <a:ea typeface="Microsoft YaHei" panose="020B0503020204020204" pitchFamily="34" charset="-122"/>
              </a:rPr>
              <a:t>b</a:t>
            </a:r>
            <a:r>
              <a:rPr lang="zh-CN" altLang="en-US" dirty="0">
                <a:latin typeface="Microsoft YaHei" panose="020B0503020204020204" pitchFamily="34" charset="-122"/>
                <a:ea typeface="Microsoft YaHei" panose="020B0503020204020204" pitchFamily="34" charset="-122"/>
              </a:rPr>
              <a:t>）通过计算属性得分来确认社区</a:t>
            </a:r>
            <a:endParaRPr lang="en-US" altLang="zh-CN" dirty="0">
              <a:latin typeface="Microsoft YaHei" panose="020B0503020204020204" pitchFamily="34" charset="-122"/>
              <a:ea typeface="Microsoft YaHei" panose="020B0503020204020204" pitchFamily="34" charset="-122"/>
            </a:endParaRPr>
          </a:p>
          <a:p>
            <a:pPr marL="285750" indent="-285750">
              <a:lnSpc>
                <a:spcPct val="150000"/>
              </a:lnSpc>
              <a:buSzPct val="100000"/>
              <a:buFont typeface="Arial" panose="020B0604020202020204" pitchFamily="34" charset="0"/>
              <a:buChar char="•"/>
            </a:pPr>
            <a:r>
              <a:rPr lang="zh-CN" altLang="en-US" dirty="0">
                <a:latin typeface="Microsoft YaHei" panose="020B0503020204020204" pitchFamily="34" charset="-122"/>
                <a:ea typeface="Microsoft YaHei" panose="020B0503020204020204" pitchFamily="34" charset="-122"/>
              </a:rPr>
              <a:t>独立的两阶段模型无法捕获图中结构和属性的相关性</a:t>
            </a:r>
            <a:endParaRPr lang="en-US" altLang="zh-CN" dirty="0">
              <a:latin typeface="Microsoft YaHei" panose="020B0503020204020204" pitchFamily="34" charset="-122"/>
              <a:ea typeface="Microsoft YaHei" panose="020B0503020204020204" pitchFamily="34" charset="-122"/>
            </a:endParaRPr>
          </a:p>
        </p:txBody>
      </p:sp>
      <p:sp>
        <p:nvSpPr>
          <p:cNvPr id="41" name="îś1îďè">
            <a:extLst>
              <a:ext uri="{FF2B5EF4-FFF2-40B4-BE49-F238E27FC236}">
                <a16:creationId xmlns:a16="http://schemas.microsoft.com/office/drawing/2014/main" id="{6DBE8772-A468-C76E-D0FE-B2A0457F493E}"/>
              </a:ext>
            </a:extLst>
          </p:cNvPr>
          <p:cNvSpPr/>
          <p:nvPr/>
        </p:nvSpPr>
        <p:spPr>
          <a:xfrm>
            <a:off x="3675400" y="5373996"/>
            <a:ext cx="3092359" cy="1089304"/>
          </a:xfrm>
          <a:prstGeom prst="roundRect">
            <a:avLst>
              <a:gd name="adj" fmla="val 50000"/>
            </a:avLst>
          </a:prstGeom>
          <a:solidFill>
            <a:schemeClr val="bg1"/>
          </a:solidFill>
          <a:ln w="12700" cap="flat">
            <a:solidFill>
              <a:schemeClr val="accent1"/>
            </a:solidFill>
            <a:prstDash val="solid"/>
            <a:miter/>
          </a:ln>
          <a:effectLst>
            <a:outerShdw dist="50800" dir="2700000" algn="ctr" rotWithShape="0">
              <a:schemeClr val="accent1"/>
            </a:outerShdw>
          </a:effectLst>
        </p:spPr>
        <p:txBody>
          <a:bodyPr rtlCol="0" anchor="ctr"/>
          <a:lstStyle/>
          <a:p>
            <a:endParaRPr lang="en-US" altLang="zh-CN" sz="900" dirty="0">
              <a:latin typeface="Microsoft YaHei" panose="020B0503020204020204" pitchFamily="34" charset="-122"/>
              <a:ea typeface="Microsoft YaHei" panose="020B0503020204020204" pitchFamily="34" charset="-122"/>
            </a:endParaRPr>
          </a:p>
        </p:txBody>
      </p:sp>
      <p:sp>
        <p:nvSpPr>
          <p:cNvPr id="38" name="îś1îďè">
            <a:extLst>
              <a:ext uri="{FF2B5EF4-FFF2-40B4-BE49-F238E27FC236}">
                <a16:creationId xmlns:a16="http://schemas.microsoft.com/office/drawing/2014/main" id="{AD6D4D51-CFEB-DAF2-7EB6-D786A1835EC0}"/>
              </a:ext>
            </a:extLst>
          </p:cNvPr>
          <p:cNvSpPr/>
          <p:nvPr/>
        </p:nvSpPr>
        <p:spPr>
          <a:xfrm>
            <a:off x="3675401" y="4084799"/>
            <a:ext cx="5318995" cy="1089304"/>
          </a:xfrm>
          <a:prstGeom prst="roundRect">
            <a:avLst>
              <a:gd name="adj" fmla="val 50000"/>
            </a:avLst>
          </a:prstGeom>
          <a:solidFill>
            <a:schemeClr val="bg1"/>
          </a:solidFill>
          <a:ln w="12700" cap="flat">
            <a:solidFill>
              <a:schemeClr val="accent1"/>
            </a:solidFill>
            <a:prstDash val="solid"/>
            <a:miter/>
          </a:ln>
          <a:effectLst>
            <a:outerShdw dist="50800" dir="2700000" algn="ctr" rotWithShape="0">
              <a:schemeClr val="accent1"/>
            </a:outerShdw>
          </a:effectLst>
        </p:spPr>
        <p:txBody>
          <a:bodyPr rtlCol="0" anchor="ctr"/>
          <a:lstStyle/>
          <a:p>
            <a:endParaRPr lang="en-US" altLang="zh-CN" sz="900" dirty="0">
              <a:latin typeface="Microsoft YaHei" panose="020B0503020204020204" pitchFamily="34" charset="-122"/>
              <a:ea typeface="Microsoft YaHei" panose="020B0503020204020204" pitchFamily="34" charset="-122"/>
            </a:endParaRPr>
          </a:p>
        </p:txBody>
      </p:sp>
      <p:sp>
        <p:nvSpPr>
          <p:cNvPr id="5" name="ïṡḻíďè">
            <a:extLst>
              <a:ext uri="{FF2B5EF4-FFF2-40B4-BE49-F238E27FC236}">
                <a16:creationId xmlns:a16="http://schemas.microsoft.com/office/drawing/2014/main" id="{57518FE6-E80C-C775-2087-C93DC949E616}"/>
              </a:ext>
            </a:extLst>
          </p:cNvPr>
          <p:cNvSpPr/>
          <p:nvPr/>
        </p:nvSpPr>
        <p:spPr>
          <a:xfrm>
            <a:off x="5589546" y="1095313"/>
            <a:ext cx="1476894"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r>
              <a:rPr kumimoji="1" lang="zh-CN" altLang="en-US" b="1" dirty="0">
                <a:solidFill>
                  <a:schemeClr val="tx1"/>
                </a:solidFill>
                <a:latin typeface="Microsoft YaHei" panose="020B0503020204020204" pitchFamily="34" charset="-122"/>
                <a:ea typeface="Microsoft YaHei" panose="020B0503020204020204" pitchFamily="34" charset="-122"/>
              </a:rPr>
              <a:t>同构图</a:t>
            </a:r>
            <a:endParaRPr kumimoji="1" lang="en-US" altLang="zh-CN" b="1" dirty="0">
              <a:solidFill>
                <a:schemeClr val="tx1"/>
              </a:solidFill>
              <a:latin typeface="Microsoft YaHei" panose="020B0503020204020204" pitchFamily="34" charset="-122"/>
              <a:ea typeface="Microsoft YaHei" panose="020B0503020204020204" pitchFamily="34" charset="-122"/>
            </a:endParaRPr>
          </a:p>
        </p:txBody>
      </p:sp>
      <p:sp>
        <p:nvSpPr>
          <p:cNvPr id="10" name="椭圆 9">
            <a:extLst>
              <a:ext uri="{FF2B5EF4-FFF2-40B4-BE49-F238E27FC236}">
                <a16:creationId xmlns:a16="http://schemas.microsoft.com/office/drawing/2014/main" id="{7E295365-DA21-02C6-2B29-490D13770B14}"/>
              </a:ext>
            </a:extLst>
          </p:cNvPr>
          <p:cNvSpPr/>
          <p:nvPr/>
        </p:nvSpPr>
        <p:spPr>
          <a:xfrm>
            <a:off x="3821695" y="4479930"/>
            <a:ext cx="1060042" cy="599996"/>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b="1" dirty="0">
                <a:solidFill>
                  <a:schemeClr val="tx1"/>
                </a:solidFill>
                <a:latin typeface="Microsoft YaHei" panose="020B0503020204020204" pitchFamily="34" charset="-122"/>
                <a:ea typeface="Microsoft YaHei" panose="020B0503020204020204" pitchFamily="34" charset="-122"/>
              </a:rPr>
              <a:t>k-core</a:t>
            </a:r>
            <a:endParaRPr kumimoji="1" lang="zh-CN" altLang="en-US" sz="1400" b="1" dirty="0">
              <a:solidFill>
                <a:schemeClr val="tx1"/>
              </a:solidFill>
              <a:latin typeface="Microsoft YaHei" panose="020B0503020204020204" pitchFamily="34" charset="-122"/>
              <a:ea typeface="Microsoft YaHei" panose="020B0503020204020204" pitchFamily="34" charset="-122"/>
            </a:endParaRPr>
          </a:p>
        </p:txBody>
      </p:sp>
      <p:sp>
        <p:nvSpPr>
          <p:cNvPr id="11" name="椭圆 10">
            <a:extLst>
              <a:ext uri="{FF2B5EF4-FFF2-40B4-BE49-F238E27FC236}">
                <a16:creationId xmlns:a16="http://schemas.microsoft.com/office/drawing/2014/main" id="{41722764-B781-5F75-01C9-7F556B77E90C}"/>
              </a:ext>
            </a:extLst>
          </p:cNvPr>
          <p:cNvSpPr/>
          <p:nvPr/>
        </p:nvSpPr>
        <p:spPr>
          <a:xfrm>
            <a:off x="4985334" y="4479930"/>
            <a:ext cx="1139754" cy="599996"/>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b="1" dirty="0">
                <a:solidFill>
                  <a:schemeClr val="tx1"/>
                </a:solidFill>
                <a:latin typeface="Microsoft YaHei" panose="020B0503020204020204" pitchFamily="34" charset="-122"/>
                <a:ea typeface="Microsoft YaHei" panose="020B0503020204020204" pitchFamily="34" charset="-122"/>
              </a:rPr>
              <a:t>k-truss</a:t>
            </a:r>
            <a:endParaRPr kumimoji="1" lang="zh-CN" altLang="en-US" sz="1400" b="1" dirty="0">
              <a:solidFill>
                <a:schemeClr val="tx1"/>
              </a:solidFill>
              <a:latin typeface="Microsoft YaHei" panose="020B0503020204020204" pitchFamily="34" charset="-122"/>
              <a:ea typeface="Microsoft YaHei" panose="020B0503020204020204" pitchFamily="34" charset="-122"/>
            </a:endParaRPr>
          </a:p>
        </p:txBody>
      </p:sp>
      <p:sp>
        <p:nvSpPr>
          <p:cNvPr id="12" name="椭圆 11">
            <a:extLst>
              <a:ext uri="{FF2B5EF4-FFF2-40B4-BE49-F238E27FC236}">
                <a16:creationId xmlns:a16="http://schemas.microsoft.com/office/drawing/2014/main" id="{62BE6274-1A53-C44D-BD9A-ED1AC8B3A21D}"/>
              </a:ext>
            </a:extLst>
          </p:cNvPr>
          <p:cNvSpPr/>
          <p:nvPr/>
        </p:nvSpPr>
        <p:spPr>
          <a:xfrm>
            <a:off x="6232611" y="4480899"/>
            <a:ext cx="1288418" cy="599996"/>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b="1" dirty="0">
                <a:solidFill>
                  <a:schemeClr val="tx1"/>
                </a:solidFill>
                <a:latin typeface="Microsoft YaHei" panose="020B0503020204020204" pitchFamily="34" charset="-122"/>
                <a:ea typeface="Microsoft YaHei" panose="020B0503020204020204" pitchFamily="34" charset="-122"/>
              </a:rPr>
              <a:t>k-clique</a:t>
            </a:r>
            <a:endParaRPr kumimoji="1" lang="zh-CN" altLang="en-US" sz="1400" b="1" dirty="0">
              <a:solidFill>
                <a:schemeClr val="tx1"/>
              </a:solidFill>
              <a:latin typeface="Microsoft YaHei" panose="020B0503020204020204" pitchFamily="34" charset="-122"/>
              <a:ea typeface="Microsoft YaHei" panose="020B0503020204020204" pitchFamily="34" charset="-122"/>
            </a:endParaRPr>
          </a:p>
        </p:txBody>
      </p:sp>
      <p:sp>
        <p:nvSpPr>
          <p:cNvPr id="13" name="椭圆 12">
            <a:extLst>
              <a:ext uri="{FF2B5EF4-FFF2-40B4-BE49-F238E27FC236}">
                <a16:creationId xmlns:a16="http://schemas.microsoft.com/office/drawing/2014/main" id="{D9A75659-CCC7-A3E2-84D8-5CF074F08B13}"/>
              </a:ext>
            </a:extLst>
          </p:cNvPr>
          <p:cNvSpPr/>
          <p:nvPr/>
        </p:nvSpPr>
        <p:spPr>
          <a:xfrm>
            <a:off x="7626452" y="4481576"/>
            <a:ext cx="1139753" cy="599996"/>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b="1" dirty="0">
                <a:solidFill>
                  <a:schemeClr val="tx1"/>
                </a:solidFill>
                <a:latin typeface="Microsoft YaHei" panose="020B0503020204020204" pitchFamily="34" charset="-122"/>
                <a:ea typeface="Microsoft YaHei" panose="020B0503020204020204" pitchFamily="34" charset="-122"/>
              </a:rPr>
              <a:t>k-edge</a:t>
            </a:r>
            <a:endParaRPr kumimoji="1" lang="zh-CN" altLang="en-US" sz="1400" b="1" dirty="0">
              <a:solidFill>
                <a:schemeClr val="tx1"/>
              </a:solidFill>
              <a:latin typeface="Microsoft YaHei" panose="020B0503020204020204" pitchFamily="34" charset="-122"/>
              <a:ea typeface="Microsoft YaHei" panose="020B0503020204020204" pitchFamily="34" charset="-122"/>
            </a:endParaRPr>
          </a:p>
        </p:txBody>
      </p:sp>
      <p:sp>
        <p:nvSpPr>
          <p:cNvPr id="14" name="ïṡļiḑé">
            <a:extLst>
              <a:ext uri="{FF2B5EF4-FFF2-40B4-BE49-F238E27FC236}">
                <a16:creationId xmlns:a16="http://schemas.microsoft.com/office/drawing/2014/main" id="{D41F94BE-714D-586C-B283-ACEAF9B3C4ED}"/>
              </a:ext>
            </a:extLst>
          </p:cNvPr>
          <p:cNvSpPr/>
          <p:nvPr/>
        </p:nvSpPr>
        <p:spPr>
          <a:xfrm>
            <a:off x="5162056" y="4096472"/>
            <a:ext cx="246439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r>
              <a:rPr kumimoji="1" lang="zh-CN" altLang="en-US" sz="1400" b="1" dirty="0">
                <a:solidFill>
                  <a:schemeClr val="tx1"/>
                </a:solidFill>
                <a:latin typeface="Microsoft YaHei" panose="020B0503020204020204" pitchFamily="34" charset="-122"/>
                <a:ea typeface="Microsoft YaHei" panose="020B0503020204020204" pitchFamily="34" charset="-122"/>
              </a:rPr>
              <a:t>度量标准（</a:t>
            </a:r>
            <a:r>
              <a:rPr kumimoji="1" lang="en-US" altLang="zh-CN" sz="1400" b="1" dirty="0">
                <a:solidFill>
                  <a:schemeClr val="tx1"/>
                </a:solidFill>
                <a:latin typeface="Microsoft YaHei" panose="020B0503020204020204" pitchFamily="34" charset="-122"/>
                <a:ea typeface="Microsoft YaHei" panose="020B0503020204020204" pitchFamily="34" charset="-122"/>
              </a:rPr>
              <a:t>metrics</a:t>
            </a:r>
            <a:r>
              <a:rPr kumimoji="1" lang="zh-CN" altLang="en-US" sz="1400" b="1" dirty="0">
                <a:solidFill>
                  <a:schemeClr val="tx1"/>
                </a:solidFill>
                <a:latin typeface="Microsoft YaHei" panose="020B0503020204020204" pitchFamily="34" charset="-122"/>
                <a:ea typeface="Microsoft YaHei" panose="020B0503020204020204" pitchFamily="34" charset="-122"/>
              </a:rPr>
              <a:t>）</a:t>
            </a:r>
            <a:endParaRPr kumimoji="1" lang="en-US" altLang="zh-CN" sz="1400" b="1" dirty="0">
              <a:solidFill>
                <a:schemeClr val="tx1"/>
              </a:solidFill>
              <a:latin typeface="Microsoft YaHei" panose="020B0503020204020204" pitchFamily="34" charset="-122"/>
              <a:ea typeface="Microsoft YaHei" panose="020B0503020204020204" pitchFamily="34" charset="-122"/>
            </a:endParaRPr>
          </a:p>
        </p:txBody>
      </p:sp>
      <p:cxnSp>
        <p:nvCxnSpPr>
          <p:cNvPr id="15" name="îṡļîḑé">
            <a:extLst>
              <a:ext uri="{FF2B5EF4-FFF2-40B4-BE49-F238E27FC236}">
                <a16:creationId xmlns:a16="http://schemas.microsoft.com/office/drawing/2014/main" id="{FD9B4EC6-782F-B466-18E8-A12298B73FA3}"/>
              </a:ext>
            </a:extLst>
          </p:cNvPr>
          <p:cNvCxnSpPr>
            <a:cxnSpLocks/>
            <a:stCxn id="5" idx="2"/>
            <a:endCxn id="6" idx="0"/>
          </p:cNvCxnSpPr>
          <p:nvPr/>
        </p:nvCxnSpPr>
        <p:spPr>
          <a:xfrm>
            <a:off x="6327993" y="1464645"/>
            <a:ext cx="0" cy="456313"/>
          </a:xfrm>
          <a:prstGeom prst="straightConnector1">
            <a:avLst/>
          </a:prstGeom>
          <a:ln w="15875">
            <a:solidFill>
              <a:schemeClr val="tx1">
                <a:lumMod val="50000"/>
                <a:lumOff val="50000"/>
                <a:alpha val="50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8" name="îṡļîḑé">
            <a:extLst>
              <a:ext uri="{FF2B5EF4-FFF2-40B4-BE49-F238E27FC236}">
                <a16:creationId xmlns:a16="http://schemas.microsoft.com/office/drawing/2014/main" id="{4DFE54C1-A829-9A1E-1843-8C53BE70DF49}"/>
              </a:ext>
            </a:extLst>
          </p:cNvPr>
          <p:cNvCxnSpPr>
            <a:cxnSpLocks/>
            <a:stCxn id="6" idx="2"/>
            <a:endCxn id="38" idx="0"/>
          </p:cNvCxnSpPr>
          <p:nvPr/>
        </p:nvCxnSpPr>
        <p:spPr>
          <a:xfrm>
            <a:off x="6327993" y="2827898"/>
            <a:ext cx="6906" cy="1256901"/>
          </a:xfrm>
          <a:prstGeom prst="straightConnector1">
            <a:avLst/>
          </a:prstGeom>
          <a:ln w="15875">
            <a:solidFill>
              <a:schemeClr val="tx1">
                <a:lumMod val="50000"/>
                <a:lumOff val="50000"/>
                <a:alpha val="50000"/>
              </a:schemeClr>
            </a:solidFill>
            <a:tailEnd type="triangle" w="lg" len="med"/>
          </a:ln>
        </p:spPr>
        <p:style>
          <a:lnRef idx="1">
            <a:schemeClr val="accent1"/>
          </a:lnRef>
          <a:fillRef idx="0">
            <a:schemeClr val="accent1"/>
          </a:fillRef>
          <a:effectRef idx="0">
            <a:schemeClr val="accent1"/>
          </a:effectRef>
          <a:fontRef idx="minor">
            <a:schemeClr val="tx1"/>
          </a:fontRef>
        </p:style>
      </p:cxnSp>
      <p:sp>
        <p:nvSpPr>
          <p:cNvPr id="6" name="îŝḻïde">
            <a:extLst>
              <a:ext uri="{FF2B5EF4-FFF2-40B4-BE49-F238E27FC236}">
                <a16:creationId xmlns:a16="http://schemas.microsoft.com/office/drawing/2014/main" id="{56AB1478-53E4-8A98-E82B-4A3DCC98DA54}"/>
              </a:ext>
            </a:extLst>
          </p:cNvPr>
          <p:cNvSpPr/>
          <p:nvPr/>
        </p:nvSpPr>
        <p:spPr>
          <a:xfrm>
            <a:off x="5095795" y="1920958"/>
            <a:ext cx="2464396" cy="906940"/>
          </a:xfrm>
          <a:prstGeom prst="roundRect">
            <a:avLst>
              <a:gd name="adj" fmla="val 10000"/>
            </a:avLst>
          </a:prstGeom>
          <a:solidFill>
            <a:schemeClr val="bg1"/>
          </a:solidFill>
          <a:ln w="12700" cap="flat">
            <a:solidFill>
              <a:schemeClr val="tx2"/>
            </a:solidFill>
            <a:prstDash val="solid"/>
            <a:miter/>
          </a:ln>
          <a:effectLst>
            <a:outerShdw dist="50800" dir="2700000" algn="ctr" rotWithShape="0">
              <a:schemeClr val="tx2"/>
            </a:outerShdw>
          </a:effectLst>
        </p:spPr>
        <p:txBody>
          <a:bodyPr rtlCol="0" anchor="ctr"/>
          <a:lstStyle/>
          <a:p>
            <a:endParaRPr lang="en-US" altLang="zh-CN" sz="900" dirty="0">
              <a:latin typeface="Microsoft YaHei" panose="020B0503020204020204" pitchFamily="34" charset="-122"/>
              <a:ea typeface="Microsoft YaHei" panose="020B0503020204020204" pitchFamily="34" charset="-122"/>
            </a:endParaRPr>
          </a:p>
        </p:txBody>
      </p:sp>
      <p:sp>
        <p:nvSpPr>
          <p:cNvPr id="16" name="ïṡļiḑé">
            <a:extLst>
              <a:ext uri="{FF2B5EF4-FFF2-40B4-BE49-F238E27FC236}">
                <a16:creationId xmlns:a16="http://schemas.microsoft.com/office/drawing/2014/main" id="{72231C33-DBEF-7884-436B-4076E6F145F0}"/>
              </a:ext>
            </a:extLst>
          </p:cNvPr>
          <p:cNvSpPr/>
          <p:nvPr/>
        </p:nvSpPr>
        <p:spPr>
          <a:xfrm>
            <a:off x="5078467" y="2010709"/>
            <a:ext cx="2464396" cy="7386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r>
              <a:rPr kumimoji="1" lang="zh-CN" altLang="en-US" sz="1400" b="1" dirty="0">
                <a:solidFill>
                  <a:schemeClr val="tx1"/>
                </a:solidFill>
                <a:latin typeface="Microsoft YaHei" panose="020B0503020204020204" pitchFamily="34" charset="-122"/>
                <a:ea typeface="Microsoft YaHei" panose="020B0503020204020204" pitchFamily="34" charset="-122"/>
              </a:rPr>
              <a:t>考虑属性的社区搜索（</a:t>
            </a:r>
            <a:r>
              <a:rPr kumimoji="1" lang="en-US" altLang="zh-CN" sz="1400" b="1" dirty="0">
                <a:solidFill>
                  <a:schemeClr val="tx1"/>
                </a:solidFill>
                <a:latin typeface="Microsoft YaHei" panose="020B0503020204020204" pitchFamily="34" charset="-122"/>
                <a:ea typeface="Microsoft YaHei" panose="020B0503020204020204" pitchFamily="34" charset="-122"/>
              </a:rPr>
              <a:t>Attributed Community Search, ACS</a:t>
            </a:r>
            <a:r>
              <a:rPr kumimoji="1" lang="zh-CN" altLang="en-US" sz="1400" b="1" dirty="0">
                <a:solidFill>
                  <a:schemeClr val="tx1"/>
                </a:solidFill>
                <a:latin typeface="Microsoft YaHei" panose="020B0503020204020204" pitchFamily="34" charset="-122"/>
                <a:ea typeface="Microsoft YaHei" panose="020B0503020204020204" pitchFamily="34" charset="-122"/>
              </a:rPr>
              <a:t>）</a:t>
            </a:r>
            <a:endParaRPr kumimoji="1" lang="en-US" altLang="zh-CN" sz="1400" b="1" dirty="0">
              <a:solidFill>
                <a:schemeClr val="tx1"/>
              </a:solidFill>
              <a:latin typeface="Microsoft YaHei" panose="020B0503020204020204" pitchFamily="34" charset="-122"/>
              <a:ea typeface="Microsoft YaHei" panose="020B0503020204020204" pitchFamily="34" charset="-122"/>
            </a:endParaRPr>
          </a:p>
        </p:txBody>
      </p:sp>
      <p:sp>
        <p:nvSpPr>
          <p:cNvPr id="30" name="椭圆 29">
            <a:extLst>
              <a:ext uri="{FF2B5EF4-FFF2-40B4-BE49-F238E27FC236}">
                <a16:creationId xmlns:a16="http://schemas.microsoft.com/office/drawing/2014/main" id="{FF334599-CC7F-65AC-FB1B-F5EFC628240F}"/>
              </a:ext>
            </a:extLst>
          </p:cNvPr>
          <p:cNvSpPr/>
          <p:nvPr/>
        </p:nvSpPr>
        <p:spPr>
          <a:xfrm>
            <a:off x="5124906" y="5743582"/>
            <a:ext cx="875462" cy="599996"/>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b="1" dirty="0">
                <a:solidFill>
                  <a:schemeClr val="tx1"/>
                </a:solidFill>
                <a:latin typeface="Microsoft YaHei" panose="020B0503020204020204" pitchFamily="34" charset="-122"/>
                <a:ea typeface="Microsoft YaHei" panose="020B0503020204020204" pitchFamily="34" charset="-122"/>
              </a:rPr>
              <a:t>ATC</a:t>
            </a:r>
            <a:endParaRPr kumimoji="1" lang="zh-CN" altLang="en-US" sz="1400" b="1" dirty="0">
              <a:solidFill>
                <a:schemeClr val="tx1"/>
              </a:solidFill>
              <a:latin typeface="Microsoft YaHei" panose="020B0503020204020204" pitchFamily="34" charset="-122"/>
              <a:ea typeface="Microsoft YaHei" panose="020B0503020204020204" pitchFamily="34" charset="-122"/>
            </a:endParaRPr>
          </a:p>
        </p:txBody>
      </p:sp>
      <p:sp>
        <p:nvSpPr>
          <p:cNvPr id="31" name="椭圆 30">
            <a:extLst>
              <a:ext uri="{FF2B5EF4-FFF2-40B4-BE49-F238E27FC236}">
                <a16:creationId xmlns:a16="http://schemas.microsoft.com/office/drawing/2014/main" id="{9C5C2028-75B3-8C67-3804-E896866E4EE9}"/>
              </a:ext>
            </a:extLst>
          </p:cNvPr>
          <p:cNvSpPr/>
          <p:nvPr/>
        </p:nvSpPr>
        <p:spPr>
          <a:xfrm>
            <a:off x="3913985" y="5743582"/>
            <a:ext cx="875462" cy="599996"/>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b="1" dirty="0">
                <a:solidFill>
                  <a:schemeClr val="tx1"/>
                </a:solidFill>
                <a:latin typeface="Microsoft YaHei" panose="020B0503020204020204" pitchFamily="34" charset="-122"/>
                <a:ea typeface="Microsoft YaHei" panose="020B0503020204020204" pitchFamily="34" charset="-122"/>
              </a:rPr>
              <a:t>ACQ</a:t>
            </a:r>
            <a:endParaRPr kumimoji="1" lang="zh-CN" altLang="en-US" sz="1400" b="1" dirty="0">
              <a:solidFill>
                <a:schemeClr val="tx1"/>
              </a:solidFill>
              <a:latin typeface="Microsoft YaHei" panose="020B0503020204020204" pitchFamily="34" charset="-122"/>
              <a:ea typeface="Microsoft YaHei" panose="020B0503020204020204" pitchFamily="34" charset="-122"/>
            </a:endParaRPr>
          </a:p>
        </p:txBody>
      </p:sp>
      <p:cxnSp>
        <p:nvCxnSpPr>
          <p:cNvPr id="32" name="îṡļîḑé">
            <a:extLst>
              <a:ext uri="{FF2B5EF4-FFF2-40B4-BE49-F238E27FC236}">
                <a16:creationId xmlns:a16="http://schemas.microsoft.com/office/drawing/2014/main" id="{B148F25A-C0FC-A207-EAC4-8ACE9F880193}"/>
              </a:ext>
            </a:extLst>
          </p:cNvPr>
          <p:cNvCxnSpPr>
            <a:cxnSpLocks/>
            <a:stCxn id="10" idx="4"/>
            <a:endCxn id="31" idx="0"/>
          </p:cNvCxnSpPr>
          <p:nvPr/>
        </p:nvCxnSpPr>
        <p:spPr>
          <a:xfrm>
            <a:off x="4351716" y="5079926"/>
            <a:ext cx="0" cy="663656"/>
          </a:xfrm>
          <a:prstGeom prst="straightConnector1">
            <a:avLst/>
          </a:prstGeom>
          <a:ln w="15875">
            <a:solidFill>
              <a:schemeClr val="tx1">
                <a:lumMod val="50000"/>
                <a:lumOff val="50000"/>
                <a:alpha val="5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35" name="îṡļîḑé">
            <a:extLst>
              <a:ext uri="{FF2B5EF4-FFF2-40B4-BE49-F238E27FC236}">
                <a16:creationId xmlns:a16="http://schemas.microsoft.com/office/drawing/2014/main" id="{76DFAE1D-1419-5148-448B-3ACEAA47108E}"/>
              </a:ext>
            </a:extLst>
          </p:cNvPr>
          <p:cNvCxnSpPr>
            <a:cxnSpLocks/>
            <a:stCxn id="11" idx="4"/>
            <a:endCxn id="30" idx="0"/>
          </p:cNvCxnSpPr>
          <p:nvPr/>
        </p:nvCxnSpPr>
        <p:spPr>
          <a:xfrm>
            <a:off x="5555211" y="5079926"/>
            <a:ext cx="7426" cy="663656"/>
          </a:xfrm>
          <a:prstGeom prst="straightConnector1">
            <a:avLst/>
          </a:prstGeom>
          <a:ln w="15875">
            <a:solidFill>
              <a:schemeClr val="tx1">
                <a:lumMod val="50000"/>
                <a:lumOff val="50000"/>
                <a:alpha val="50000"/>
              </a:schemeClr>
            </a:solidFill>
            <a:tailEnd type="none"/>
          </a:ln>
        </p:spPr>
        <p:style>
          <a:lnRef idx="1">
            <a:schemeClr val="accent1"/>
          </a:lnRef>
          <a:fillRef idx="0">
            <a:schemeClr val="accent1"/>
          </a:fillRef>
          <a:effectRef idx="0">
            <a:schemeClr val="accent1"/>
          </a:effectRef>
          <a:fontRef idx="minor">
            <a:schemeClr val="tx1"/>
          </a:fontRef>
        </p:style>
      </p:cxnSp>
      <p:sp>
        <p:nvSpPr>
          <p:cNvPr id="45" name="ïṡļiḑé">
            <a:extLst>
              <a:ext uri="{FF2B5EF4-FFF2-40B4-BE49-F238E27FC236}">
                <a16:creationId xmlns:a16="http://schemas.microsoft.com/office/drawing/2014/main" id="{53DFDAA3-A961-0A55-845E-A1245DB6CC63}"/>
              </a:ext>
            </a:extLst>
          </p:cNvPr>
          <p:cNvSpPr/>
          <p:nvPr/>
        </p:nvSpPr>
        <p:spPr>
          <a:xfrm>
            <a:off x="5641005" y="5411754"/>
            <a:ext cx="853183"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r>
              <a:rPr kumimoji="1" lang="zh-CN" altLang="en-US" sz="1400" b="1" dirty="0">
                <a:solidFill>
                  <a:schemeClr val="tx1"/>
                </a:solidFill>
                <a:latin typeface="Microsoft YaHei" panose="020B0503020204020204" pitchFamily="34" charset="-122"/>
                <a:ea typeface="Microsoft YaHei" panose="020B0503020204020204" pitchFamily="34" charset="-122"/>
              </a:rPr>
              <a:t>模型</a:t>
            </a:r>
            <a:endParaRPr kumimoji="1" lang="en-US" altLang="zh-CN" sz="1400" b="1" dirty="0">
              <a:solidFill>
                <a:schemeClr val="tx1"/>
              </a:solidFill>
              <a:latin typeface="Microsoft YaHei" panose="020B0503020204020204" pitchFamily="34" charset="-122"/>
              <a:ea typeface="Microsoft YaHei" panose="020B0503020204020204" pitchFamily="34" charset="-122"/>
            </a:endParaRPr>
          </a:p>
        </p:txBody>
      </p:sp>
      <p:grpSp>
        <p:nvGrpSpPr>
          <p:cNvPr id="28" name="组合 27">
            <a:extLst>
              <a:ext uri="{FF2B5EF4-FFF2-40B4-BE49-F238E27FC236}">
                <a16:creationId xmlns:a16="http://schemas.microsoft.com/office/drawing/2014/main" id="{57450B06-DCA0-87C6-D4EA-D840C49ECB5D}"/>
              </a:ext>
            </a:extLst>
          </p:cNvPr>
          <p:cNvGrpSpPr/>
          <p:nvPr/>
        </p:nvGrpSpPr>
        <p:grpSpPr>
          <a:xfrm>
            <a:off x="5255882" y="3088698"/>
            <a:ext cx="2109566" cy="705580"/>
            <a:chOff x="2050798" y="4399748"/>
            <a:chExt cx="2109566" cy="705580"/>
          </a:xfrm>
        </p:grpSpPr>
        <p:sp>
          <p:nvSpPr>
            <p:cNvPr id="29" name="işlïḑè">
              <a:extLst>
                <a:ext uri="{FF2B5EF4-FFF2-40B4-BE49-F238E27FC236}">
                  <a16:creationId xmlns:a16="http://schemas.microsoft.com/office/drawing/2014/main" id="{D0EA735B-FF2B-007B-775C-8D4D1015B581}"/>
                </a:ext>
              </a:extLst>
            </p:cNvPr>
            <p:cNvSpPr/>
            <p:nvPr/>
          </p:nvSpPr>
          <p:spPr>
            <a:xfrm>
              <a:off x="2341459" y="4399748"/>
              <a:ext cx="1486457" cy="705580"/>
            </a:xfrm>
            <a:prstGeom prst="roundRect">
              <a:avLst>
                <a:gd name="adj" fmla="val 10000"/>
              </a:avLst>
            </a:prstGeom>
            <a:solidFill>
              <a:schemeClr val="bg1"/>
            </a:solidFill>
            <a:ln w="12700" cap="flat">
              <a:solidFill>
                <a:schemeClr val="accent1"/>
              </a:solidFill>
              <a:prstDash val="solid"/>
              <a:miter/>
            </a:ln>
            <a:effectLst>
              <a:outerShdw dist="50800" dir="2700000" algn="ctr" rotWithShape="0">
                <a:schemeClr val="accent1"/>
              </a:outerShdw>
            </a:effectLst>
          </p:spPr>
          <p:txBody>
            <a:bodyPr rtlCol="0" anchor="ctr"/>
            <a:lstStyle/>
            <a:p>
              <a:endParaRPr lang="en-US" altLang="zh-CN" sz="900" dirty="0">
                <a:latin typeface="Microsoft YaHei" panose="020B0503020204020204" pitchFamily="34" charset="-122"/>
                <a:ea typeface="Microsoft YaHei" panose="020B0503020204020204" pitchFamily="34" charset="-122"/>
              </a:endParaRPr>
            </a:p>
          </p:txBody>
        </p:sp>
        <p:sp>
          <p:nvSpPr>
            <p:cNvPr id="33" name="ïṡļiḑé">
              <a:extLst>
                <a:ext uri="{FF2B5EF4-FFF2-40B4-BE49-F238E27FC236}">
                  <a16:creationId xmlns:a16="http://schemas.microsoft.com/office/drawing/2014/main" id="{E8DBE21B-D3CD-6A2B-6B79-45FE31B7F67D}"/>
                </a:ext>
              </a:extLst>
            </p:cNvPr>
            <p:cNvSpPr/>
            <p:nvPr/>
          </p:nvSpPr>
          <p:spPr>
            <a:xfrm>
              <a:off x="2050798" y="4590113"/>
              <a:ext cx="210956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r>
                <a:rPr kumimoji="1" lang="zh-CN" altLang="en-US" sz="1400" b="1" dirty="0">
                  <a:solidFill>
                    <a:schemeClr val="tx1"/>
                  </a:solidFill>
                  <a:latin typeface="Microsoft YaHei" panose="020B0503020204020204" pitchFamily="34" charset="-122"/>
                  <a:ea typeface="Microsoft YaHei" panose="020B0503020204020204" pitchFamily="34" charset="-122"/>
                </a:rPr>
                <a:t>传统图搜索方法</a:t>
              </a:r>
              <a:endParaRPr kumimoji="1" lang="en-US" altLang="zh-CN" sz="1400" b="1" dirty="0">
                <a:solidFill>
                  <a:schemeClr val="tx1"/>
                </a:solidFill>
                <a:latin typeface="Microsoft YaHei" panose="020B0503020204020204" pitchFamily="34" charset="-122"/>
                <a:ea typeface="Microsoft YaHei" panose="020B0503020204020204" pitchFamily="34" charset="-122"/>
              </a:endParaRPr>
            </a:p>
          </p:txBody>
        </p:sp>
      </p:grpSp>
    </p:spTree>
    <p:extLst>
      <p:ext uri="{BB962C8B-B14F-4D97-AF65-F5344CB8AC3E}">
        <p14:creationId xmlns:p14="http://schemas.microsoft.com/office/powerpoint/2010/main" val="1528998015"/>
      </p:ext>
    </p:extLst>
  </p:cSld>
  <p:clrMapOvr>
    <a:masterClrMapping/>
  </p:clrMapOvr>
  <mc:AlternateContent xmlns:mc="http://schemas.openxmlformats.org/markup-compatibility/2006" xmlns:p14="http://schemas.microsoft.com/office/powerpoint/2010/main">
    <mc:Choice Requires="p14">
      <p:transition spd="med" p14:dur="700">
        <p:wipe/>
      </p:transition>
    </mc:Choice>
    <mc:Fallback xmlns="">
      <p:transition spd="med">
        <p:wip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1001F092-294D-4529-AC3E-BA07023D9093}"/>
              </a:ext>
            </a:extLst>
          </p:cNvPr>
          <p:cNvSpPr>
            <a:spLocks noGrp="1"/>
          </p:cNvSpPr>
          <p:nvPr>
            <p:ph type="sldNum" sz="quarter" idx="12"/>
          </p:nvPr>
        </p:nvSpPr>
        <p:spPr/>
        <p:txBody>
          <a:bodyPr/>
          <a:lstStyle/>
          <a:p>
            <a:fld id="{72A5E12F-523A-4D75-95A2-779F57F5D9E2}" type="slidenum">
              <a:rPr lang="zh-CN" altLang="en-US" smtClean="0"/>
              <a:t>19</a:t>
            </a:fld>
            <a:endParaRPr lang="zh-CN" altLang="en-US"/>
          </a:p>
        </p:txBody>
      </p:sp>
      <p:sp>
        <p:nvSpPr>
          <p:cNvPr id="32" name="文本框 31">
            <a:extLst>
              <a:ext uri="{FF2B5EF4-FFF2-40B4-BE49-F238E27FC236}">
                <a16:creationId xmlns:a16="http://schemas.microsoft.com/office/drawing/2014/main" id="{5E02492D-66B2-4D59-9B1D-A1740FF47339}"/>
              </a:ext>
            </a:extLst>
          </p:cNvPr>
          <p:cNvSpPr txBox="1"/>
          <p:nvPr/>
        </p:nvSpPr>
        <p:spPr>
          <a:xfrm>
            <a:off x="4999125" y="3594247"/>
            <a:ext cx="2270457" cy="461665"/>
          </a:xfrm>
          <a:prstGeom prst="rect">
            <a:avLst/>
          </a:prstGeom>
          <a:noFill/>
        </p:spPr>
        <p:txBody>
          <a:bodyPr wrap="square" rtlCol="0">
            <a:spAutoFit/>
          </a:bodyPr>
          <a:lstStyle/>
          <a:p>
            <a:r>
              <a:rPr lang="zh-CN" altLang="en-US" sz="2400" b="1" spc="200" dirty="0">
                <a:solidFill>
                  <a:schemeClr val="tx1">
                    <a:lumMod val="75000"/>
                    <a:lumOff val="25000"/>
                  </a:schemeClr>
                </a:solidFill>
                <a:latin typeface="微软雅黑" panose="020B0503020204020204" pitchFamily="34" charset="-122"/>
                <a:ea typeface="微软雅黑" panose="020B0503020204020204" pitchFamily="34" charset="-122"/>
              </a:rPr>
              <a:t>模型结构</a:t>
            </a:r>
          </a:p>
        </p:txBody>
      </p:sp>
      <p:sp>
        <p:nvSpPr>
          <p:cNvPr id="33" name="文本框 32">
            <a:extLst>
              <a:ext uri="{FF2B5EF4-FFF2-40B4-BE49-F238E27FC236}">
                <a16:creationId xmlns:a16="http://schemas.microsoft.com/office/drawing/2014/main" id="{35E55FCD-9D03-48E3-AEA1-5A12479574C3}"/>
              </a:ext>
            </a:extLst>
          </p:cNvPr>
          <p:cNvSpPr txBox="1"/>
          <p:nvPr/>
        </p:nvSpPr>
        <p:spPr>
          <a:xfrm>
            <a:off x="4999125" y="2601498"/>
            <a:ext cx="2362368" cy="461665"/>
          </a:xfrm>
          <a:prstGeom prst="rect">
            <a:avLst/>
          </a:prstGeom>
          <a:noFill/>
        </p:spPr>
        <p:txBody>
          <a:bodyPr wrap="square" rtlCol="0">
            <a:spAutoFit/>
          </a:bodyPr>
          <a:lstStyle/>
          <a:p>
            <a:r>
              <a:rPr lang="zh-CN" altLang="en-US" sz="2400" b="1" spc="200" dirty="0">
                <a:solidFill>
                  <a:schemeClr val="tx1">
                    <a:lumMod val="75000"/>
                    <a:lumOff val="25000"/>
                  </a:schemeClr>
                </a:solidFill>
                <a:latin typeface="微软雅黑" panose="020B0503020204020204" pitchFamily="34" charset="-122"/>
                <a:ea typeface="微软雅黑" panose="020B0503020204020204" pitchFamily="34" charset="-122"/>
              </a:rPr>
              <a:t>问题定义</a:t>
            </a:r>
          </a:p>
        </p:txBody>
      </p:sp>
      <p:cxnSp>
        <p:nvCxnSpPr>
          <p:cNvPr id="5" name="直接连接符 4">
            <a:extLst>
              <a:ext uri="{FF2B5EF4-FFF2-40B4-BE49-F238E27FC236}">
                <a16:creationId xmlns:a16="http://schemas.microsoft.com/office/drawing/2014/main" id="{E30ADFAD-6C0E-4268-BBCF-EC37DCF5A430}"/>
              </a:ext>
            </a:extLst>
          </p:cNvPr>
          <p:cNvCxnSpPr>
            <a:cxnSpLocks/>
          </p:cNvCxnSpPr>
          <p:nvPr/>
        </p:nvCxnSpPr>
        <p:spPr>
          <a:xfrm>
            <a:off x="4582048" y="2312043"/>
            <a:ext cx="0" cy="2233913"/>
          </a:xfrm>
          <a:prstGeom prst="line">
            <a:avLst/>
          </a:prstGeom>
          <a:ln w="19050">
            <a:solidFill>
              <a:srgbClr val="02409A"/>
            </a:solidFill>
          </a:ln>
        </p:spPr>
        <p:style>
          <a:lnRef idx="1">
            <a:schemeClr val="accent1"/>
          </a:lnRef>
          <a:fillRef idx="0">
            <a:schemeClr val="accent1"/>
          </a:fillRef>
          <a:effectRef idx="0">
            <a:schemeClr val="accent1"/>
          </a:effectRef>
          <a:fontRef idx="minor">
            <a:schemeClr val="tx1"/>
          </a:fontRef>
        </p:style>
      </p:cxnSp>
      <p:sp>
        <p:nvSpPr>
          <p:cNvPr id="2" name="文本框 1">
            <a:extLst>
              <a:ext uri="{FF2B5EF4-FFF2-40B4-BE49-F238E27FC236}">
                <a16:creationId xmlns:a16="http://schemas.microsoft.com/office/drawing/2014/main" id="{C3A96547-E7B4-F8CB-EA1D-A9B171D5F947}"/>
              </a:ext>
            </a:extLst>
          </p:cNvPr>
          <p:cNvSpPr txBox="1"/>
          <p:nvPr/>
        </p:nvSpPr>
        <p:spPr>
          <a:xfrm>
            <a:off x="297086" y="62407"/>
            <a:ext cx="2604472" cy="523220"/>
          </a:xfrm>
          <a:prstGeom prst="rect">
            <a:avLst/>
          </a:prstGeom>
          <a:noFill/>
        </p:spPr>
        <p:txBody>
          <a:bodyPr wrap="square" rtlCol="0">
            <a:spAutoFit/>
          </a:bodyPr>
          <a:lstStyle/>
          <a:p>
            <a:pPr>
              <a:lnSpc>
                <a:spcPct val="100000"/>
              </a:lnSpc>
            </a:pPr>
            <a:r>
              <a:rPr lang="zh-CN" altLang="en-US" sz="2800" b="1" spc="200" dirty="0">
                <a:solidFill>
                  <a:schemeClr val="bg1"/>
                </a:solidFill>
                <a:latin typeface="Calibri" panose="020F0502020204030204" pitchFamily="34" charset="0"/>
                <a:ea typeface="微软雅黑" panose="020B0503020204020204" pitchFamily="34" charset="-122"/>
              </a:rPr>
              <a:t>提纲</a:t>
            </a:r>
          </a:p>
        </p:txBody>
      </p:sp>
      <p:sp>
        <p:nvSpPr>
          <p:cNvPr id="3" name="标题 3">
            <a:extLst>
              <a:ext uri="{FF2B5EF4-FFF2-40B4-BE49-F238E27FC236}">
                <a16:creationId xmlns:a16="http://schemas.microsoft.com/office/drawing/2014/main" id="{CC8861A9-0C26-5AD4-31F6-6555BEB6ED63}"/>
              </a:ext>
            </a:extLst>
          </p:cNvPr>
          <p:cNvSpPr txBox="1"/>
          <p:nvPr/>
        </p:nvSpPr>
        <p:spPr>
          <a:xfrm>
            <a:off x="0" y="-26988"/>
            <a:ext cx="9144000" cy="863601"/>
          </a:xfrm>
          <a:prstGeom prst="rect">
            <a:avLst/>
          </a:prstGeom>
          <a:solidFill>
            <a:srgbClr val="02409A"/>
          </a:solidFill>
          <a:ln>
            <a:noFill/>
          </a:ln>
          <a:effectLst/>
        </p:spPr>
        <p:txBody>
          <a:bodyPr tIns="0" bIns="0" anchor="ctr"/>
          <a:lstStyle/>
          <a:p>
            <a:pPr algn="ctr">
              <a:spcBef>
                <a:spcPct val="0"/>
              </a:spcBef>
              <a:defRPr/>
            </a:pPr>
            <a:endParaRPr lang="zh-CN" altLang="en-US" sz="4800" b="1" dirty="0">
              <a:solidFill>
                <a:prstClr val="white"/>
              </a:solidFill>
              <a:latin typeface="微软雅黑" panose="020B0503020204020204" pitchFamily="34" charset="-122"/>
              <a:ea typeface="微软雅黑" panose="020B0503020204020204" pitchFamily="34" charset="-122"/>
            </a:endParaRPr>
          </a:p>
        </p:txBody>
      </p:sp>
      <p:cxnSp>
        <p:nvCxnSpPr>
          <p:cNvPr id="6" name="直接连接符 19">
            <a:extLst>
              <a:ext uri="{FF2B5EF4-FFF2-40B4-BE49-F238E27FC236}">
                <a16:creationId xmlns:a16="http://schemas.microsoft.com/office/drawing/2014/main" id="{D3A3FF97-0129-7393-AAFB-14B60A53279C}"/>
              </a:ext>
            </a:extLst>
          </p:cNvPr>
          <p:cNvCxnSpPr/>
          <p:nvPr/>
        </p:nvCxnSpPr>
        <p:spPr bwMode="auto">
          <a:xfrm flipH="1">
            <a:off x="449263" y="-25400"/>
            <a:ext cx="1587" cy="841375"/>
          </a:xfrm>
          <a:prstGeom prst="line">
            <a:avLst/>
          </a:prstGeom>
          <a:noFill/>
          <a:ln w="28575" algn="ctr">
            <a:solidFill>
              <a:schemeClr val="bg1"/>
            </a:solidFill>
            <a:round/>
          </a:ln>
          <a:effectLst/>
          <a:extLst>
            <a:ext uri="{909E8E84-426E-40DD-AFC4-6F175D3DCCD1}">
              <a14:hiddenFill xmlns:a14="http://schemas.microsoft.com/office/drawing/2010/main">
                <a:noFill/>
              </a14:hiddenFill>
            </a:ext>
          </a:extLst>
        </p:spPr>
      </p:cxnSp>
      <p:cxnSp>
        <p:nvCxnSpPr>
          <p:cNvPr id="8" name="直接连接符 20">
            <a:extLst>
              <a:ext uri="{FF2B5EF4-FFF2-40B4-BE49-F238E27FC236}">
                <a16:creationId xmlns:a16="http://schemas.microsoft.com/office/drawing/2014/main" id="{79E5AAFE-BF17-19DE-56D6-83A488DDFB58}"/>
              </a:ext>
            </a:extLst>
          </p:cNvPr>
          <p:cNvCxnSpPr/>
          <p:nvPr/>
        </p:nvCxnSpPr>
        <p:spPr bwMode="auto">
          <a:xfrm flipH="1">
            <a:off x="511175" y="-26988"/>
            <a:ext cx="1588" cy="554038"/>
          </a:xfrm>
          <a:prstGeom prst="line">
            <a:avLst/>
          </a:prstGeom>
          <a:noFill/>
          <a:ln w="28575" algn="ctr">
            <a:solidFill>
              <a:schemeClr val="bg1"/>
            </a:solidFill>
            <a:round/>
          </a:ln>
          <a:effectLst/>
          <a:extLst>
            <a:ext uri="{909E8E84-426E-40DD-AFC4-6F175D3DCCD1}">
              <a14:hiddenFill xmlns:a14="http://schemas.microsoft.com/office/drawing/2010/main">
                <a:noFill/>
              </a14:hiddenFill>
            </a:ext>
          </a:extLst>
        </p:spPr>
      </p:cxnSp>
      <p:cxnSp>
        <p:nvCxnSpPr>
          <p:cNvPr id="9" name="直接连接符 30">
            <a:extLst>
              <a:ext uri="{FF2B5EF4-FFF2-40B4-BE49-F238E27FC236}">
                <a16:creationId xmlns:a16="http://schemas.microsoft.com/office/drawing/2014/main" id="{D3937017-495B-2B25-8897-B54A14A567D4}"/>
              </a:ext>
            </a:extLst>
          </p:cNvPr>
          <p:cNvCxnSpPr/>
          <p:nvPr/>
        </p:nvCxnSpPr>
        <p:spPr bwMode="auto">
          <a:xfrm>
            <a:off x="576263" y="-26988"/>
            <a:ext cx="0" cy="298451"/>
          </a:xfrm>
          <a:prstGeom prst="line">
            <a:avLst/>
          </a:prstGeom>
          <a:noFill/>
          <a:ln w="28575" algn="ctr">
            <a:solidFill>
              <a:schemeClr val="bg1"/>
            </a:solidFill>
            <a:round/>
          </a:ln>
          <a:effectLst/>
          <a:extLst>
            <a:ext uri="{909E8E84-426E-40DD-AFC4-6F175D3DCCD1}">
              <a14:hiddenFill xmlns:a14="http://schemas.microsoft.com/office/drawing/2010/main">
                <a:noFill/>
              </a14:hiddenFill>
            </a:ext>
          </a:extLst>
        </p:spPr>
      </p:cxnSp>
      <p:sp>
        <p:nvSpPr>
          <p:cNvPr id="10" name="TextBox 19">
            <a:extLst>
              <a:ext uri="{FF2B5EF4-FFF2-40B4-BE49-F238E27FC236}">
                <a16:creationId xmlns:a16="http://schemas.microsoft.com/office/drawing/2014/main" id="{5B2EDEFF-DA9D-0433-02CC-A3906E5545DF}"/>
              </a:ext>
            </a:extLst>
          </p:cNvPr>
          <p:cNvSpPr txBox="1">
            <a:spLocks noChangeArrowheads="1"/>
          </p:cNvSpPr>
          <p:nvPr/>
        </p:nvSpPr>
        <p:spPr bwMode="auto">
          <a:xfrm>
            <a:off x="622300" y="142874"/>
            <a:ext cx="8342188" cy="5232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fontAlgn="base" hangingPunct="1">
              <a:spcBef>
                <a:spcPct val="0"/>
              </a:spcBef>
              <a:spcAft>
                <a:spcPct val="0"/>
              </a:spcAft>
            </a:pPr>
            <a:r>
              <a:rPr lang="zh-CN" altLang="en-US" sz="2800" b="1" dirty="0">
                <a:solidFill>
                  <a:prstClr val="white"/>
                </a:solidFill>
                <a:latin typeface="微软雅黑" panose="020B0503020204020204" pitchFamily="34" charset="-122"/>
                <a:ea typeface="微软雅黑" panose="020B0503020204020204" pitchFamily="34" charset="-122"/>
                <a:cs typeface="Arial" panose="020B0604020202020204" pitchFamily="34" charset="0"/>
              </a:rPr>
              <a:t>提纲</a:t>
            </a:r>
          </a:p>
        </p:txBody>
      </p:sp>
      <p:grpSp>
        <p:nvGrpSpPr>
          <p:cNvPr id="11" name="Group 51">
            <a:extLst>
              <a:ext uri="{FF2B5EF4-FFF2-40B4-BE49-F238E27FC236}">
                <a16:creationId xmlns:a16="http://schemas.microsoft.com/office/drawing/2014/main" id="{A339F747-FBF0-3458-DA36-2ED756D062CA}"/>
              </a:ext>
            </a:extLst>
          </p:cNvPr>
          <p:cNvGrpSpPr/>
          <p:nvPr/>
        </p:nvGrpSpPr>
        <p:grpSpPr bwMode="auto">
          <a:xfrm>
            <a:off x="1310180" y="3032918"/>
            <a:ext cx="2726389" cy="792162"/>
            <a:chOff x="1536" y="1795"/>
            <a:chExt cx="2030" cy="499"/>
          </a:xfrm>
          <a:solidFill>
            <a:srgbClr val="02409A"/>
          </a:solidFill>
        </p:grpSpPr>
        <p:sp>
          <p:nvSpPr>
            <p:cNvPr id="12" name="AutoShape 52">
              <a:extLst>
                <a:ext uri="{FF2B5EF4-FFF2-40B4-BE49-F238E27FC236}">
                  <a16:creationId xmlns:a16="http://schemas.microsoft.com/office/drawing/2014/main" id="{03961A21-1968-712D-23E7-CC7B417B7DE1}"/>
                </a:ext>
              </a:extLst>
            </p:cNvPr>
            <p:cNvSpPr>
              <a:spLocks noChangeArrowheads="1"/>
            </p:cNvSpPr>
            <p:nvPr/>
          </p:nvSpPr>
          <p:spPr bwMode="gray">
            <a:xfrm>
              <a:off x="1536" y="1840"/>
              <a:ext cx="1841" cy="409"/>
            </a:xfrm>
            <a:prstGeom prst="roundRect">
              <a:avLst>
                <a:gd name="adj" fmla="val 16667"/>
              </a:avLst>
            </a:prstGeom>
            <a:grpFill/>
            <a:ln>
              <a:solidFill>
                <a:srgbClr val="02409A"/>
              </a:solidFill>
            </a:ln>
          </p:spPr>
          <p:style>
            <a:lnRef idx="1">
              <a:schemeClr val="accent1"/>
            </a:lnRef>
            <a:fillRef idx="3">
              <a:schemeClr val="accent1"/>
            </a:fillRef>
            <a:effectRef idx="2">
              <a:schemeClr val="accent1"/>
            </a:effectRef>
            <a:fontRef idx="minor">
              <a:schemeClr val="lt1"/>
            </a:fontRef>
          </p:style>
          <p:txBody>
            <a:bodyPr wrap="none" anchor="ctr"/>
            <a:lstStyle/>
            <a:p>
              <a:pPr algn="ctr" fontAlgn="auto">
                <a:spcBef>
                  <a:spcPts val="0"/>
                </a:spcBef>
                <a:spcAft>
                  <a:spcPts val="0"/>
                </a:spcAft>
                <a:defRPr/>
              </a:pPr>
              <a:r>
                <a:rPr lang="zh-CN" altLang="en-US" sz="2400" b="1" dirty="0">
                  <a:solidFill>
                    <a:schemeClr val="bg1">
                      <a:lumMod val="95000"/>
                    </a:schemeClr>
                  </a:solidFill>
                  <a:ea typeface="微软雅黑" panose="020B0503020204020204" pitchFamily="34" charset="-122"/>
                </a:rPr>
                <a:t>模型</a:t>
              </a:r>
              <a:r>
                <a:rPr lang="en-US" altLang="zh-CN" sz="2400" b="1" dirty="0">
                  <a:solidFill>
                    <a:schemeClr val="bg1">
                      <a:lumMod val="95000"/>
                    </a:schemeClr>
                  </a:solidFill>
                  <a:ea typeface="微软雅黑" panose="020B0503020204020204" pitchFamily="34" charset="-122"/>
                </a:rPr>
                <a:t>&amp;</a:t>
              </a:r>
              <a:r>
                <a:rPr lang="zh-CN" altLang="en-US" sz="2400" b="1" dirty="0">
                  <a:solidFill>
                    <a:schemeClr val="bg1">
                      <a:lumMod val="95000"/>
                    </a:schemeClr>
                  </a:solidFill>
                  <a:ea typeface="微软雅黑" panose="020B0503020204020204" pitchFamily="34" charset="-122"/>
                </a:rPr>
                <a:t>方法</a:t>
              </a:r>
              <a:endParaRPr kumimoji="0" lang="zh-CN" altLang="en-US" sz="2400" b="1" dirty="0">
                <a:solidFill>
                  <a:schemeClr val="bg1">
                    <a:lumMod val="95000"/>
                  </a:schemeClr>
                </a:solidFill>
                <a:ea typeface="微软雅黑" panose="020B0503020204020204" pitchFamily="34" charset="-122"/>
              </a:endParaRPr>
            </a:p>
          </p:txBody>
        </p:sp>
        <p:sp>
          <p:nvSpPr>
            <p:cNvPr id="13" name="AutoShape 53">
              <a:extLst>
                <a:ext uri="{FF2B5EF4-FFF2-40B4-BE49-F238E27FC236}">
                  <a16:creationId xmlns:a16="http://schemas.microsoft.com/office/drawing/2014/main" id="{A8A0CA93-35E9-CC11-38AE-93BB6769281E}"/>
                </a:ext>
              </a:extLst>
            </p:cNvPr>
            <p:cNvSpPr>
              <a:spLocks noChangeArrowheads="1"/>
            </p:cNvSpPr>
            <p:nvPr/>
          </p:nvSpPr>
          <p:spPr bwMode="gray">
            <a:xfrm>
              <a:off x="3067" y="1795"/>
              <a:ext cx="499" cy="499"/>
            </a:xfrm>
            <a:prstGeom prst="diamond">
              <a:avLst/>
            </a:prstGeom>
            <a:grpFill/>
            <a:ln>
              <a:solidFill>
                <a:srgbClr val="02409A"/>
              </a:solidFill>
            </a:ln>
          </p:spPr>
          <p:style>
            <a:lnRef idx="1">
              <a:schemeClr val="accent1"/>
            </a:lnRef>
            <a:fillRef idx="3">
              <a:schemeClr val="accent1"/>
            </a:fillRef>
            <a:effectRef idx="2">
              <a:schemeClr val="accent1"/>
            </a:effectRef>
            <a:fontRef idx="minor">
              <a:schemeClr val="lt1"/>
            </a:fontRef>
          </p:style>
          <p:txBody>
            <a:bodyPr wrap="none" anchor="ctr"/>
            <a:lstStyle/>
            <a:p>
              <a:pPr algn="ctr" fontAlgn="auto">
                <a:spcBef>
                  <a:spcPts val="0"/>
                </a:spcBef>
                <a:spcAft>
                  <a:spcPts val="0"/>
                </a:spcAft>
                <a:defRPr/>
              </a:pPr>
              <a:r>
                <a:rPr kumimoji="0" lang="zh-CN" altLang="en-US" sz="2400" b="1" kern="0" dirty="0">
                  <a:solidFill>
                    <a:srgbClr val="F2F2F2"/>
                  </a:solidFill>
                  <a:latin typeface="微软雅黑" panose="020B0503020204020204" pitchFamily="34" charset="-122"/>
                  <a:ea typeface="微软雅黑" panose="020B0503020204020204" pitchFamily="34" charset="-122"/>
                  <a:cs typeface="微软雅黑" panose="020B0503020204020204" pitchFamily="34" charset="-122"/>
                </a:rPr>
                <a:t> </a:t>
              </a:r>
              <a:r>
                <a:rPr lang="en-US" altLang="zh-CN" sz="2400" b="1" kern="0" dirty="0">
                  <a:solidFill>
                    <a:srgbClr val="F2F2F2"/>
                  </a:solidFill>
                  <a:latin typeface="微软雅黑" panose="020B0503020204020204" pitchFamily="34" charset="-122"/>
                  <a:ea typeface="微软雅黑" panose="020B0503020204020204" pitchFamily="34" charset="-122"/>
                  <a:cs typeface="微软雅黑" panose="020B0503020204020204" pitchFamily="34" charset="-122"/>
                </a:rPr>
                <a:t>2</a:t>
              </a:r>
              <a:endParaRPr kumimoji="0" lang="zh-CN" altLang="en-US" sz="2400" b="1" kern="0" dirty="0">
                <a:solidFill>
                  <a:srgbClr val="F2F2F2"/>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spTree>
    <p:extLst>
      <p:ext uri="{BB962C8B-B14F-4D97-AF65-F5344CB8AC3E}">
        <p14:creationId xmlns:p14="http://schemas.microsoft.com/office/powerpoint/2010/main" val="348531114"/>
      </p:ext>
    </p:extLst>
  </p:cSld>
  <p:clrMapOvr>
    <a:masterClrMapping/>
  </p:clrMapOvr>
  <mc:AlternateContent xmlns:mc="http://schemas.openxmlformats.org/markup-compatibility/2006" xmlns:p14="http://schemas.microsoft.com/office/powerpoint/2010/main">
    <mc:Choice Requires="p14">
      <p:transition spd="med" p14:dur="700">
        <p:wipe/>
      </p:transition>
    </mc:Choice>
    <mc:Fallback xmlns="">
      <p:transition spd="med">
        <p:wip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标题 3"/>
          <p:cNvSpPr txBox="1"/>
          <p:nvPr/>
        </p:nvSpPr>
        <p:spPr>
          <a:xfrm>
            <a:off x="0" y="-26988"/>
            <a:ext cx="9144000" cy="863601"/>
          </a:xfrm>
          <a:prstGeom prst="rect">
            <a:avLst/>
          </a:prstGeom>
          <a:solidFill>
            <a:srgbClr val="02409A"/>
          </a:solidFill>
          <a:ln>
            <a:noFill/>
          </a:ln>
          <a:effectLst/>
        </p:spPr>
        <p:txBody>
          <a:bodyPr tIns="0" bIns="0" anchor="ctr"/>
          <a:lstStyle/>
          <a:p>
            <a:pPr algn="ctr">
              <a:spcBef>
                <a:spcPct val="0"/>
              </a:spcBef>
              <a:defRPr/>
            </a:pPr>
            <a:endParaRPr lang="zh-CN" altLang="en-US" sz="4800" b="1" dirty="0">
              <a:solidFill>
                <a:prstClr val="white"/>
              </a:solidFill>
              <a:latin typeface="微软雅黑" panose="020B0503020204020204" pitchFamily="34" charset="-122"/>
              <a:ea typeface="微软雅黑" panose="020B0503020204020204" pitchFamily="34" charset="-122"/>
            </a:endParaRPr>
          </a:p>
        </p:txBody>
      </p:sp>
      <p:cxnSp>
        <p:nvCxnSpPr>
          <p:cNvPr id="39951" name="直接连接符 19"/>
          <p:cNvCxnSpPr/>
          <p:nvPr/>
        </p:nvCxnSpPr>
        <p:spPr bwMode="auto">
          <a:xfrm flipH="1">
            <a:off x="449263" y="-25400"/>
            <a:ext cx="1587" cy="841375"/>
          </a:xfrm>
          <a:prstGeom prst="line">
            <a:avLst/>
          </a:prstGeom>
          <a:noFill/>
          <a:ln w="28575" algn="ctr">
            <a:solidFill>
              <a:schemeClr val="bg1"/>
            </a:solidFill>
            <a:round/>
          </a:ln>
          <a:effectLst/>
          <a:extLst>
            <a:ext uri="{909E8E84-426E-40DD-AFC4-6F175D3DCCD1}">
              <a14:hiddenFill xmlns:a14="http://schemas.microsoft.com/office/drawing/2010/main">
                <a:noFill/>
              </a14:hiddenFill>
            </a:ext>
          </a:extLst>
        </p:spPr>
      </p:cxnSp>
      <p:cxnSp>
        <p:nvCxnSpPr>
          <p:cNvPr id="39952" name="直接连接符 20"/>
          <p:cNvCxnSpPr/>
          <p:nvPr/>
        </p:nvCxnSpPr>
        <p:spPr bwMode="auto">
          <a:xfrm flipH="1">
            <a:off x="511175" y="-26988"/>
            <a:ext cx="1588" cy="554038"/>
          </a:xfrm>
          <a:prstGeom prst="line">
            <a:avLst/>
          </a:prstGeom>
          <a:noFill/>
          <a:ln w="28575" algn="ctr">
            <a:solidFill>
              <a:schemeClr val="bg1"/>
            </a:solidFill>
            <a:round/>
          </a:ln>
          <a:effectLst/>
          <a:extLst>
            <a:ext uri="{909E8E84-426E-40DD-AFC4-6F175D3DCCD1}">
              <a14:hiddenFill xmlns:a14="http://schemas.microsoft.com/office/drawing/2010/main">
                <a:noFill/>
              </a14:hiddenFill>
            </a:ext>
          </a:extLst>
        </p:spPr>
      </p:cxnSp>
      <p:cxnSp>
        <p:nvCxnSpPr>
          <p:cNvPr id="39953" name="直接连接符 30"/>
          <p:cNvCxnSpPr/>
          <p:nvPr/>
        </p:nvCxnSpPr>
        <p:spPr bwMode="auto">
          <a:xfrm>
            <a:off x="576263" y="-26988"/>
            <a:ext cx="0" cy="298451"/>
          </a:xfrm>
          <a:prstGeom prst="line">
            <a:avLst/>
          </a:prstGeom>
          <a:noFill/>
          <a:ln w="28575" algn="ctr">
            <a:solidFill>
              <a:schemeClr val="bg1"/>
            </a:solidFill>
            <a:round/>
          </a:ln>
          <a:effectLst/>
          <a:extLst>
            <a:ext uri="{909E8E84-426E-40DD-AFC4-6F175D3DCCD1}">
              <a14:hiddenFill xmlns:a14="http://schemas.microsoft.com/office/drawing/2010/main">
                <a:noFill/>
              </a14:hiddenFill>
            </a:ext>
          </a:extLst>
        </p:spPr>
      </p:cxnSp>
      <p:sp>
        <p:nvSpPr>
          <p:cNvPr id="58" name="TextBox 19"/>
          <p:cNvSpPr txBox="1">
            <a:spLocks noChangeArrowheads="1"/>
          </p:cNvSpPr>
          <p:nvPr/>
        </p:nvSpPr>
        <p:spPr bwMode="auto">
          <a:xfrm>
            <a:off x="622300" y="142874"/>
            <a:ext cx="8342188" cy="5232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fontAlgn="base" hangingPunct="1">
              <a:spcBef>
                <a:spcPct val="0"/>
              </a:spcBef>
              <a:spcAft>
                <a:spcPct val="0"/>
              </a:spcAft>
            </a:pPr>
            <a:r>
              <a:rPr lang="zh-CN" altLang="en-US" sz="2800" b="1">
                <a:solidFill>
                  <a:prstClr val="white"/>
                </a:solidFill>
                <a:latin typeface="微软雅黑" panose="020B0503020204020204" pitchFamily="34" charset="-122"/>
                <a:ea typeface="微软雅黑" panose="020B0503020204020204" pitchFamily="34" charset="-122"/>
                <a:cs typeface="Arial" panose="020B0604020202020204" pitchFamily="34" charset="0"/>
              </a:rPr>
              <a:t>提纲</a:t>
            </a:r>
            <a:endParaRPr lang="zh-CN" altLang="en-US" sz="2800" b="1" dirty="0">
              <a:solidFill>
                <a:prstClr val="white"/>
              </a:solidFill>
              <a:latin typeface="微软雅黑" panose="020B0503020204020204" pitchFamily="34" charset="-122"/>
              <a:ea typeface="微软雅黑" panose="020B0503020204020204" pitchFamily="34" charset="-122"/>
              <a:cs typeface="Arial" panose="020B0604020202020204" pitchFamily="34" charset="0"/>
            </a:endParaRPr>
          </a:p>
        </p:txBody>
      </p:sp>
      <p:grpSp>
        <p:nvGrpSpPr>
          <p:cNvPr id="59" name="Group 51"/>
          <p:cNvGrpSpPr/>
          <p:nvPr/>
        </p:nvGrpSpPr>
        <p:grpSpPr bwMode="auto">
          <a:xfrm>
            <a:off x="2497425" y="3200400"/>
            <a:ext cx="3960526" cy="792163"/>
            <a:chOff x="1329" y="1795"/>
            <a:chExt cx="2943" cy="499"/>
          </a:xfrm>
          <a:solidFill>
            <a:srgbClr val="02409A"/>
          </a:solidFill>
        </p:grpSpPr>
        <p:sp>
          <p:nvSpPr>
            <p:cNvPr id="60" name="AutoShape 52"/>
            <p:cNvSpPr>
              <a:spLocks noChangeArrowheads="1"/>
            </p:cNvSpPr>
            <p:nvPr/>
          </p:nvSpPr>
          <p:spPr bwMode="gray">
            <a:xfrm>
              <a:off x="1536" y="1840"/>
              <a:ext cx="2736" cy="409"/>
            </a:xfrm>
            <a:prstGeom prst="roundRect">
              <a:avLst>
                <a:gd name="adj" fmla="val 16667"/>
              </a:avLst>
            </a:prstGeom>
            <a:grpFill/>
            <a:ln>
              <a:solidFill>
                <a:srgbClr val="02409A"/>
              </a:solidFill>
            </a:ln>
          </p:spPr>
          <p:style>
            <a:lnRef idx="1">
              <a:schemeClr val="accent1"/>
            </a:lnRef>
            <a:fillRef idx="3">
              <a:schemeClr val="accent1"/>
            </a:fillRef>
            <a:effectRef idx="2">
              <a:schemeClr val="accent1"/>
            </a:effectRef>
            <a:fontRef idx="minor">
              <a:schemeClr val="lt1"/>
            </a:fontRef>
          </p:style>
          <p:txBody>
            <a:bodyPr wrap="none" anchor="ctr"/>
            <a:lstStyle/>
            <a:p>
              <a:pPr algn="ctr" fontAlgn="auto">
                <a:spcBef>
                  <a:spcPts val="0"/>
                </a:spcBef>
                <a:spcAft>
                  <a:spcPts val="0"/>
                </a:spcAft>
                <a:defRPr/>
              </a:pPr>
              <a:r>
                <a:rPr kumimoji="0" lang="zh-CN" altLang="en-US" sz="2400" b="1" dirty="0">
                  <a:solidFill>
                    <a:schemeClr val="bg1">
                      <a:lumMod val="95000"/>
                    </a:schemeClr>
                  </a:solidFill>
                  <a:ea typeface="微软雅黑" panose="020B0503020204020204" pitchFamily="34" charset="-122"/>
                </a:rPr>
                <a:t>模型</a:t>
              </a:r>
              <a:r>
                <a:rPr kumimoji="0" lang="en-US" altLang="zh-CN" sz="2400" b="1" dirty="0">
                  <a:solidFill>
                    <a:schemeClr val="bg1">
                      <a:lumMod val="95000"/>
                    </a:schemeClr>
                  </a:solidFill>
                  <a:ea typeface="微软雅黑" panose="020B0503020204020204" pitchFamily="34" charset="-122"/>
                </a:rPr>
                <a:t>&amp;</a:t>
              </a:r>
              <a:r>
                <a:rPr kumimoji="0" lang="zh-CN" altLang="en-US" sz="2400" b="1" dirty="0">
                  <a:solidFill>
                    <a:schemeClr val="bg1">
                      <a:lumMod val="95000"/>
                    </a:schemeClr>
                  </a:solidFill>
                  <a:ea typeface="微软雅黑" panose="020B0503020204020204" pitchFamily="34" charset="-122"/>
                </a:rPr>
                <a:t>方法</a:t>
              </a:r>
              <a:endParaRPr kumimoji="0" lang="en-US" altLang="zh-CN" sz="2400" b="1" dirty="0">
                <a:solidFill>
                  <a:schemeClr val="bg1">
                    <a:lumMod val="95000"/>
                  </a:schemeClr>
                </a:solidFill>
                <a:ea typeface="微软雅黑" panose="020B0503020204020204" pitchFamily="34" charset="-122"/>
              </a:endParaRPr>
            </a:p>
          </p:txBody>
        </p:sp>
        <p:sp>
          <p:nvSpPr>
            <p:cNvPr id="61" name="AutoShape 53"/>
            <p:cNvSpPr>
              <a:spLocks noChangeArrowheads="1"/>
            </p:cNvSpPr>
            <p:nvPr/>
          </p:nvSpPr>
          <p:spPr bwMode="gray">
            <a:xfrm>
              <a:off x="1329" y="1795"/>
              <a:ext cx="499" cy="499"/>
            </a:xfrm>
            <a:prstGeom prst="diamond">
              <a:avLst/>
            </a:prstGeom>
            <a:grpFill/>
            <a:ln>
              <a:solidFill>
                <a:srgbClr val="02409A"/>
              </a:solidFill>
            </a:ln>
          </p:spPr>
          <p:style>
            <a:lnRef idx="1">
              <a:schemeClr val="accent1"/>
            </a:lnRef>
            <a:fillRef idx="3">
              <a:schemeClr val="accent1"/>
            </a:fillRef>
            <a:effectRef idx="2">
              <a:schemeClr val="accent1"/>
            </a:effectRef>
            <a:fontRef idx="minor">
              <a:schemeClr val="lt1"/>
            </a:fontRef>
          </p:style>
          <p:txBody>
            <a:bodyPr wrap="none" anchor="ctr"/>
            <a:lstStyle/>
            <a:p>
              <a:pPr algn="ctr" fontAlgn="auto">
                <a:spcBef>
                  <a:spcPts val="0"/>
                </a:spcBef>
                <a:spcAft>
                  <a:spcPts val="0"/>
                </a:spcAft>
                <a:defRPr/>
              </a:pPr>
              <a:r>
                <a:rPr kumimoji="0" lang="zh-CN" altLang="zh-CN" sz="2400" b="1" kern="0" dirty="0">
                  <a:solidFill>
                    <a:srgbClr val="F2F2F2"/>
                  </a:solidFill>
                  <a:latin typeface="微软雅黑" panose="020B0503020204020204" pitchFamily="34" charset="-122"/>
                  <a:ea typeface="微软雅黑" panose="020B0503020204020204" pitchFamily="34" charset="-122"/>
                  <a:cs typeface="微软雅黑" panose="020B0503020204020204" pitchFamily="34" charset="-122"/>
                </a:rPr>
                <a:t>2</a:t>
              </a:r>
              <a:endParaRPr kumimoji="0" lang="zh-CN" altLang="en-US" sz="2400" b="1" kern="0" dirty="0">
                <a:solidFill>
                  <a:srgbClr val="F2F2F2"/>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grpSp>
        <p:nvGrpSpPr>
          <p:cNvPr id="62" name="Group 51"/>
          <p:cNvGrpSpPr/>
          <p:nvPr/>
        </p:nvGrpSpPr>
        <p:grpSpPr bwMode="auto">
          <a:xfrm>
            <a:off x="2505362" y="2192338"/>
            <a:ext cx="3952588" cy="792162"/>
            <a:chOff x="1329" y="1795"/>
            <a:chExt cx="2943" cy="499"/>
          </a:xfrm>
          <a:solidFill>
            <a:srgbClr val="02409A"/>
          </a:solidFill>
        </p:grpSpPr>
        <p:sp>
          <p:nvSpPr>
            <p:cNvPr id="63" name="AutoShape 52"/>
            <p:cNvSpPr>
              <a:spLocks noChangeArrowheads="1"/>
            </p:cNvSpPr>
            <p:nvPr/>
          </p:nvSpPr>
          <p:spPr bwMode="gray">
            <a:xfrm>
              <a:off x="1536" y="1840"/>
              <a:ext cx="2736" cy="409"/>
            </a:xfrm>
            <a:prstGeom prst="roundRect">
              <a:avLst>
                <a:gd name="adj" fmla="val 16667"/>
              </a:avLst>
            </a:prstGeom>
            <a:grpFill/>
            <a:ln>
              <a:solidFill>
                <a:srgbClr val="02409A"/>
              </a:solidFill>
            </a:ln>
          </p:spPr>
          <p:style>
            <a:lnRef idx="1">
              <a:schemeClr val="accent1"/>
            </a:lnRef>
            <a:fillRef idx="3">
              <a:schemeClr val="accent1"/>
            </a:fillRef>
            <a:effectRef idx="2">
              <a:schemeClr val="accent1"/>
            </a:effectRef>
            <a:fontRef idx="minor">
              <a:schemeClr val="lt1"/>
            </a:fontRef>
          </p:style>
          <p:txBody>
            <a:bodyPr wrap="none" anchor="ctr"/>
            <a:lstStyle/>
            <a:p>
              <a:pPr algn="ctr" fontAlgn="auto">
                <a:spcBef>
                  <a:spcPts val="0"/>
                </a:spcBef>
                <a:spcAft>
                  <a:spcPts val="0"/>
                </a:spcAft>
                <a:defRPr/>
              </a:pPr>
              <a:r>
                <a:rPr kumimoji="0" lang="zh-CN" altLang="en-US" sz="2400" b="1" dirty="0">
                  <a:solidFill>
                    <a:schemeClr val="bg1">
                      <a:lumMod val="95000"/>
                    </a:schemeClr>
                  </a:solidFill>
                  <a:ea typeface="微软雅黑" panose="020B0503020204020204" pitchFamily="34" charset="-122"/>
                </a:rPr>
                <a:t>研究背景</a:t>
              </a:r>
            </a:p>
          </p:txBody>
        </p:sp>
        <p:sp>
          <p:nvSpPr>
            <p:cNvPr id="64" name="AutoShape 53"/>
            <p:cNvSpPr>
              <a:spLocks noChangeArrowheads="1"/>
            </p:cNvSpPr>
            <p:nvPr/>
          </p:nvSpPr>
          <p:spPr bwMode="gray">
            <a:xfrm>
              <a:off x="1329" y="1795"/>
              <a:ext cx="499" cy="499"/>
            </a:xfrm>
            <a:prstGeom prst="diamond">
              <a:avLst/>
            </a:prstGeom>
            <a:grpFill/>
            <a:ln>
              <a:solidFill>
                <a:srgbClr val="02409A"/>
              </a:solidFill>
            </a:ln>
          </p:spPr>
          <p:style>
            <a:lnRef idx="1">
              <a:schemeClr val="accent1"/>
            </a:lnRef>
            <a:fillRef idx="3">
              <a:schemeClr val="accent1"/>
            </a:fillRef>
            <a:effectRef idx="2">
              <a:schemeClr val="accent1"/>
            </a:effectRef>
            <a:fontRef idx="minor">
              <a:schemeClr val="lt1"/>
            </a:fontRef>
          </p:style>
          <p:txBody>
            <a:bodyPr wrap="none" anchor="ctr"/>
            <a:lstStyle/>
            <a:p>
              <a:pPr algn="ctr" fontAlgn="auto">
                <a:spcBef>
                  <a:spcPts val="0"/>
                </a:spcBef>
                <a:spcAft>
                  <a:spcPts val="0"/>
                </a:spcAft>
                <a:defRPr/>
              </a:pPr>
              <a:r>
                <a:rPr kumimoji="0" lang="en-US" altLang="zh-CN" sz="2400" b="1" kern="0" dirty="0">
                  <a:solidFill>
                    <a:srgbClr val="F2F2F2"/>
                  </a:solidFill>
                  <a:latin typeface="微软雅黑" panose="020B0503020204020204" pitchFamily="34" charset="-122"/>
                  <a:ea typeface="微软雅黑" panose="020B0503020204020204" pitchFamily="34" charset="-122"/>
                  <a:cs typeface="微软雅黑" panose="020B0503020204020204" pitchFamily="34" charset="-122"/>
                </a:rPr>
                <a:t>1</a:t>
              </a:r>
              <a:endParaRPr kumimoji="0" lang="zh-CN" altLang="en-US" sz="2400" b="1" kern="0" dirty="0">
                <a:solidFill>
                  <a:srgbClr val="F2F2F2"/>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grpSp>
        <p:nvGrpSpPr>
          <p:cNvPr id="65" name="Group 51"/>
          <p:cNvGrpSpPr/>
          <p:nvPr/>
        </p:nvGrpSpPr>
        <p:grpSpPr bwMode="auto">
          <a:xfrm>
            <a:off x="2497425" y="4208463"/>
            <a:ext cx="3960526" cy="792162"/>
            <a:chOff x="1329" y="1795"/>
            <a:chExt cx="2943" cy="499"/>
          </a:xfrm>
          <a:solidFill>
            <a:srgbClr val="02409A"/>
          </a:solidFill>
        </p:grpSpPr>
        <p:sp>
          <p:nvSpPr>
            <p:cNvPr id="66" name="AutoShape 52"/>
            <p:cNvSpPr>
              <a:spLocks noChangeArrowheads="1"/>
            </p:cNvSpPr>
            <p:nvPr/>
          </p:nvSpPr>
          <p:spPr bwMode="gray">
            <a:xfrm>
              <a:off x="1536" y="1840"/>
              <a:ext cx="2736" cy="409"/>
            </a:xfrm>
            <a:prstGeom prst="roundRect">
              <a:avLst>
                <a:gd name="adj" fmla="val 16667"/>
              </a:avLst>
            </a:prstGeom>
            <a:grpFill/>
            <a:ln>
              <a:solidFill>
                <a:srgbClr val="02409A"/>
              </a:solidFill>
            </a:ln>
          </p:spPr>
          <p:style>
            <a:lnRef idx="1">
              <a:schemeClr val="accent1"/>
            </a:lnRef>
            <a:fillRef idx="3">
              <a:schemeClr val="accent1"/>
            </a:fillRef>
            <a:effectRef idx="2">
              <a:schemeClr val="accent1"/>
            </a:effectRef>
            <a:fontRef idx="minor">
              <a:schemeClr val="lt1"/>
            </a:fontRef>
          </p:style>
          <p:txBody>
            <a:bodyPr wrap="none" anchor="ctr"/>
            <a:lstStyle/>
            <a:p>
              <a:pPr algn="ctr" fontAlgn="auto">
                <a:spcBef>
                  <a:spcPts val="0"/>
                </a:spcBef>
                <a:spcAft>
                  <a:spcPts val="0"/>
                </a:spcAft>
                <a:defRPr/>
              </a:pPr>
              <a:r>
                <a:rPr kumimoji="0" lang="zh-CN" altLang="en-US" sz="2400" b="1" dirty="0">
                  <a:solidFill>
                    <a:schemeClr val="bg1">
                      <a:lumMod val="95000"/>
                    </a:schemeClr>
                  </a:solidFill>
                  <a:ea typeface="微软雅黑" panose="020B0503020204020204" pitchFamily="34" charset="-122"/>
                </a:rPr>
                <a:t>实验</a:t>
              </a:r>
              <a:r>
                <a:rPr kumimoji="0" lang="en-US" altLang="zh-CN" sz="2400" b="1" dirty="0">
                  <a:solidFill>
                    <a:schemeClr val="bg1">
                      <a:lumMod val="95000"/>
                    </a:schemeClr>
                  </a:solidFill>
                  <a:ea typeface="微软雅黑" panose="020B0503020204020204" pitchFamily="34" charset="-122"/>
                </a:rPr>
                <a:t>&amp;</a:t>
              </a:r>
              <a:r>
                <a:rPr lang="zh-CN" altLang="en-US" sz="2400" b="1" dirty="0">
                  <a:solidFill>
                    <a:schemeClr val="bg1">
                      <a:lumMod val="95000"/>
                    </a:schemeClr>
                  </a:solidFill>
                  <a:ea typeface="微软雅黑" panose="020B0503020204020204" pitchFamily="34" charset="-122"/>
                </a:rPr>
                <a:t>总结</a:t>
              </a:r>
              <a:endParaRPr kumimoji="0" lang="zh-CN" altLang="en-US" sz="2400" b="1" dirty="0">
                <a:solidFill>
                  <a:schemeClr val="bg1">
                    <a:lumMod val="95000"/>
                  </a:schemeClr>
                </a:solidFill>
                <a:ea typeface="微软雅黑" panose="020B0503020204020204" pitchFamily="34" charset="-122"/>
              </a:endParaRPr>
            </a:p>
          </p:txBody>
        </p:sp>
        <p:sp>
          <p:nvSpPr>
            <p:cNvPr id="67" name="AutoShape 53"/>
            <p:cNvSpPr>
              <a:spLocks noChangeArrowheads="1"/>
            </p:cNvSpPr>
            <p:nvPr/>
          </p:nvSpPr>
          <p:spPr bwMode="gray">
            <a:xfrm>
              <a:off x="1329" y="1795"/>
              <a:ext cx="499" cy="499"/>
            </a:xfrm>
            <a:prstGeom prst="diamond">
              <a:avLst/>
            </a:prstGeom>
            <a:grpFill/>
            <a:ln>
              <a:solidFill>
                <a:srgbClr val="02409A"/>
              </a:solidFill>
            </a:ln>
          </p:spPr>
          <p:style>
            <a:lnRef idx="1">
              <a:schemeClr val="accent1"/>
            </a:lnRef>
            <a:fillRef idx="3">
              <a:schemeClr val="accent1"/>
            </a:fillRef>
            <a:effectRef idx="2">
              <a:schemeClr val="accent1"/>
            </a:effectRef>
            <a:fontRef idx="minor">
              <a:schemeClr val="lt1"/>
            </a:fontRef>
          </p:style>
          <p:txBody>
            <a:bodyPr wrap="none" anchor="ctr"/>
            <a:lstStyle/>
            <a:p>
              <a:pPr algn="ctr" fontAlgn="auto">
                <a:spcBef>
                  <a:spcPts val="0"/>
                </a:spcBef>
                <a:spcAft>
                  <a:spcPts val="0"/>
                </a:spcAft>
                <a:defRPr/>
              </a:pPr>
              <a:r>
                <a:rPr kumimoji="0" lang="zh-CN" altLang="zh-CN" sz="2400" b="1" kern="0" dirty="0">
                  <a:solidFill>
                    <a:srgbClr val="F2F2F2"/>
                  </a:solidFill>
                  <a:latin typeface="微软雅黑" panose="020B0503020204020204" pitchFamily="34" charset="-122"/>
                  <a:ea typeface="微软雅黑" panose="020B0503020204020204" pitchFamily="34" charset="-122"/>
                  <a:cs typeface="微软雅黑" panose="020B0503020204020204" pitchFamily="34" charset="-122"/>
                </a:rPr>
                <a:t>3</a:t>
              </a:r>
              <a:endParaRPr kumimoji="0" lang="zh-CN" altLang="en-US" sz="2400" b="1" kern="0" dirty="0">
                <a:solidFill>
                  <a:srgbClr val="F2F2F2"/>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sp>
        <p:nvSpPr>
          <p:cNvPr id="4" name="灯片编号占位符 3"/>
          <p:cNvSpPr>
            <a:spLocks noGrp="1"/>
          </p:cNvSpPr>
          <p:nvPr>
            <p:ph type="sldNum" sz="quarter" idx="12"/>
          </p:nvPr>
        </p:nvSpPr>
        <p:spPr/>
        <p:txBody>
          <a:bodyPr/>
          <a:lstStyle/>
          <a:p>
            <a:fld id="{94B6E62B-4DEC-4954-AD3A-658470571C9E}" type="slidenum">
              <a:rPr lang="zh-CN" altLang="en-US" smtClean="0"/>
              <a:t>2</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wipe/>
      </p:transition>
    </mc:Choice>
    <mc:Fallback xmlns="">
      <p:transition spd="med">
        <p:wip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标题 3"/>
          <p:cNvSpPr txBox="1"/>
          <p:nvPr/>
        </p:nvSpPr>
        <p:spPr>
          <a:xfrm>
            <a:off x="0" y="-26988"/>
            <a:ext cx="9144000" cy="863601"/>
          </a:xfrm>
          <a:prstGeom prst="rect">
            <a:avLst/>
          </a:prstGeom>
          <a:solidFill>
            <a:srgbClr val="02409A"/>
          </a:solidFill>
          <a:ln>
            <a:noFill/>
          </a:ln>
          <a:effectLst/>
        </p:spPr>
        <p:txBody>
          <a:bodyPr tIns="0" bIns="0" anchor="ctr"/>
          <a:lstStyle/>
          <a:p>
            <a:pPr algn="ctr">
              <a:spcBef>
                <a:spcPct val="0"/>
              </a:spcBef>
              <a:defRPr/>
            </a:pPr>
            <a:endParaRPr lang="zh-CN" altLang="en-US" sz="4800" b="1" dirty="0">
              <a:solidFill>
                <a:prstClr val="white"/>
              </a:solidFill>
              <a:latin typeface="微软雅黑" panose="020B0503020204020204" pitchFamily="34" charset="-122"/>
              <a:ea typeface="微软雅黑" panose="020B0503020204020204" pitchFamily="34" charset="-122"/>
            </a:endParaRPr>
          </a:p>
        </p:txBody>
      </p:sp>
      <p:cxnSp>
        <p:nvCxnSpPr>
          <p:cNvPr id="39951" name="直接连接符 19"/>
          <p:cNvCxnSpPr/>
          <p:nvPr/>
        </p:nvCxnSpPr>
        <p:spPr bwMode="auto">
          <a:xfrm flipH="1">
            <a:off x="449263" y="-25400"/>
            <a:ext cx="1587" cy="841375"/>
          </a:xfrm>
          <a:prstGeom prst="line">
            <a:avLst/>
          </a:prstGeom>
          <a:noFill/>
          <a:ln w="28575" algn="ctr">
            <a:solidFill>
              <a:schemeClr val="bg1"/>
            </a:solidFill>
            <a:round/>
          </a:ln>
          <a:effectLst/>
          <a:extLst>
            <a:ext uri="{909E8E84-426E-40DD-AFC4-6F175D3DCCD1}">
              <a14:hiddenFill xmlns:a14="http://schemas.microsoft.com/office/drawing/2010/main">
                <a:noFill/>
              </a14:hiddenFill>
            </a:ext>
          </a:extLst>
        </p:spPr>
      </p:cxnSp>
      <p:cxnSp>
        <p:nvCxnSpPr>
          <p:cNvPr id="39952" name="直接连接符 20"/>
          <p:cNvCxnSpPr/>
          <p:nvPr/>
        </p:nvCxnSpPr>
        <p:spPr bwMode="auto">
          <a:xfrm flipH="1">
            <a:off x="511175" y="-26988"/>
            <a:ext cx="1588" cy="554038"/>
          </a:xfrm>
          <a:prstGeom prst="line">
            <a:avLst/>
          </a:prstGeom>
          <a:noFill/>
          <a:ln w="28575" algn="ctr">
            <a:solidFill>
              <a:schemeClr val="bg1"/>
            </a:solidFill>
            <a:round/>
          </a:ln>
          <a:effectLst/>
          <a:extLst>
            <a:ext uri="{909E8E84-426E-40DD-AFC4-6F175D3DCCD1}">
              <a14:hiddenFill xmlns:a14="http://schemas.microsoft.com/office/drawing/2010/main">
                <a:noFill/>
              </a14:hiddenFill>
            </a:ext>
          </a:extLst>
        </p:spPr>
      </p:cxnSp>
      <p:cxnSp>
        <p:nvCxnSpPr>
          <p:cNvPr id="39953" name="直接连接符 30"/>
          <p:cNvCxnSpPr/>
          <p:nvPr/>
        </p:nvCxnSpPr>
        <p:spPr bwMode="auto">
          <a:xfrm>
            <a:off x="576263" y="-26988"/>
            <a:ext cx="0" cy="298451"/>
          </a:xfrm>
          <a:prstGeom prst="line">
            <a:avLst/>
          </a:prstGeom>
          <a:noFill/>
          <a:ln w="28575" algn="ctr">
            <a:solidFill>
              <a:schemeClr val="bg1"/>
            </a:solidFill>
            <a:round/>
          </a:ln>
          <a:effectLst/>
          <a:extLst>
            <a:ext uri="{909E8E84-426E-40DD-AFC4-6F175D3DCCD1}">
              <a14:hiddenFill xmlns:a14="http://schemas.microsoft.com/office/drawing/2010/main">
                <a:noFill/>
              </a14:hiddenFill>
            </a:ext>
          </a:extLst>
        </p:spPr>
      </p:cxnSp>
      <p:sp>
        <p:nvSpPr>
          <p:cNvPr id="58" name="TextBox 19"/>
          <p:cNvSpPr txBox="1">
            <a:spLocks noChangeArrowheads="1"/>
          </p:cNvSpPr>
          <p:nvPr/>
        </p:nvSpPr>
        <p:spPr bwMode="auto">
          <a:xfrm>
            <a:off x="622300" y="142875"/>
            <a:ext cx="8545830" cy="5232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fontAlgn="base" hangingPunct="1">
              <a:spcBef>
                <a:spcPct val="0"/>
              </a:spcBef>
              <a:spcAft>
                <a:spcPct val="0"/>
              </a:spcAft>
            </a:pPr>
            <a:r>
              <a:rPr lang="zh-CN" altLang="en-US" sz="2800" b="1" dirty="0">
                <a:solidFill>
                  <a:prstClr val="white"/>
                </a:solidFill>
                <a:latin typeface="微软雅黑" panose="020B0503020204020204" pitchFamily="34" charset="-122"/>
                <a:ea typeface="微软雅黑" panose="020B0503020204020204" pitchFamily="34" charset="-122"/>
                <a:cs typeface="Arial" panose="020B0604020202020204" pitchFamily="34" charset="0"/>
              </a:rPr>
              <a:t>问题定义</a:t>
            </a:r>
            <a:endParaRPr lang="en-US" altLang="zh-CN" sz="2800" b="1" dirty="0">
              <a:solidFill>
                <a:prstClr val="white"/>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 name="灯片编号占位符 3"/>
          <p:cNvSpPr>
            <a:spLocks noGrp="1"/>
          </p:cNvSpPr>
          <p:nvPr>
            <p:ph type="sldNum" sz="quarter" idx="12"/>
          </p:nvPr>
        </p:nvSpPr>
        <p:spPr/>
        <p:txBody>
          <a:bodyPr/>
          <a:lstStyle/>
          <a:p>
            <a:fld id="{94B6E62B-4DEC-4954-AD3A-658470571C9E}" type="slidenum">
              <a:rPr lang="zh-CN" altLang="en-US" smtClean="0"/>
              <a:t>20</a:t>
            </a:fld>
            <a:endParaRPr lang="zh-CN" altLang="en-US"/>
          </a:p>
        </p:txBody>
      </p:sp>
      <mc:AlternateContent xmlns:mc="http://schemas.openxmlformats.org/markup-compatibility/2006">
        <mc:Choice xmlns:a14="http://schemas.microsoft.com/office/drawing/2010/main" Requires="a14">
          <p:sp>
            <p:nvSpPr>
              <p:cNvPr id="3" name="文本框 2">
                <a:extLst>
                  <a:ext uri="{FF2B5EF4-FFF2-40B4-BE49-F238E27FC236}">
                    <a16:creationId xmlns:a16="http://schemas.microsoft.com/office/drawing/2014/main" id="{8CD25B10-5EC2-775D-A737-6E2AD46C2A17}"/>
                  </a:ext>
                </a:extLst>
              </p:cNvPr>
              <p:cNvSpPr txBox="1"/>
              <p:nvPr/>
            </p:nvSpPr>
            <p:spPr>
              <a:xfrm>
                <a:off x="576263" y="1228333"/>
                <a:ext cx="7828149" cy="4816831"/>
              </a:xfrm>
              <a:prstGeom prst="rect">
                <a:avLst/>
              </a:prstGeom>
              <a:noFill/>
            </p:spPr>
            <p:txBody>
              <a:bodyPr wrap="square" rtlCol="0">
                <a:spAutoFit/>
              </a:bodyPr>
              <a:lstStyle/>
              <a:p>
                <a:pPr marL="285750" indent="-285750">
                  <a:lnSpc>
                    <a:spcPct val="150000"/>
                  </a:lnSpc>
                  <a:buSzPct val="55000"/>
                  <a:buFont typeface="Wingdings" pitchFamily="2" charset="2"/>
                  <a:buChar char="n"/>
                </a:pPr>
                <a:r>
                  <a:rPr kumimoji="1" lang="zh-CN" altLang="en-US" b="1" dirty="0">
                    <a:latin typeface="Microsoft YaHei" panose="020B0503020204020204" pitchFamily="34" charset="-122"/>
                    <a:ea typeface="Microsoft YaHei" panose="020B0503020204020204" pitchFamily="34" charset="-122"/>
                  </a:rPr>
                  <a:t>社区搜索：</a:t>
                </a:r>
                <a:endParaRPr kumimoji="1" lang="en-US" altLang="zh-CN" b="1" dirty="0">
                  <a:latin typeface="Microsoft YaHei" panose="020B0503020204020204" pitchFamily="34" charset="-122"/>
                  <a:ea typeface="Microsoft YaHei" panose="020B0503020204020204" pitchFamily="34" charset="-122"/>
                </a:endParaRPr>
              </a:p>
              <a:p>
                <a:pPr marL="285750" indent="-285750">
                  <a:lnSpc>
                    <a:spcPct val="150000"/>
                  </a:lnSpc>
                  <a:buSzPct val="55000"/>
                  <a:buFont typeface="Wingdings" pitchFamily="2" charset="2"/>
                  <a:buChar char="Ø"/>
                </a:pPr>
                <a:r>
                  <a:rPr kumimoji="1" lang="zh-CN" altLang="en-US" dirty="0">
                    <a:latin typeface="Microsoft YaHei" panose="020B0503020204020204" pitchFamily="34" charset="-122"/>
                    <a:ea typeface="Microsoft YaHei" panose="020B0503020204020204" pitchFamily="34" charset="-122"/>
                  </a:rPr>
                  <a:t>对于一个图</a:t>
                </a:r>
                <a:r>
                  <a:rPr kumimoji="1" lang="en-US" altLang="zh-CN" dirty="0">
                    <a:latin typeface="Microsoft YaHei" panose="020B0503020204020204" pitchFamily="34" charset="-122"/>
                    <a:ea typeface="Microsoft YaHei" panose="020B0503020204020204" pitchFamily="34" charset="-122"/>
                  </a:rPr>
                  <a:t>G=(V,E)</a:t>
                </a:r>
                <a:r>
                  <a:rPr kumimoji="1" lang="zh-CN" altLang="en-US" dirty="0">
                    <a:latin typeface="Microsoft YaHei" panose="020B0503020204020204" pitchFamily="34" charset="-122"/>
                    <a:ea typeface="Microsoft YaHei" panose="020B0503020204020204" pitchFamily="34" charset="-122"/>
                  </a:rPr>
                  <a:t>，给定一个查询节点</a:t>
                </a:r>
                <a14:m>
                  <m:oMath xmlns:m="http://schemas.openxmlformats.org/officeDocument/2006/math">
                    <m:r>
                      <a:rPr kumimoji="1" lang="en-US" altLang="zh-CN" b="0" i="1" smtClean="0">
                        <a:latin typeface="Cambria Math" panose="02040503050406030204" pitchFamily="18" charset="0"/>
                        <a:ea typeface="Microsoft YaHei" panose="020B0503020204020204" pitchFamily="34" charset="-122"/>
                      </a:rPr>
                      <m:t>𝑞</m:t>
                    </m:r>
                    <m:r>
                      <a:rPr kumimoji="1" lang="en-US" altLang="zh-CN" b="0" i="1" smtClean="0">
                        <a:latin typeface="Cambria Math" panose="02040503050406030204" pitchFamily="18" charset="0"/>
                        <a:ea typeface="Microsoft YaHei" panose="020B0503020204020204" pitchFamily="34" charset="-122"/>
                      </a:rPr>
                      <m:t>∈</m:t>
                    </m:r>
                    <m:r>
                      <a:rPr kumimoji="1" lang="en-US" altLang="zh-CN" b="0" i="1" smtClean="0">
                        <a:latin typeface="Cambria Math" panose="02040503050406030204" pitchFamily="18" charset="0"/>
                        <a:ea typeface="Microsoft YaHei" panose="020B0503020204020204" pitchFamily="34" charset="-122"/>
                      </a:rPr>
                      <m:t>𝑉</m:t>
                    </m:r>
                    <m:r>
                      <a:rPr kumimoji="1" lang="en-US" altLang="zh-CN" b="0" i="1" smtClean="0">
                        <a:latin typeface="Cambria Math" panose="02040503050406030204" pitchFamily="18" charset="0"/>
                        <a:ea typeface="Microsoft YaHei" panose="020B0503020204020204" pitchFamily="34" charset="-122"/>
                      </a:rPr>
                      <m:t>(</m:t>
                    </m:r>
                    <m:r>
                      <a:rPr kumimoji="1" lang="en-US" altLang="zh-CN" b="0" i="1" smtClean="0">
                        <a:latin typeface="Cambria Math" panose="02040503050406030204" pitchFamily="18" charset="0"/>
                        <a:ea typeface="Microsoft YaHei" panose="020B0503020204020204" pitchFamily="34" charset="-122"/>
                      </a:rPr>
                      <m:t>𝐺</m:t>
                    </m:r>
                    <m:r>
                      <a:rPr kumimoji="1" lang="en-US" altLang="zh-CN" b="0" i="1" smtClean="0">
                        <a:latin typeface="Cambria Math" panose="02040503050406030204" pitchFamily="18" charset="0"/>
                        <a:ea typeface="Microsoft YaHei" panose="020B0503020204020204" pitchFamily="34" charset="-122"/>
                      </a:rPr>
                      <m:t>)</m:t>
                    </m:r>
                  </m:oMath>
                </a14:m>
                <a:r>
                  <a:rPr kumimoji="1" lang="en-US" altLang="zh-CN" dirty="0">
                    <a:latin typeface="Microsoft YaHei" panose="020B0503020204020204" pitchFamily="34" charset="-122"/>
                    <a:ea typeface="Microsoft YaHei" panose="020B0503020204020204" pitchFamily="34" charset="-122"/>
                  </a:rPr>
                  <a:t>, </a:t>
                </a:r>
                <a:r>
                  <a:rPr kumimoji="1" lang="zh-CN" altLang="en-US" dirty="0">
                    <a:latin typeface="Microsoft YaHei" panose="020B0503020204020204" pitchFamily="34" charset="-122"/>
                    <a:ea typeface="Microsoft YaHei" panose="020B0503020204020204" pitchFamily="34" charset="-122"/>
                  </a:rPr>
                  <a:t>返回查询节点所在的社区</a:t>
                </a:r>
                <a14:m>
                  <m:oMath xmlns:m="http://schemas.openxmlformats.org/officeDocument/2006/math">
                    <m:sSub>
                      <m:sSubPr>
                        <m:ctrlPr>
                          <a:rPr kumimoji="1" lang="en-US" altLang="zh-CN" b="0" i="1" smtClean="0">
                            <a:latin typeface="Cambria Math" panose="02040503050406030204" pitchFamily="18" charset="0"/>
                            <a:ea typeface="Microsoft YaHei" panose="020B0503020204020204" pitchFamily="34" charset="-122"/>
                          </a:rPr>
                        </m:ctrlPr>
                      </m:sSubPr>
                      <m:e>
                        <m:r>
                          <a:rPr kumimoji="1" lang="en-US" altLang="zh-CN" b="0" i="1" smtClean="0">
                            <a:latin typeface="Cambria Math" panose="02040503050406030204" pitchFamily="18" charset="0"/>
                            <a:ea typeface="Microsoft YaHei" panose="020B0503020204020204" pitchFamily="34" charset="-122"/>
                          </a:rPr>
                          <m:t>𝐶</m:t>
                        </m:r>
                      </m:e>
                      <m:sub>
                        <m:r>
                          <a:rPr kumimoji="1" lang="en-US" altLang="zh-CN" b="0" i="1" smtClean="0">
                            <a:latin typeface="Cambria Math" panose="02040503050406030204" pitchFamily="18" charset="0"/>
                            <a:ea typeface="Microsoft YaHei" panose="020B0503020204020204" pitchFamily="34" charset="-122"/>
                          </a:rPr>
                          <m:t>𝑞</m:t>
                        </m:r>
                      </m:sub>
                    </m:sSub>
                    <m:d>
                      <m:dPr>
                        <m:ctrlPr>
                          <a:rPr kumimoji="1" lang="en-US" altLang="zh-CN" b="0" i="1" smtClean="0">
                            <a:latin typeface="Cambria Math" panose="02040503050406030204" pitchFamily="18" charset="0"/>
                            <a:ea typeface="Microsoft YaHei" panose="020B0503020204020204" pitchFamily="34" charset="-122"/>
                          </a:rPr>
                        </m:ctrlPr>
                      </m:dPr>
                      <m:e>
                        <m:r>
                          <a:rPr kumimoji="1" lang="en-US" altLang="zh-CN" b="0" i="1" smtClean="0">
                            <a:latin typeface="Cambria Math" panose="02040503050406030204" pitchFamily="18" charset="0"/>
                            <a:ea typeface="Microsoft YaHei" panose="020B0503020204020204" pitchFamily="34" charset="-122"/>
                          </a:rPr>
                          <m:t>𝐺</m:t>
                        </m:r>
                      </m:e>
                    </m:d>
                    <m:r>
                      <a:rPr kumimoji="1" lang="en-US" altLang="zh-CN" i="1">
                        <a:latin typeface="Cambria Math" panose="02040503050406030204" pitchFamily="18" charset="0"/>
                        <a:ea typeface="Microsoft YaHei" panose="020B0503020204020204" pitchFamily="34" charset="-122"/>
                      </a:rPr>
                      <m:t>⊂</m:t>
                    </m:r>
                    <m:r>
                      <a:rPr kumimoji="1" lang="en-US" altLang="zh-CN" b="0" i="1" smtClean="0">
                        <a:latin typeface="Cambria Math" panose="02040503050406030204" pitchFamily="18" charset="0"/>
                        <a:ea typeface="Microsoft YaHei" panose="020B0503020204020204" pitchFamily="34" charset="-122"/>
                      </a:rPr>
                      <m:t>𝑉</m:t>
                    </m:r>
                    <m:d>
                      <m:dPr>
                        <m:ctrlPr>
                          <a:rPr kumimoji="1" lang="en-US" altLang="zh-CN" b="0" i="1" smtClean="0">
                            <a:latin typeface="Cambria Math" panose="02040503050406030204" pitchFamily="18" charset="0"/>
                            <a:ea typeface="Microsoft YaHei" panose="020B0503020204020204" pitchFamily="34" charset="-122"/>
                          </a:rPr>
                        </m:ctrlPr>
                      </m:dPr>
                      <m:e>
                        <m:r>
                          <a:rPr kumimoji="1" lang="en-US" altLang="zh-CN" b="0" i="1" smtClean="0">
                            <a:latin typeface="Cambria Math" panose="02040503050406030204" pitchFamily="18" charset="0"/>
                            <a:ea typeface="Microsoft YaHei" panose="020B0503020204020204" pitchFamily="34" charset="-122"/>
                          </a:rPr>
                          <m:t>𝐺</m:t>
                        </m:r>
                      </m:e>
                    </m:d>
                    <m:r>
                      <a:rPr kumimoji="1" lang="en-US" altLang="zh-CN" b="0" i="1" smtClean="0">
                        <a:latin typeface="Cambria Math" panose="02040503050406030204" pitchFamily="18" charset="0"/>
                        <a:ea typeface="Microsoft YaHei" panose="020B0503020204020204" pitchFamily="34" charset="-122"/>
                      </a:rPr>
                      <m:t>,</m:t>
                    </m:r>
                    <m:r>
                      <a:rPr kumimoji="1" lang="en-US" altLang="zh-CN" b="0" i="1" smtClean="0">
                        <a:latin typeface="Cambria Math" panose="02040503050406030204" pitchFamily="18" charset="0"/>
                        <a:ea typeface="Microsoft YaHei" panose="020B0503020204020204" pitchFamily="34" charset="-122"/>
                      </a:rPr>
                      <m:t>𝑤h𝑒𝑟𝑒</m:t>
                    </m:r>
                    <m:r>
                      <a:rPr kumimoji="1" lang="en-US" altLang="zh-CN" b="0" i="1" smtClean="0">
                        <a:latin typeface="Cambria Math" panose="02040503050406030204" pitchFamily="18" charset="0"/>
                        <a:ea typeface="Microsoft YaHei" panose="020B0503020204020204" pitchFamily="34" charset="-122"/>
                      </a:rPr>
                      <m:t> </m:t>
                    </m:r>
                    <m:r>
                      <a:rPr kumimoji="1" lang="en-US" altLang="zh-CN" b="0" i="1" smtClean="0">
                        <a:latin typeface="Cambria Math" panose="02040503050406030204" pitchFamily="18" charset="0"/>
                        <a:ea typeface="Microsoft YaHei" panose="020B0503020204020204" pitchFamily="34" charset="-122"/>
                      </a:rPr>
                      <m:t>𝑞</m:t>
                    </m:r>
                    <m:r>
                      <a:rPr kumimoji="1" lang="en-US" altLang="zh-CN" b="0" i="1" smtClean="0">
                        <a:latin typeface="Cambria Math" panose="02040503050406030204" pitchFamily="18" charset="0"/>
                        <a:ea typeface="Microsoft YaHei" panose="020B0503020204020204" pitchFamily="34" charset="-122"/>
                      </a:rPr>
                      <m:t>∈</m:t>
                    </m:r>
                    <m:sSub>
                      <m:sSubPr>
                        <m:ctrlPr>
                          <a:rPr kumimoji="1" lang="en-US" altLang="zh-CN" b="0" i="1" smtClean="0">
                            <a:latin typeface="Cambria Math" panose="02040503050406030204" pitchFamily="18" charset="0"/>
                            <a:ea typeface="Microsoft YaHei" panose="020B0503020204020204" pitchFamily="34" charset="-122"/>
                          </a:rPr>
                        </m:ctrlPr>
                      </m:sSubPr>
                      <m:e>
                        <m:r>
                          <a:rPr kumimoji="1" lang="en-US" altLang="zh-CN" b="0" i="1" smtClean="0">
                            <a:latin typeface="Cambria Math" panose="02040503050406030204" pitchFamily="18" charset="0"/>
                            <a:ea typeface="Microsoft YaHei" panose="020B0503020204020204" pitchFamily="34" charset="-122"/>
                          </a:rPr>
                          <m:t>𝐶</m:t>
                        </m:r>
                      </m:e>
                      <m:sub>
                        <m:r>
                          <a:rPr kumimoji="1" lang="en-US" altLang="zh-CN" b="0" i="1" smtClean="0">
                            <a:latin typeface="Cambria Math" panose="02040503050406030204" pitchFamily="18" charset="0"/>
                            <a:ea typeface="Microsoft YaHei" panose="020B0503020204020204" pitchFamily="34" charset="-122"/>
                          </a:rPr>
                          <m:t>𝑞</m:t>
                        </m:r>
                      </m:sub>
                    </m:sSub>
                    <m:r>
                      <a:rPr kumimoji="1" lang="en-US" altLang="zh-CN" b="0" i="1" smtClean="0">
                        <a:latin typeface="Cambria Math" panose="02040503050406030204" pitchFamily="18" charset="0"/>
                        <a:ea typeface="Microsoft YaHei" panose="020B0503020204020204" pitchFamily="34" charset="-122"/>
                      </a:rPr>
                      <m:t>(</m:t>
                    </m:r>
                    <m:r>
                      <a:rPr kumimoji="1" lang="en-US" altLang="zh-CN" b="0" i="1" smtClean="0">
                        <a:latin typeface="Cambria Math" panose="02040503050406030204" pitchFamily="18" charset="0"/>
                        <a:ea typeface="Microsoft YaHei" panose="020B0503020204020204" pitchFamily="34" charset="-122"/>
                      </a:rPr>
                      <m:t>𝐺</m:t>
                    </m:r>
                    <m:r>
                      <a:rPr kumimoji="1" lang="en-US" altLang="zh-CN" b="0" i="1" smtClean="0">
                        <a:latin typeface="Cambria Math" panose="02040503050406030204" pitchFamily="18" charset="0"/>
                        <a:ea typeface="Microsoft YaHei" panose="020B0503020204020204" pitchFamily="34" charset="-122"/>
                      </a:rPr>
                      <m:t>)</m:t>
                    </m:r>
                  </m:oMath>
                </a14:m>
                <a:endParaRPr kumimoji="1" lang="en-US" altLang="zh-CN" dirty="0">
                  <a:latin typeface="Microsoft YaHei" panose="020B0503020204020204" pitchFamily="34" charset="-122"/>
                  <a:ea typeface="Microsoft YaHei" panose="020B0503020204020204" pitchFamily="34" charset="-122"/>
                </a:endParaRPr>
              </a:p>
              <a:p>
                <a:pPr>
                  <a:lnSpc>
                    <a:spcPct val="150000"/>
                  </a:lnSpc>
                  <a:buSzPct val="55000"/>
                </a:pPr>
                <a:endParaRPr kumimoji="1" lang="en-US" altLang="zh-CN" dirty="0">
                  <a:latin typeface="Microsoft YaHei" panose="020B0503020204020204" pitchFamily="34" charset="-122"/>
                  <a:ea typeface="Microsoft YaHei" panose="020B0503020204020204" pitchFamily="34" charset="-122"/>
                </a:endParaRPr>
              </a:p>
              <a:p>
                <a:pPr marL="285750" indent="-285750">
                  <a:lnSpc>
                    <a:spcPct val="150000"/>
                  </a:lnSpc>
                  <a:buSzPct val="55000"/>
                  <a:buFont typeface="Wingdings" pitchFamily="2" charset="2"/>
                  <a:buChar char="n"/>
                </a:pPr>
                <a:r>
                  <a:rPr kumimoji="1" lang="zh-CN" altLang="en-US" b="1" dirty="0">
                    <a:latin typeface="Microsoft YaHei" panose="020B0503020204020204" pitchFamily="34" charset="-122"/>
                    <a:ea typeface="Microsoft YaHei" panose="020B0503020204020204" pitchFamily="34" charset="-122"/>
                  </a:rPr>
                  <a:t>本文研究问题：</a:t>
                </a:r>
                <a:endParaRPr kumimoji="1" lang="en-US" altLang="zh-CN" b="1" dirty="0">
                  <a:latin typeface="Microsoft YaHei" panose="020B0503020204020204" pitchFamily="34" charset="-122"/>
                  <a:ea typeface="Microsoft YaHei" panose="020B0503020204020204" pitchFamily="34" charset="-122"/>
                </a:endParaRPr>
              </a:p>
              <a:p>
                <a:pPr marL="285750" indent="-285750">
                  <a:lnSpc>
                    <a:spcPct val="150000"/>
                  </a:lnSpc>
                  <a:buSzPct val="55000"/>
                  <a:buFont typeface="Wingdings" pitchFamily="2" charset="2"/>
                  <a:buChar char="Ø"/>
                </a:pPr>
                <a:r>
                  <a:rPr kumimoji="1" lang="zh-CN" altLang="en-US" dirty="0">
                    <a:latin typeface="Microsoft YaHei" panose="020B0503020204020204" pitchFamily="34" charset="-122"/>
                    <a:ea typeface="Microsoft YaHei" panose="020B0503020204020204" pitchFamily="34" charset="-122"/>
                  </a:rPr>
                  <a:t>在训练任务集</a:t>
                </a:r>
                <a14:m>
                  <m:oMath xmlns:m="http://schemas.openxmlformats.org/officeDocument/2006/math">
                    <m:r>
                      <a:rPr kumimoji="1" lang="en-US" altLang="zh-CN" b="0" i="1" smtClean="0">
                        <a:latin typeface="Cambria Math" panose="02040503050406030204" pitchFamily="18" charset="0"/>
                        <a:ea typeface="Cambria Math" panose="02040503050406030204" pitchFamily="18" charset="0"/>
                      </a:rPr>
                      <m:t>𝒟</m:t>
                    </m:r>
                    <m:r>
                      <a:rPr kumimoji="1" lang="en-US" altLang="zh-CN" b="0" i="1" smtClean="0">
                        <a:latin typeface="Cambria Math" panose="02040503050406030204" pitchFamily="18" charset="0"/>
                        <a:ea typeface="Cambria Math" panose="02040503050406030204" pitchFamily="18" charset="0"/>
                      </a:rPr>
                      <m:t>=</m:t>
                    </m:r>
                    <m:sSubSup>
                      <m:sSubSupPr>
                        <m:ctrlPr>
                          <a:rPr kumimoji="1" lang="en-US" altLang="zh-CN" b="0" i="1" smtClean="0">
                            <a:latin typeface="Cambria Math" panose="02040503050406030204" pitchFamily="18" charset="0"/>
                            <a:ea typeface="Cambria Math" panose="02040503050406030204" pitchFamily="18" charset="0"/>
                          </a:rPr>
                        </m:ctrlPr>
                      </m:sSubSupPr>
                      <m:e>
                        <m:d>
                          <m:dPr>
                            <m:begChr m:val="{"/>
                            <m:endChr m:val="}"/>
                            <m:ctrlPr>
                              <a:rPr kumimoji="1" lang="en-US" altLang="zh-CN" b="0" i="1" smtClean="0">
                                <a:latin typeface="Cambria Math" panose="02040503050406030204" pitchFamily="18" charset="0"/>
                                <a:ea typeface="Cambria Math" panose="02040503050406030204" pitchFamily="18" charset="0"/>
                              </a:rPr>
                            </m:ctrlPr>
                          </m:dPr>
                          <m:e>
                            <m:sSub>
                              <m:sSubPr>
                                <m:ctrlPr>
                                  <a:rPr kumimoji="1" lang="en-US" altLang="zh-CN" b="0" i="1" smtClean="0">
                                    <a:latin typeface="Cambria Math" panose="02040503050406030204" pitchFamily="18" charset="0"/>
                                    <a:ea typeface="Cambria Math" panose="02040503050406030204" pitchFamily="18" charset="0"/>
                                  </a:rPr>
                                </m:ctrlPr>
                              </m:sSubPr>
                              <m:e>
                                <m:r>
                                  <a:rPr kumimoji="1" lang="en-US" altLang="zh-CN" b="0" i="1" smtClean="0">
                                    <a:latin typeface="Cambria Math" panose="02040503050406030204" pitchFamily="18" charset="0"/>
                                    <a:ea typeface="Cambria Math" panose="02040503050406030204" pitchFamily="18" charset="0"/>
                                  </a:rPr>
                                  <m:t>𝒯</m:t>
                                </m:r>
                              </m:e>
                              <m:sub>
                                <m:r>
                                  <a:rPr kumimoji="1" lang="en-US" altLang="zh-CN" b="0" i="1" smtClean="0">
                                    <a:latin typeface="Cambria Math" panose="02040503050406030204" pitchFamily="18" charset="0"/>
                                    <a:ea typeface="Cambria Math" panose="02040503050406030204" pitchFamily="18" charset="0"/>
                                  </a:rPr>
                                  <m:t>𝑖</m:t>
                                </m:r>
                              </m:sub>
                            </m:sSub>
                          </m:e>
                        </m:d>
                      </m:e>
                      <m:sub>
                        <m:r>
                          <a:rPr kumimoji="1" lang="en-US" altLang="zh-CN" b="0" i="1" smtClean="0">
                            <a:latin typeface="Cambria Math" panose="02040503050406030204" pitchFamily="18" charset="0"/>
                            <a:ea typeface="Cambria Math" panose="02040503050406030204" pitchFamily="18" charset="0"/>
                          </a:rPr>
                          <m:t>𝑖</m:t>
                        </m:r>
                        <m:r>
                          <a:rPr kumimoji="1" lang="en-US" altLang="zh-CN" b="0" i="1" smtClean="0">
                            <a:latin typeface="Cambria Math" panose="02040503050406030204" pitchFamily="18" charset="0"/>
                            <a:ea typeface="Cambria Math" panose="02040503050406030204" pitchFamily="18" charset="0"/>
                          </a:rPr>
                          <m:t>=1</m:t>
                        </m:r>
                      </m:sub>
                      <m:sup>
                        <m:r>
                          <a:rPr kumimoji="1" lang="en-US" altLang="zh-CN" b="0" i="1" smtClean="0">
                            <a:latin typeface="Cambria Math" panose="02040503050406030204" pitchFamily="18" charset="0"/>
                            <a:ea typeface="Cambria Math" panose="02040503050406030204" pitchFamily="18" charset="0"/>
                          </a:rPr>
                          <m:t>𝑁</m:t>
                        </m:r>
                      </m:sup>
                    </m:sSubSup>
                  </m:oMath>
                </a14:m>
                <a:r>
                  <a:rPr kumimoji="1" lang="zh-CN" altLang="en-US" dirty="0">
                    <a:latin typeface="Microsoft YaHei" panose="020B0503020204020204" pitchFamily="34" charset="-122"/>
                    <a:ea typeface="Microsoft YaHei" panose="020B0503020204020204" pitchFamily="34" charset="-122"/>
                  </a:rPr>
                  <a:t>上训练元模型</a:t>
                </a:r>
                <a14:m>
                  <m:oMath xmlns:m="http://schemas.openxmlformats.org/officeDocument/2006/math">
                    <m:r>
                      <a:rPr kumimoji="1" lang="en-US" altLang="zh-CN" i="1" dirty="0">
                        <a:latin typeface="Cambria Math" panose="02040503050406030204" pitchFamily="18" charset="0"/>
                        <a:ea typeface="Cambria Math" panose="02040503050406030204" pitchFamily="18" charset="0"/>
                      </a:rPr>
                      <m:t>ℳ</m:t>
                    </m:r>
                  </m:oMath>
                </a14:m>
                <a:r>
                  <a:rPr kumimoji="1" lang="zh-CN" altLang="en-US" dirty="0">
                    <a:latin typeface="Microsoft YaHei" panose="020B0503020204020204" pitchFamily="34" charset="-122"/>
                    <a:ea typeface="Microsoft YaHei" panose="020B0503020204020204" pitchFamily="34" charset="-122"/>
                  </a:rPr>
                  <a:t> ，每个训练任务是一个三元组</a:t>
                </a:r>
                <a14:m>
                  <m:oMath xmlns:m="http://schemas.openxmlformats.org/officeDocument/2006/math">
                    <m:r>
                      <a:rPr kumimoji="1" lang="en-US" altLang="zh-CN" i="1">
                        <a:latin typeface="Cambria Math" panose="02040503050406030204" pitchFamily="18" charset="0"/>
                        <a:ea typeface="Cambria Math" panose="02040503050406030204" pitchFamily="18" charset="0"/>
                      </a:rPr>
                      <m:t>𝒯</m:t>
                    </m:r>
                    <m:r>
                      <a:rPr kumimoji="1" lang="en-US" altLang="zh-CN" b="0" i="1" smtClean="0">
                        <a:latin typeface="Cambria Math" panose="02040503050406030204" pitchFamily="18" charset="0"/>
                        <a:ea typeface="Cambria Math" panose="02040503050406030204" pitchFamily="18" charset="0"/>
                      </a:rPr>
                      <m:t>=(</m:t>
                    </m:r>
                    <m:r>
                      <a:rPr kumimoji="1" lang="en-US" altLang="zh-CN" b="0" i="1" smtClean="0">
                        <a:latin typeface="Cambria Math" panose="02040503050406030204" pitchFamily="18" charset="0"/>
                        <a:ea typeface="Cambria Math" panose="02040503050406030204" pitchFamily="18" charset="0"/>
                      </a:rPr>
                      <m:t>𝐺</m:t>
                    </m:r>
                    <m:r>
                      <a:rPr kumimoji="1" lang="en-US" altLang="zh-CN" b="0" i="1" smtClean="0">
                        <a:latin typeface="Cambria Math" panose="02040503050406030204" pitchFamily="18" charset="0"/>
                        <a:ea typeface="Cambria Math" panose="02040503050406030204" pitchFamily="18" charset="0"/>
                      </a:rPr>
                      <m:t>,</m:t>
                    </m:r>
                    <m:r>
                      <a:rPr kumimoji="1" lang="en-US" altLang="zh-CN" b="0" i="1" smtClean="0">
                        <a:latin typeface="Cambria Math" panose="02040503050406030204" pitchFamily="18" charset="0"/>
                        <a:ea typeface="Cambria Math" panose="02040503050406030204" pitchFamily="18" charset="0"/>
                      </a:rPr>
                      <m:t>𝑄</m:t>
                    </m:r>
                    <m:r>
                      <a:rPr kumimoji="1" lang="en-US" altLang="zh-CN" b="0" i="1" smtClean="0">
                        <a:latin typeface="Cambria Math" panose="02040503050406030204" pitchFamily="18" charset="0"/>
                        <a:ea typeface="Cambria Math" panose="02040503050406030204" pitchFamily="18" charset="0"/>
                      </a:rPr>
                      <m:t>,</m:t>
                    </m:r>
                    <m:r>
                      <a:rPr kumimoji="1" lang="en-US" altLang="zh-CN" b="0" i="1" smtClean="0">
                        <a:latin typeface="Cambria Math" panose="02040503050406030204" pitchFamily="18" charset="0"/>
                        <a:ea typeface="Cambria Math" panose="02040503050406030204" pitchFamily="18" charset="0"/>
                      </a:rPr>
                      <m:t>𝐿</m:t>
                    </m:r>
                    <m:r>
                      <a:rPr kumimoji="1" lang="en-US" altLang="zh-CN" b="0" i="1" smtClean="0">
                        <a:latin typeface="Cambria Math" panose="02040503050406030204" pitchFamily="18" charset="0"/>
                        <a:ea typeface="Cambria Math" panose="02040503050406030204" pitchFamily="18" charset="0"/>
                      </a:rPr>
                      <m:t>) </m:t>
                    </m:r>
                  </m:oMath>
                </a14:m>
                <a:r>
                  <a:rPr kumimoji="1" lang="zh-CN" altLang="en-US" dirty="0">
                    <a:latin typeface="Microsoft YaHei" panose="020B0503020204020204" pitchFamily="34" charset="-122"/>
                    <a:ea typeface="Microsoft YaHei" panose="020B0503020204020204" pitchFamily="34" charset="-122"/>
                  </a:rPr>
                  <a:t>，其中</a:t>
                </a:r>
                <a14:m>
                  <m:oMath xmlns:m="http://schemas.openxmlformats.org/officeDocument/2006/math">
                    <m:r>
                      <a:rPr kumimoji="1" lang="en-US" altLang="zh-CN" b="0" i="1" smtClean="0">
                        <a:latin typeface="Cambria Math" panose="02040503050406030204" pitchFamily="18" charset="0"/>
                        <a:ea typeface="Cambria Math" panose="02040503050406030204" pitchFamily="18" charset="0"/>
                      </a:rPr>
                      <m:t>𝑄</m:t>
                    </m:r>
                    <m:r>
                      <a:rPr kumimoji="1" lang="en-US" altLang="zh-CN" b="0" i="1" smtClean="0">
                        <a:latin typeface="Cambria Math" panose="02040503050406030204" pitchFamily="18" charset="0"/>
                        <a:ea typeface="Cambria Math" panose="02040503050406030204" pitchFamily="18" charset="0"/>
                      </a:rPr>
                      <m:t>={</m:t>
                    </m:r>
                    <m:sSub>
                      <m:sSubPr>
                        <m:ctrlPr>
                          <a:rPr kumimoji="1" lang="en-US" altLang="zh-CN" b="0" i="1" smtClean="0">
                            <a:latin typeface="Cambria Math" panose="02040503050406030204" pitchFamily="18" charset="0"/>
                            <a:ea typeface="Cambria Math" panose="02040503050406030204" pitchFamily="18" charset="0"/>
                          </a:rPr>
                        </m:ctrlPr>
                      </m:sSubPr>
                      <m:e>
                        <m:r>
                          <a:rPr kumimoji="1" lang="en-US" altLang="zh-CN" b="0" i="1" smtClean="0">
                            <a:latin typeface="Cambria Math" panose="02040503050406030204" pitchFamily="18" charset="0"/>
                            <a:ea typeface="Cambria Math" panose="02040503050406030204" pitchFamily="18" charset="0"/>
                          </a:rPr>
                          <m:t>𝑞</m:t>
                        </m:r>
                      </m:e>
                      <m:sub>
                        <m:r>
                          <a:rPr kumimoji="1" lang="en-US" altLang="zh-CN" b="0" i="1" smtClean="0">
                            <a:latin typeface="Cambria Math" panose="02040503050406030204" pitchFamily="18" charset="0"/>
                            <a:ea typeface="Cambria Math" panose="02040503050406030204" pitchFamily="18" charset="0"/>
                          </a:rPr>
                          <m:t>1</m:t>
                        </m:r>
                      </m:sub>
                    </m:sSub>
                    <m:r>
                      <a:rPr kumimoji="1" lang="en-US" altLang="zh-CN" b="0" i="1" smtClean="0">
                        <a:latin typeface="Cambria Math" panose="02040503050406030204" pitchFamily="18" charset="0"/>
                        <a:ea typeface="Cambria Math" panose="02040503050406030204" pitchFamily="18" charset="0"/>
                      </a:rPr>
                      <m:t>,…,</m:t>
                    </m:r>
                    <m:sSub>
                      <m:sSubPr>
                        <m:ctrlPr>
                          <a:rPr kumimoji="1" lang="en-US" altLang="zh-CN" b="0" i="1" smtClean="0">
                            <a:latin typeface="Cambria Math" panose="02040503050406030204" pitchFamily="18" charset="0"/>
                            <a:ea typeface="Cambria Math" panose="02040503050406030204" pitchFamily="18" charset="0"/>
                          </a:rPr>
                        </m:ctrlPr>
                      </m:sSubPr>
                      <m:e>
                        <m:r>
                          <a:rPr kumimoji="1" lang="en-US" altLang="zh-CN" b="0" i="1" smtClean="0">
                            <a:latin typeface="Cambria Math" panose="02040503050406030204" pitchFamily="18" charset="0"/>
                            <a:ea typeface="Cambria Math" panose="02040503050406030204" pitchFamily="18" charset="0"/>
                          </a:rPr>
                          <m:t>𝑞</m:t>
                        </m:r>
                      </m:e>
                      <m:sub>
                        <m:r>
                          <a:rPr kumimoji="1" lang="en-US" altLang="zh-CN" b="0" i="1" smtClean="0">
                            <a:latin typeface="Cambria Math" panose="02040503050406030204" pitchFamily="18" charset="0"/>
                            <a:ea typeface="Cambria Math" panose="02040503050406030204" pitchFamily="18" charset="0"/>
                          </a:rPr>
                          <m:t>𝑗</m:t>
                        </m:r>
                      </m:sub>
                    </m:sSub>
                    <m:r>
                      <a:rPr kumimoji="1" lang="en-US" altLang="zh-CN" b="0" i="1" smtClean="0">
                        <a:latin typeface="Cambria Math" panose="02040503050406030204" pitchFamily="18" charset="0"/>
                        <a:ea typeface="Cambria Math" panose="02040503050406030204" pitchFamily="18" charset="0"/>
                      </a:rPr>
                      <m:t>|</m:t>
                    </m:r>
                    <m:sSub>
                      <m:sSubPr>
                        <m:ctrlPr>
                          <a:rPr kumimoji="1" lang="en-US" altLang="zh-CN" b="0" i="1" smtClean="0">
                            <a:latin typeface="Cambria Math" panose="02040503050406030204" pitchFamily="18" charset="0"/>
                            <a:ea typeface="Cambria Math" panose="02040503050406030204" pitchFamily="18" charset="0"/>
                          </a:rPr>
                        </m:ctrlPr>
                      </m:sSubPr>
                      <m:e>
                        <m:r>
                          <a:rPr kumimoji="1" lang="en-US" altLang="zh-CN" b="0" i="1" smtClean="0">
                            <a:latin typeface="Cambria Math" panose="02040503050406030204" pitchFamily="18" charset="0"/>
                            <a:ea typeface="Cambria Math" panose="02040503050406030204" pitchFamily="18" charset="0"/>
                          </a:rPr>
                          <m:t>𝑞</m:t>
                        </m:r>
                      </m:e>
                      <m:sub>
                        <m:r>
                          <a:rPr kumimoji="1" lang="en-US" altLang="zh-CN" b="0" i="1" smtClean="0">
                            <a:latin typeface="Cambria Math" panose="02040503050406030204" pitchFamily="18" charset="0"/>
                            <a:ea typeface="Cambria Math" panose="02040503050406030204" pitchFamily="18" charset="0"/>
                          </a:rPr>
                          <m:t>𝑗</m:t>
                        </m:r>
                      </m:sub>
                    </m:sSub>
                    <m:r>
                      <a:rPr kumimoji="1" lang="en-US" altLang="zh-CN" b="0" i="1" smtClean="0">
                        <a:latin typeface="Cambria Math" panose="02040503050406030204" pitchFamily="18" charset="0"/>
                        <a:ea typeface="Cambria Math" panose="02040503050406030204" pitchFamily="18" charset="0"/>
                      </a:rPr>
                      <m:t>∈</m:t>
                    </m:r>
                    <m:r>
                      <a:rPr kumimoji="1" lang="en-US" altLang="zh-CN" b="0" i="1" smtClean="0">
                        <a:latin typeface="Cambria Math" panose="02040503050406030204" pitchFamily="18" charset="0"/>
                        <a:ea typeface="Cambria Math" panose="02040503050406030204" pitchFamily="18" charset="0"/>
                      </a:rPr>
                      <m:t>𝑉</m:t>
                    </m:r>
                    <m:r>
                      <a:rPr kumimoji="1" lang="en-US" altLang="zh-CN" b="0" i="1" smtClean="0">
                        <a:latin typeface="Cambria Math" panose="02040503050406030204" pitchFamily="18" charset="0"/>
                        <a:ea typeface="Cambria Math" panose="02040503050406030204" pitchFamily="18" charset="0"/>
                      </a:rPr>
                      <m:t>(</m:t>
                    </m:r>
                    <m:r>
                      <a:rPr kumimoji="1" lang="en-US" altLang="zh-CN" b="0" i="1" smtClean="0">
                        <a:latin typeface="Cambria Math" panose="02040503050406030204" pitchFamily="18" charset="0"/>
                        <a:ea typeface="Cambria Math" panose="02040503050406030204" pitchFamily="18" charset="0"/>
                      </a:rPr>
                      <m:t>𝐺</m:t>
                    </m:r>
                    <m:r>
                      <a:rPr kumimoji="1" lang="en-US" altLang="zh-CN" b="0" i="1" smtClean="0">
                        <a:latin typeface="Cambria Math" panose="02040503050406030204" pitchFamily="18" charset="0"/>
                        <a:ea typeface="Cambria Math" panose="02040503050406030204" pitchFamily="18" charset="0"/>
                      </a:rPr>
                      <m:t>)}</m:t>
                    </m:r>
                  </m:oMath>
                </a14:m>
                <a:r>
                  <a:rPr kumimoji="1" lang="zh-CN" altLang="en-US" dirty="0">
                    <a:latin typeface="Microsoft YaHei" panose="020B0503020204020204" pitchFamily="34" charset="-122"/>
                    <a:ea typeface="Microsoft YaHei" panose="020B0503020204020204" pitchFamily="34" charset="-122"/>
                  </a:rPr>
                  <a:t>表示图</a:t>
                </a:r>
                <a:r>
                  <a:rPr kumimoji="1" lang="en-US" altLang="zh-CN" dirty="0">
                    <a:latin typeface="Microsoft YaHei" panose="020B0503020204020204" pitchFamily="34" charset="-122"/>
                    <a:ea typeface="Microsoft YaHei" panose="020B0503020204020204" pitchFamily="34" charset="-122"/>
                  </a:rPr>
                  <a:t>G</a:t>
                </a:r>
                <a:r>
                  <a:rPr kumimoji="1" lang="zh-CN" altLang="en-US" dirty="0">
                    <a:latin typeface="Microsoft YaHei" panose="020B0503020204020204" pitchFamily="34" charset="-122"/>
                    <a:ea typeface="Microsoft YaHei" panose="020B0503020204020204" pitchFamily="34" charset="-122"/>
                  </a:rPr>
                  <a:t>中的查询节点集合，</a:t>
                </a:r>
                <a:r>
                  <a:rPr kumimoji="1" lang="en-US" altLang="zh-CN" dirty="0">
                    <a:ea typeface="Cambria Math" panose="02040503050406030204" pitchFamily="18" charset="0"/>
                  </a:rPr>
                  <a:t> </a:t>
                </a:r>
                <a14:m>
                  <m:oMath xmlns:m="http://schemas.openxmlformats.org/officeDocument/2006/math">
                    <m:r>
                      <a:rPr kumimoji="1" lang="en-US" altLang="zh-CN" b="0" i="1" smtClean="0">
                        <a:latin typeface="Cambria Math" panose="02040503050406030204" pitchFamily="18" charset="0"/>
                        <a:ea typeface="Cambria Math" panose="02040503050406030204" pitchFamily="18" charset="0"/>
                      </a:rPr>
                      <m:t>𝐿</m:t>
                    </m:r>
                    <m:r>
                      <a:rPr kumimoji="1" lang="en-US" altLang="zh-CN" b="0" i="1" smtClean="0">
                        <a:latin typeface="Cambria Math" panose="02040503050406030204" pitchFamily="18" charset="0"/>
                        <a:ea typeface="Cambria Math" panose="02040503050406030204" pitchFamily="18" charset="0"/>
                      </a:rPr>
                      <m:t>={</m:t>
                    </m:r>
                    <m:sSub>
                      <m:sSubPr>
                        <m:ctrlPr>
                          <a:rPr kumimoji="1" lang="en-US" altLang="zh-CN" b="0" i="1" smtClean="0">
                            <a:latin typeface="Cambria Math" panose="02040503050406030204" pitchFamily="18" charset="0"/>
                            <a:ea typeface="Cambria Math" panose="02040503050406030204" pitchFamily="18" charset="0"/>
                          </a:rPr>
                        </m:ctrlPr>
                      </m:sSubPr>
                      <m:e>
                        <m:r>
                          <a:rPr kumimoji="1" lang="en-US" altLang="zh-CN" b="0" i="1" smtClean="0">
                            <a:latin typeface="Cambria Math" panose="02040503050406030204" pitchFamily="18" charset="0"/>
                            <a:ea typeface="Cambria Math" panose="02040503050406030204" pitchFamily="18" charset="0"/>
                          </a:rPr>
                          <m:t>𝑙</m:t>
                        </m:r>
                      </m:e>
                      <m:sub>
                        <m:sSub>
                          <m:sSubPr>
                            <m:ctrlPr>
                              <a:rPr kumimoji="1" lang="en-US" altLang="zh-CN" b="0" i="1" smtClean="0">
                                <a:latin typeface="Cambria Math" panose="02040503050406030204" pitchFamily="18" charset="0"/>
                                <a:ea typeface="Cambria Math" panose="02040503050406030204" pitchFamily="18" charset="0"/>
                              </a:rPr>
                            </m:ctrlPr>
                          </m:sSubPr>
                          <m:e>
                            <m:r>
                              <a:rPr kumimoji="1" lang="en-US" altLang="zh-CN" b="0" i="1" smtClean="0">
                                <a:latin typeface="Cambria Math" panose="02040503050406030204" pitchFamily="18" charset="0"/>
                                <a:ea typeface="Cambria Math" panose="02040503050406030204" pitchFamily="18" charset="0"/>
                              </a:rPr>
                              <m:t>𝑞</m:t>
                            </m:r>
                          </m:e>
                          <m:sub>
                            <m:r>
                              <a:rPr kumimoji="1" lang="en-US" altLang="zh-CN" b="0" i="1" smtClean="0">
                                <a:latin typeface="Cambria Math" panose="02040503050406030204" pitchFamily="18" charset="0"/>
                                <a:ea typeface="Cambria Math" panose="02040503050406030204" pitchFamily="18" charset="0"/>
                              </a:rPr>
                              <m:t>1</m:t>
                            </m:r>
                          </m:sub>
                        </m:sSub>
                      </m:sub>
                    </m:sSub>
                    <m:r>
                      <a:rPr kumimoji="1" lang="en-US" altLang="zh-CN" b="0" i="1" smtClean="0">
                        <a:latin typeface="Cambria Math" panose="02040503050406030204" pitchFamily="18" charset="0"/>
                        <a:ea typeface="Cambria Math" panose="02040503050406030204" pitchFamily="18" charset="0"/>
                      </a:rPr>
                      <m:t>,…,</m:t>
                    </m:r>
                    <m:sSub>
                      <m:sSubPr>
                        <m:ctrlPr>
                          <a:rPr kumimoji="1" lang="en-US" altLang="zh-CN" b="0" i="1" smtClean="0">
                            <a:latin typeface="Cambria Math" panose="02040503050406030204" pitchFamily="18" charset="0"/>
                            <a:ea typeface="Cambria Math" panose="02040503050406030204" pitchFamily="18" charset="0"/>
                          </a:rPr>
                        </m:ctrlPr>
                      </m:sSubPr>
                      <m:e>
                        <m:r>
                          <a:rPr kumimoji="1" lang="en-US" altLang="zh-CN" b="0" i="1" smtClean="0">
                            <a:latin typeface="Cambria Math" panose="02040503050406030204" pitchFamily="18" charset="0"/>
                            <a:ea typeface="Cambria Math" panose="02040503050406030204" pitchFamily="18" charset="0"/>
                          </a:rPr>
                          <m:t>𝑙</m:t>
                        </m:r>
                      </m:e>
                      <m:sub>
                        <m:sSub>
                          <m:sSubPr>
                            <m:ctrlPr>
                              <a:rPr kumimoji="1" lang="en-US" altLang="zh-CN" b="0" i="1" smtClean="0">
                                <a:latin typeface="Cambria Math" panose="02040503050406030204" pitchFamily="18" charset="0"/>
                                <a:ea typeface="Cambria Math" panose="02040503050406030204" pitchFamily="18" charset="0"/>
                              </a:rPr>
                            </m:ctrlPr>
                          </m:sSubPr>
                          <m:e>
                            <m:r>
                              <a:rPr kumimoji="1" lang="en-US" altLang="zh-CN" b="0" i="1" smtClean="0">
                                <a:latin typeface="Cambria Math" panose="02040503050406030204" pitchFamily="18" charset="0"/>
                                <a:ea typeface="Cambria Math" panose="02040503050406030204" pitchFamily="18" charset="0"/>
                              </a:rPr>
                              <m:t>𝑞</m:t>
                            </m:r>
                          </m:e>
                          <m:sub>
                            <m:r>
                              <a:rPr kumimoji="1" lang="en-US" altLang="zh-CN" b="0" i="1" smtClean="0">
                                <a:latin typeface="Cambria Math" panose="02040503050406030204" pitchFamily="18" charset="0"/>
                                <a:ea typeface="Cambria Math" panose="02040503050406030204" pitchFamily="18" charset="0"/>
                              </a:rPr>
                              <m:t>𝑗</m:t>
                            </m:r>
                          </m:sub>
                        </m:sSub>
                      </m:sub>
                    </m:sSub>
                    <m:r>
                      <a:rPr kumimoji="1" lang="en-US" altLang="zh-CN" b="0" i="1" smtClean="0">
                        <a:latin typeface="Cambria Math" panose="02040503050406030204" pitchFamily="18" charset="0"/>
                        <a:ea typeface="Cambria Math" panose="02040503050406030204" pitchFamily="18" charset="0"/>
                      </a:rPr>
                      <m:t>}</m:t>
                    </m:r>
                  </m:oMath>
                </a14:m>
                <a:r>
                  <a:rPr kumimoji="1" lang="zh-CN" altLang="en-US" dirty="0">
                    <a:latin typeface="Microsoft YaHei" panose="020B0503020204020204" pitchFamily="34" charset="-122"/>
                    <a:ea typeface="Microsoft YaHei" panose="020B0503020204020204" pitchFamily="34" charset="-122"/>
                  </a:rPr>
                  <a:t>表示</a:t>
                </a:r>
                <a:r>
                  <a:rPr kumimoji="1" lang="en-US" altLang="zh-CN" dirty="0">
                    <a:latin typeface="Microsoft YaHei" panose="020B0503020204020204" pitchFamily="34" charset="-122"/>
                    <a:ea typeface="Microsoft YaHei" panose="020B0503020204020204" pitchFamily="34" charset="-122"/>
                  </a:rPr>
                  <a:t> </a:t>
                </a:r>
                <a:r>
                  <a:rPr kumimoji="1" lang="zh-CN" altLang="en-US" dirty="0">
                    <a:latin typeface="Microsoft YaHei" panose="020B0503020204020204" pitchFamily="34" charset="-122"/>
                    <a:ea typeface="Microsoft YaHei" panose="020B0503020204020204" pitchFamily="34" charset="-122"/>
                  </a:rPr>
                  <a:t>查询节点所对应的真实数据（包括正样本集合</a:t>
                </a:r>
                <a14:m>
                  <m:oMath xmlns:m="http://schemas.openxmlformats.org/officeDocument/2006/math">
                    <m:sSubSup>
                      <m:sSubSupPr>
                        <m:ctrlPr>
                          <a:rPr kumimoji="1" lang="en-US" altLang="zh-CN" b="0" i="1" smtClean="0">
                            <a:latin typeface="Cambria Math" panose="02040503050406030204" pitchFamily="18" charset="0"/>
                            <a:ea typeface="Microsoft YaHei" panose="020B0503020204020204" pitchFamily="34" charset="-122"/>
                          </a:rPr>
                        </m:ctrlPr>
                      </m:sSubSupPr>
                      <m:e>
                        <m:r>
                          <a:rPr kumimoji="1" lang="en-US" altLang="zh-CN" b="0" i="1" smtClean="0">
                            <a:latin typeface="Cambria Math" panose="02040503050406030204" pitchFamily="18" charset="0"/>
                            <a:ea typeface="Microsoft YaHei" panose="020B0503020204020204" pitchFamily="34" charset="-122"/>
                          </a:rPr>
                          <m:t>𝑙</m:t>
                        </m:r>
                      </m:e>
                      <m:sub>
                        <m:r>
                          <a:rPr kumimoji="1" lang="en-US" altLang="zh-CN" b="0" i="1" smtClean="0">
                            <a:latin typeface="Cambria Math" panose="02040503050406030204" pitchFamily="18" charset="0"/>
                            <a:ea typeface="Microsoft YaHei" panose="020B0503020204020204" pitchFamily="34" charset="-122"/>
                          </a:rPr>
                          <m:t>𝑞</m:t>
                        </m:r>
                      </m:sub>
                      <m:sup>
                        <m:r>
                          <a:rPr kumimoji="1" lang="en-US" altLang="zh-CN" b="0" i="1" smtClean="0">
                            <a:latin typeface="Cambria Math" panose="02040503050406030204" pitchFamily="18" charset="0"/>
                            <a:ea typeface="Microsoft YaHei" panose="020B0503020204020204" pitchFamily="34" charset="-122"/>
                          </a:rPr>
                          <m:t>+</m:t>
                        </m:r>
                      </m:sup>
                    </m:sSubSup>
                    <m:r>
                      <a:rPr kumimoji="1" lang="en-US" altLang="zh-CN" b="0" i="1" smtClean="0">
                        <a:latin typeface="Cambria Math" panose="02040503050406030204" pitchFamily="18" charset="0"/>
                        <a:ea typeface="Cambria Math" panose="02040503050406030204" pitchFamily="18" charset="0"/>
                      </a:rPr>
                      <m:t>⊂</m:t>
                    </m:r>
                    <m:sSub>
                      <m:sSubPr>
                        <m:ctrlPr>
                          <a:rPr kumimoji="1" lang="en-US" altLang="zh-CN" b="0" i="1" smtClean="0">
                            <a:latin typeface="Cambria Math" panose="02040503050406030204" pitchFamily="18" charset="0"/>
                            <a:ea typeface="Cambria Math" panose="02040503050406030204" pitchFamily="18" charset="0"/>
                          </a:rPr>
                        </m:ctrlPr>
                      </m:sSubPr>
                      <m:e>
                        <m:r>
                          <a:rPr kumimoji="1" lang="en-US" altLang="zh-CN" b="0" i="1" smtClean="0">
                            <a:latin typeface="Cambria Math" panose="02040503050406030204" pitchFamily="18" charset="0"/>
                            <a:ea typeface="Cambria Math" panose="02040503050406030204" pitchFamily="18" charset="0"/>
                          </a:rPr>
                          <m:t>𝐶</m:t>
                        </m:r>
                      </m:e>
                      <m:sub>
                        <m:r>
                          <a:rPr kumimoji="1" lang="en-US" altLang="zh-CN" b="0" i="1" smtClean="0">
                            <a:latin typeface="Cambria Math" panose="02040503050406030204" pitchFamily="18" charset="0"/>
                            <a:ea typeface="Cambria Math" panose="02040503050406030204" pitchFamily="18" charset="0"/>
                          </a:rPr>
                          <m:t>𝑞</m:t>
                        </m:r>
                      </m:sub>
                    </m:sSub>
                    <m:r>
                      <a:rPr kumimoji="1" lang="en-US" altLang="zh-CN" b="0" i="1" smtClean="0">
                        <a:latin typeface="Cambria Math" panose="02040503050406030204" pitchFamily="18" charset="0"/>
                        <a:ea typeface="Cambria Math" panose="02040503050406030204" pitchFamily="18" charset="0"/>
                      </a:rPr>
                      <m:t>(</m:t>
                    </m:r>
                    <m:r>
                      <a:rPr kumimoji="1" lang="en-US" altLang="zh-CN" b="0" i="1" smtClean="0">
                        <a:latin typeface="Cambria Math" panose="02040503050406030204" pitchFamily="18" charset="0"/>
                        <a:ea typeface="Cambria Math" panose="02040503050406030204" pitchFamily="18" charset="0"/>
                      </a:rPr>
                      <m:t>𝐺</m:t>
                    </m:r>
                    <m:r>
                      <a:rPr kumimoji="1" lang="en-US" altLang="zh-CN" b="0" i="1" smtClean="0">
                        <a:latin typeface="Cambria Math" panose="02040503050406030204" pitchFamily="18" charset="0"/>
                        <a:ea typeface="Cambria Math" panose="02040503050406030204" pitchFamily="18" charset="0"/>
                      </a:rPr>
                      <m:t>)</m:t>
                    </m:r>
                  </m:oMath>
                </a14:m>
                <a:r>
                  <a:rPr kumimoji="1" lang="zh-CN" altLang="en-US" dirty="0">
                    <a:latin typeface="Microsoft YaHei" panose="020B0503020204020204" pitchFamily="34" charset="-122"/>
                    <a:ea typeface="Microsoft YaHei" panose="020B0503020204020204" pitchFamily="34" charset="-122"/>
                  </a:rPr>
                  <a:t>和负样本集合</a:t>
                </a:r>
                <a14:m>
                  <m:oMath xmlns:m="http://schemas.openxmlformats.org/officeDocument/2006/math">
                    <m:sSubSup>
                      <m:sSubSupPr>
                        <m:ctrlPr>
                          <a:rPr kumimoji="1" lang="en-US" altLang="zh-CN" i="1">
                            <a:latin typeface="Cambria Math" panose="02040503050406030204" pitchFamily="18" charset="0"/>
                            <a:ea typeface="Microsoft YaHei" panose="020B0503020204020204" pitchFamily="34" charset="-122"/>
                          </a:rPr>
                        </m:ctrlPr>
                      </m:sSubSupPr>
                      <m:e>
                        <m:r>
                          <a:rPr kumimoji="1" lang="en-US" altLang="zh-CN" i="1">
                            <a:latin typeface="Cambria Math" panose="02040503050406030204" pitchFamily="18" charset="0"/>
                            <a:ea typeface="Microsoft YaHei" panose="020B0503020204020204" pitchFamily="34" charset="-122"/>
                          </a:rPr>
                          <m:t>𝑙</m:t>
                        </m:r>
                      </m:e>
                      <m:sub>
                        <m:r>
                          <a:rPr kumimoji="1" lang="en-US" altLang="zh-CN" i="1">
                            <a:latin typeface="Cambria Math" panose="02040503050406030204" pitchFamily="18" charset="0"/>
                            <a:ea typeface="Microsoft YaHei" panose="020B0503020204020204" pitchFamily="34" charset="-122"/>
                          </a:rPr>
                          <m:t>𝑞</m:t>
                        </m:r>
                      </m:sub>
                      <m:sup>
                        <m:r>
                          <a:rPr kumimoji="1" lang="en-US" altLang="zh-CN" b="0" i="1" smtClean="0">
                            <a:latin typeface="Cambria Math" panose="02040503050406030204" pitchFamily="18" charset="0"/>
                            <a:ea typeface="Microsoft YaHei" panose="020B0503020204020204" pitchFamily="34" charset="-122"/>
                          </a:rPr>
                          <m:t>−</m:t>
                        </m:r>
                      </m:sup>
                    </m:sSubSup>
                    <m:r>
                      <a:rPr kumimoji="1" lang="en-US" altLang="zh-CN" i="1">
                        <a:latin typeface="Cambria Math" panose="02040503050406030204" pitchFamily="18" charset="0"/>
                        <a:ea typeface="Cambria Math" panose="02040503050406030204" pitchFamily="18" charset="0"/>
                      </a:rPr>
                      <m:t>⊂</m:t>
                    </m:r>
                    <m:sSub>
                      <m:sSubPr>
                        <m:ctrlPr>
                          <a:rPr kumimoji="1" lang="en-US" altLang="zh-CN" i="1">
                            <a:latin typeface="Cambria Math" panose="02040503050406030204" pitchFamily="18" charset="0"/>
                            <a:ea typeface="Cambria Math" panose="02040503050406030204" pitchFamily="18" charset="0"/>
                          </a:rPr>
                        </m:ctrlPr>
                      </m:sSubPr>
                      <m:e>
                        <m:r>
                          <a:rPr kumimoji="1" lang="en-US" altLang="zh-CN" b="0" i="1" smtClean="0">
                            <a:latin typeface="Cambria Math" panose="02040503050406030204" pitchFamily="18" charset="0"/>
                            <a:ea typeface="Cambria Math" panose="02040503050406030204" pitchFamily="18" charset="0"/>
                          </a:rPr>
                          <m:t>(</m:t>
                        </m:r>
                        <m:r>
                          <a:rPr kumimoji="1" lang="en-US" altLang="zh-CN" b="0" i="1" smtClean="0">
                            <a:latin typeface="Cambria Math" panose="02040503050406030204" pitchFamily="18" charset="0"/>
                            <a:ea typeface="Cambria Math" panose="02040503050406030204" pitchFamily="18" charset="0"/>
                          </a:rPr>
                          <m:t>𝑉</m:t>
                        </m:r>
                        <m:r>
                          <a:rPr kumimoji="1" lang="en-US" altLang="zh-CN" b="0" i="1" smtClean="0">
                            <a:latin typeface="Cambria Math" panose="02040503050406030204" pitchFamily="18" charset="0"/>
                            <a:ea typeface="Cambria Math" panose="02040503050406030204" pitchFamily="18" charset="0"/>
                          </a:rPr>
                          <m:t>(</m:t>
                        </m:r>
                        <m:r>
                          <a:rPr kumimoji="1" lang="en-US" altLang="zh-CN" b="0" i="1" smtClean="0">
                            <a:latin typeface="Cambria Math" panose="02040503050406030204" pitchFamily="18" charset="0"/>
                            <a:ea typeface="Cambria Math" panose="02040503050406030204" pitchFamily="18" charset="0"/>
                          </a:rPr>
                          <m:t>𝐺</m:t>
                        </m:r>
                        <m:r>
                          <a:rPr kumimoji="1" lang="en-US" altLang="zh-CN" b="0" i="1" smtClean="0">
                            <a:latin typeface="Cambria Math" panose="02040503050406030204" pitchFamily="18" charset="0"/>
                            <a:ea typeface="Cambria Math" panose="02040503050406030204" pitchFamily="18" charset="0"/>
                          </a:rPr>
                          <m:t>)\</m:t>
                        </m:r>
                        <m:r>
                          <a:rPr kumimoji="1" lang="en-US" altLang="zh-CN" i="1">
                            <a:latin typeface="Cambria Math" panose="02040503050406030204" pitchFamily="18" charset="0"/>
                            <a:ea typeface="Cambria Math" panose="02040503050406030204" pitchFamily="18" charset="0"/>
                          </a:rPr>
                          <m:t>𝐶</m:t>
                        </m:r>
                      </m:e>
                      <m:sub>
                        <m:r>
                          <a:rPr kumimoji="1" lang="en-US" altLang="zh-CN" i="1">
                            <a:latin typeface="Cambria Math" panose="02040503050406030204" pitchFamily="18" charset="0"/>
                            <a:ea typeface="Cambria Math" panose="02040503050406030204" pitchFamily="18" charset="0"/>
                          </a:rPr>
                          <m:t>𝑞</m:t>
                        </m:r>
                      </m:sub>
                    </m:sSub>
                    <m:r>
                      <a:rPr kumimoji="1" lang="en-US" altLang="zh-CN" i="1">
                        <a:latin typeface="Cambria Math" panose="02040503050406030204" pitchFamily="18" charset="0"/>
                        <a:ea typeface="Cambria Math" panose="02040503050406030204" pitchFamily="18" charset="0"/>
                      </a:rPr>
                      <m:t>(</m:t>
                    </m:r>
                    <m:r>
                      <a:rPr kumimoji="1" lang="en-US" altLang="zh-CN" i="1">
                        <a:latin typeface="Cambria Math" panose="02040503050406030204" pitchFamily="18" charset="0"/>
                        <a:ea typeface="Cambria Math" panose="02040503050406030204" pitchFamily="18" charset="0"/>
                      </a:rPr>
                      <m:t>𝐺</m:t>
                    </m:r>
                    <m:r>
                      <a:rPr kumimoji="1" lang="en-US" altLang="zh-CN" i="1">
                        <a:latin typeface="Cambria Math" panose="02040503050406030204" pitchFamily="18" charset="0"/>
                        <a:ea typeface="Cambria Math" panose="02040503050406030204" pitchFamily="18" charset="0"/>
                      </a:rPr>
                      <m:t>)) </m:t>
                    </m:r>
                  </m:oMath>
                </a14:m>
                <a:r>
                  <a:rPr kumimoji="1" lang="zh-CN" altLang="en-US" dirty="0">
                    <a:latin typeface="Microsoft YaHei" panose="020B0503020204020204" pitchFamily="34" charset="-122"/>
                    <a:ea typeface="Microsoft YaHei" panose="020B0503020204020204" pitchFamily="34" charset="-122"/>
                  </a:rPr>
                  <a:t>）。</a:t>
                </a:r>
                <a:endParaRPr kumimoji="1" lang="en-US" altLang="zh-CN" dirty="0">
                  <a:latin typeface="Microsoft YaHei" panose="020B0503020204020204" pitchFamily="34" charset="-122"/>
                  <a:ea typeface="Microsoft YaHei" panose="020B0503020204020204" pitchFamily="34" charset="-122"/>
                </a:endParaRPr>
              </a:p>
              <a:p>
                <a:pPr marL="285750" indent="-285750">
                  <a:lnSpc>
                    <a:spcPct val="150000"/>
                  </a:lnSpc>
                  <a:buSzPct val="55000"/>
                  <a:buFont typeface="Wingdings" pitchFamily="2" charset="2"/>
                  <a:buChar char="Ø"/>
                </a:pPr>
                <a:r>
                  <a:rPr kumimoji="1" lang="zh-CN" altLang="en-US" dirty="0">
                    <a:latin typeface="Microsoft YaHei" panose="020B0503020204020204" pitchFamily="34" charset="-122"/>
                    <a:ea typeface="Microsoft YaHei" panose="020B0503020204020204" pitchFamily="34" charset="-122"/>
                  </a:rPr>
                  <a:t>对于新的任务</a:t>
                </a:r>
                <a14:m>
                  <m:oMath xmlns:m="http://schemas.openxmlformats.org/officeDocument/2006/math">
                    <m:sSup>
                      <m:sSupPr>
                        <m:ctrlPr>
                          <a:rPr kumimoji="1" lang="en-US" altLang="zh-CN" b="0" i="1" smtClean="0">
                            <a:latin typeface="Cambria Math" panose="02040503050406030204" pitchFamily="18" charset="0"/>
                            <a:ea typeface="Cambria Math" panose="02040503050406030204" pitchFamily="18" charset="0"/>
                          </a:rPr>
                        </m:ctrlPr>
                      </m:sSupPr>
                      <m:e>
                        <m:r>
                          <a:rPr kumimoji="1" lang="en-US" altLang="zh-CN" i="1" smtClean="0">
                            <a:latin typeface="Cambria Math" panose="02040503050406030204" pitchFamily="18" charset="0"/>
                            <a:ea typeface="Cambria Math" panose="02040503050406030204" pitchFamily="18" charset="0"/>
                          </a:rPr>
                          <m:t>𝒯</m:t>
                        </m:r>
                      </m:e>
                      <m:sup>
                        <m:r>
                          <a:rPr kumimoji="1" lang="en-US" altLang="zh-CN" b="0" i="1" smtClean="0">
                            <a:latin typeface="Cambria Math" panose="02040503050406030204" pitchFamily="18" charset="0"/>
                            <a:ea typeface="Cambria Math" panose="02040503050406030204" pitchFamily="18" charset="0"/>
                          </a:rPr>
                          <m:t>∗</m:t>
                        </m:r>
                      </m:sup>
                    </m:sSup>
                    <m:r>
                      <a:rPr kumimoji="1" lang="en-US" altLang="zh-CN" b="0" i="1" smtClean="0">
                        <a:latin typeface="Cambria Math" panose="02040503050406030204" pitchFamily="18" charset="0"/>
                        <a:ea typeface="Cambria Math" panose="02040503050406030204" pitchFamily="18" charset="0"/>
                      </a:rPr>
                      <m:t>=</m:t>
                    </m:r>
                    <m:d>
                      <m:dPr>
                        <m:ctrlPr>
                          <a:rPr kumimoji="1" lang="en-US" altLang="zh-CN" b="0" i="1" smtClean="0">
                            <a:latin typeface="Cambria Math" panose="02040503050406030204" pitchFamily="18" charset="0"/>
                            <a:ea typeface="Cambria Math" panose="02040503050406030204" pitchFamily="18" charset="0"/>
                          </a:rPr>
                        </m:ctrlPr>
                      </m:dPr>
                      <m:e>
                        <m:sSup>
                          <m:sSupPr>
                            <m:ctrlPr>
                              <a:rPr kumimoji="1" lang="en-US" altLang="zh-CN" b="0" i="1" smtClean="0">
                                <a:latin typeface="Cambria Math" panose="02040503050406030204" pitchFamily="18" charset="0"/>
                                <a:ea typeface="Cambria Math" panose="02040503050406030204" pitchFamily="18" charset="0"/>
                              </a:rPr>
                            </m:ctrlPr>
                          </m:sSupPr>
                          <m:e>
                            <m:r>
                              <a:rPr kumimoji="1" lang="en-US" altLang="zh-CN" b="0" i="1" smtClean="0">
                                <a:latin typeface="Cambria Math" panose="02040503050406030204" pitchFamily="18" charset="0"/>
                                <a:ea typeface="Cambria Math" panose="02040503050406030204" pitchFamily="18" charset="0"/>
                              </a:rPr>
                              <m:t>𝐺</m:t>
                            </m:r>
                          </m:e>
                          <m:sup>
                            <m:r>
                              <a:rPr kumimoji="1" lang="en-US" altLang="zh-CN" b="0" i="1" smtClean="0">
                                <a:latin typeface="Cambria Math" panose="02040503050406030204" pitchFamily="18" charset="0"/>
                                <a:ea typeface="Cambria Math" panose="02040503050406030204" pitchFamily="18" charset="0"/>
                              </a:rPr>
                              <m:t>∗</m:t>
                            </m:r>
                          </m:sup>
                        </m:sSup>
                        <m:r>
                          <a:rPr kumimoji="1" lang="en-US" altLang="zh-CN" b="0" i="1" smtClean="0">
                            <a:latin typeface="Cambria Math" panose="02040503050406030204" pitchFamily="18" charset="0"/>
                            <a:ea typeface="Cambria Math" panose="02040503050406030204" pitchFamily="18" charset="0"/>
                          </a:rPr>
                          <m:t>,</m:t>
                        </m:r>
                        <m:sSup>
                          <m:sSupPr>
                            <m:ctrlPr>
                              <a:rPr kumimoji="1" lang="en-US" altLang="zh-CN" b="0" i="1" smtClean="0">
                                <a:latin typeface="Cambria Math" panose="02040503050406030204" pitchFamily="18" charset="0"/>
                                <a:ea typeface="Cambria Math" panose="02040503050406030204" pitchFamily="18" charset="0"/>
                              </a:rPr>
                            </m:ctrlPr>
                          </m:sSupPr>
                          <m:e>
                            <m:r>
                              <a:rPr kumimoji="1" lang="en-US" altLang="zh-CN" b="0" i="1" smtClean="0">
                                <a:latin typeface="Cambria Math" panose="02040503050406030204" pitchFamily="18" charset="0"/>
                                <a:ea typeface="Cambria Math" panose="02040503050406030204" pitchFamily="18" charset="0"/>
                              </a:rPr>
                              <m:t>𝑄</m:t>
                            </m:r>
                          </m:e>
                          <m:sup>
                            <m:r>
                              <a:rPr kumimoji="1" lang="en-US" altLang="zh-CN" b="0" i="1" smtClean="0">
                                <a:latin typeface="Cambria Math" panose="02040503050406030204" pitchFamily="18" charset="0"/>
                                <a:ea typeface="Cambria Math" panose="02040503050406030204" pitchFamily="18" charset="0"/>
                              </a:rPr>
                              <m:t>∗</m:t>
                            </m:r>
                          </m:sup>
                        </m:sSup>
                        <m:r>
                          <a:rPr kumimoji="1" lang="en-US" altLang="zh-CN" b="0" i="1" smtClean="0">
                            <a:latin typeface="Cambria Math" panose="02040503050406030204" pitchFamily="18" charset="0"/>
                            <a:ea typeface="Cambria Math" panose="02040503050406030204" pitchFamily="18" charset="0"/>
                          </a:rPr>
                          <m:t>,</m:t>
                        </m:r>
                        <m:sSup>
                          <m:sSupPr>
                            <m:ctrlPr>
                              <a:rPr kumimoji="1" lang="en-US" altLang="zh-CN" b="0" i="1" smtClean="0">
                                <a:latin typeface="Cambria Math" panose="02040503050406030204" pitchFamily="18" charset="0"/>
                                <a:ea typeface="Cambria Math" panose="02040503050406030204" pitchFamily="18" charset="0"/>
                              </a:rPr>
                            </m:ctrlPr>
                          </m:sSupPr>
                          <m:e>
                            <m:r>
                              <a:rPr kumimoji="1" lang="en-US" altLang="zh-CN" b="0" i="1" smtClean="0">
                                <a:latin typeface="Cambria Math" panose="02040503050406030204" pitchFamily="18" charset="0"/>
                                <a:ea typeface="Cambria Math" panose="02040503050406030204" pitchFamily="18" charset="0"/>
                              </a:rPr>
                              <m:t>𝐿</m:t>
                            </m:r>
                          </m:e>
                          <m:sup>
                            <m:r>
                              <a:rPr kumimoji="1" lang="en-US" altLang="zh-CN" b="0" i="1" smtClean="0">
                                <a:latin typeface="Cambria Math" panose="02040503050406030204" pitchFamily="18" charset="0"/>
                                <a:ea typeface="Cambria Math" panose="02040503050406030204" pitchFamily="18" charset="0"/>
                              </a:rPr>
                              <m:t>∗</m:t>
                            </m:r>
                          </m:sup>
                        </m:sSup>
                      </m:e>
                    </m:d>
                    <m:r>
                      <a:rPr kumimoji="1" lang="en-US" altLang="zh-CN" b="0" i="1" smtClean="0">
                        <a:latin typeface="Cambria Math" panose="02040503050406030204" pitchFamily="18" charset="0"/>
                        <a:ea typeface="Cambria Math" panose="02040503050406030204" pitchFamily="18" charset="0"/>
                      </a:rPr>
                      <m:t>,</m:t>
                    </m:r>
                  </m:oMath>
                </a14:m>
                <a:r>
                  <a:rPr kumimoji="1" lang="en-US" altLang="zh-CN" dirty="0">
                    <a:latin typeface="Microsoft YaHei" panose="020B0503020204020204" pitchFamily="34" charset="-122"/>
                    <a:ea typeface="Microsoft YaHei" panose="020B0503020204020204" pitchFamily="34" charset="-122"/>
                  </a:rPr>
                  <a:t> </a:t>
                </a:r>
                <a:r>
                  <a:rPr kumimoji="1" lang="zh-CN" altLang="en-US" dirty="0">
                    <a:latin typeface="Microsoft YaHei" panose="020B0503020204020204" pitchFamily="34" charset="-122"/>
                    <a:ea typeface="Microsoft YaHei" panose="020B0503020204020204" pitchFamily="34" charset="-122"/>
                  </a:rPr>
                  <a:t>元模型</a:t>
                </a:r>
                <a14:m>
                  <m:oMath xmlns:m="http://schemas.openxmlformats.org/officeDocument/2006/math">
                    <m:r>
                      <a:rPr kumimoji="1" lang="en-US" altLang="zh-CN" i="1" dirty="0">
                        <a:latin typeface="Cambria Math" panose="02040503050406030204" pitchFamily="18" charset="0"/>
                        <a:ea typeface="Cambria Math" panose="02040503050406030204" pitchFamily="18" charset="0"/>
                      </a:rPr>
                      <m:t>ℳ</m:t>
                    </m:r>
                  </m:oMath>
                </a14:m>
                <a:r>
                  <a:rPr kumimoji="1" lang="zh-CN" altLang="en-US" dirty="0">
                    <a:latin typeface="Microsoft YaHei" panose="020B0503020204020204" pitchFamily="34" charset="-122"/>
                    <a:ea typeface="Microsoft YaHei" panose="020B0503020204020204" pitchFamily="34" charset="-122"/>
                  </a:rPr>
                  <a:t>将利用</a:t>
                </a:r>
                <a14:m>
                  <m:oMath xmlns:m="http://schemas.openxmlformats.org/officeDocument/2006/math">
                    <m:sSup>
                      <m:sSupPr>
                        <m:ctrlPr>
                          <a:rPr kumimoji="1" lang="en-US" altLang="zh-CN" i="1">
                            <a:latin typeface="Cambria Math" panose="02040503050406030204" pitchFamily="18" charset="0"/>
                            <a:ea typeface="Cambria Math" panose="02040503050406030204" pitchFamily="18" charset="0"/>
                          </a:rPr>
                        </m:ctrlPr>
                      </m:sSupPr>
                      <m:e>
                        <m:r>
                          <a:rPr kumimoji="1" lang="en-US" altLang="zh-CN" i="1">
                            <a:latin typeface="Cambria Math" panose="02040503050406030204" pitchFamily="18" charset="0"/>
                            <a:ea typeface="Cambria Math" panose="02040503050406030204" pitchFamily="18" charset="0"/>
                          </a:rPr>
                          <m:t>𝑄</m:t>
                        </m:r>
                      </m:e>
                      <m:sup>
                        <m:r>
                          <a:rPr kumimoji="1" lang="en-US" altLang="zh-CN" i="1">
                            <a:latin typeface="Cambria Math" panose="02040503050406030204" pitchFamily="18" charset="0"/>
                            <a:ea typeface="Cambria Math" panose="02040503050406030204" pitchFamily="18" charset="0"/>
                          </a:rPr>
                          <m:t>∗</m:t>
                        </m:r>
                      </m:sup>
                    </m:sSup>
                    <m:r>
                      <a:rPr kumimoji="1" lang="en-US" altLang="zh-CN" i="1">
                        <a:latin typeface="Cambria Math" panose="02040503050406030204" pitchFamily="18" charset="0"/>
                        <a:ea typeface="Cambria Math" panose="02040503050406030204" pitchFamily="18" charset="0"/>
                      </a:rPr>
                      <m:t>,</m:t>
                    </m:r>
                    <m:sSup>
                      <m:sSupPr>
                        <m:ctrlPr>
                          <a:rPr kumimoji="1" lang="en-US" altLang="zh-CN" i="1">
                            <a:latin typeface="Cambria Math" panose="02040503050406030204" pitchFamily="18" charset="0"/>
                            <a:ea typeface="Cambria Math" panose="02040503050406030204" pitchFamily="18" charset="0"/>
                          </a:rPr>
                        </m:ctrlPr>
                      </m:sSupPr>
                      <m:e>
                        <m:r>
                          <a:rPr kumimoji="1" lang="en-US" altLang="zh-CN" i="1">
                            <a:latin typeface="Cambria Math" panose="02040503050406030204" pitchFamily="18" charset="0"/>
                            <a:ea typeface="Cambria Math" panose="02040503050406030204" pitchFamily="18" charset="0"/>
                          </a:rPr>
                          <m:t>𝐿</m:t>
                        </m:r>
                      </m:e>
                      <m:sup>
                        <m:r>
                          <a:rPr kumimoji="1" lang="en-US" altLang="zh-CN" i="1">
                            <a:latin typeface="Cambria Math" panose="02040503050406030204" pitchFamily="18" charset="0"/>
                            <a:ea typeface="Cambria Math" panose="02040503050406030204" pitchFamily="18" charset="0"/>
                          </a:rPr>
                          <m:t>∗</m:t>
                        </m:r>
                      </m:sup>
                    </m:sSup>
                  </m:oMath>
                </a14:m>
                <a:r>
                  <a:rPr kumimoji="1" lang="zh-CN" altLang="en-US" dirty="0">
                    <a:latin typeface="Microsoft YaHei" panose="020B0503020204020204" pitchFamily="34" charset="-122"/>
                    <a:ea typeface="Microsoft YaHei" panose="020B0503020204020204" pitchFamily="34" charset="-122"/>
                  </a:rPr>
                  <a:t>来适应到任务</a:t>
                </a:r>
                <a14:m>
                  <m:oMath xmlns:m="http://schemas.openxmlformats.org/officeDocument/2006/math">
                    <m:sSup>
                      <m:sSupPr>
                        <m:ctrlPr>
                          <a:rPr kumimoji="1" lang="en-US" altLang="zh-CN" i="1">
                            <a:latin typeface="Cambria Math" panose="02040503050406030204" pitchFamily="18" charset="0"/>
                            <a:ea typeface="Cambria Math" panose="02040503050406030204" pitchFamily="18" charset="0"/>
                          </a:rPr>
                        </m:ctrlPr>
                      </m:sSupPr>
                      <m:e>
                        <m:r>
                          <a:rPr kumimoji="1" lang="en-US" altLang="zh-CN" i="1">
                            <a:latin typeface="Cambria Math" panose="02040503050406030204" pitchFamily="18" charset="0"/>
                            <a:ea typeface="Cambria Math" panose="02040503050406030204" pitchFamily="18" charset="0"/>
                          </a:rPr>
                          <m:t>𝒯</m:t>
                        </m:r>
                      </m:e>
                      <m:sup>
                        <m:r>
                          <a:rPr kumimoji="1" lang="en-US" altLang="zh-CN" i="1">
                            <a:latin typeface="Cambria Math" panose="02040503050406030204" pitchFamily="18" charset="0"/>
                            <a:ea typeface="Cambria Math" panose="02040503050406030204" pitchFamily="18" charset="0"/>
                          </a:rPr>
                          <m:t>∗</m:t>
                        </m:r>
                      </m:sup>
                    </m:sSup>
                  </m:oMath>
                </a14:m>
                <a:r>
                  <a:rPr kumimoji="1" lang="zh-CN" altLang="en-US" dirty="0">
                    <a:latin typeface="Microsoft YaHei" panose="020B0503020204020204" pitchFamily="34" charset="-122"/>
                    <a:ea typeface="Microsoft YaHei" panose="020B0503020204020204" pitchFamily="34" charset="-122"/>
                  </a:rPr>
                  <a:t>，并对于其余节点</a:t>
                </a:r>
                <a14:m>
                  <m:oMath xmlns:m="http://schemas.openxmlformats.org/officeDocument/2006/math">
                    <m:sSup>
                      <m:sSupPr>
                        <m:ctrlPr>
                          <a:rPr kumimoji="1" lang="en-US" altLang="zh-CN" i="1">
                            <a:latin typeface="Cambria Math" panose="02040503050406030204" pitchFamily="18" charset="0"/>
                            <a:ea typeface="Cambria Math" panose="02040503050406030204" pitchFamily="18" charset="0"/>
                          </a:rPr>
                        </m:ctrlPr>
                      </m:sSupPr>
                      <m:e>
                        <m:r>
                          <a:rPr kumimoji="1" lang="en-US" altLang="zh-CN" b="0" i="1" smtClean="0">
                            <a:latin typeface="Cambria Math" panose="02040503050406030204" pitchFamily="18" charset="0"/>
                            <a:ea typeface="Cambria Math" panose="02040503050406030204" pitchFamily="18" charset="0"/>
                          </a:rPr>
                          <m:t>𝑉</m:t>
                        </m:r>
                        <m:r>
                          <a:rPr kumimoji="1" lang="en-US" altLang="zh-CN" b="0" i="1" smtClean="0">
                            <a:latin typeface="Cambria Math" panose="02040503050406030204" pitchFamily="18" charset="0"/>
                            <a:ea typeface="Cambria Math" panose="02040503050406030204" pitchFamily="18" charset="0"/>
                          </a:rPr>
                          <m:t>(</m:t>
                        </m:r>
                        <m:r>
                          <a:rPr kumimoji="1" lang="en-US" altLang="zh-CN" b="0" i="1" smtClean="0">
                            <a:latin typeface="Cambria Math" panose="02040503050406030204" pitchFamily="18" charset="0"/>
                            <a:ea typeface="Cambria Math" panose="02040503050406030204" pitchFamily="18" charset="0"/>
                          </a:rPr>
                          <m:t>𝐺</m:t>
                        </m:r>
                      </m:e>
                      <m:sup>
                        <m:r>
                          <a:rPr kumimoji="1" lang="en-US" altLang="zh-CN" i="1">
                            <a:latin typeface="Cambria Math" panose="02040503050406030204" pitchFamily="18" charset="0"/>
                            <a:ea typeface="Cambria Math" panose="02040503050406030204" pitchFamily="18" charset="0"/>
                          </a:rPr>
                          <m:t>∗</m:t>
                        </m:r>
                      </m:sup>
                    </m:sSup>
                    <m:r>
                      <a:rPr kumimoji="1" lang="en-US" altLang="zh-CN" b="0" i="1" smtClean="0">
                        <a:latin typeface="Cambria Math" panose="02040503050406030204" pitchFamily="18" charset="0"/>
                        <a:ea typeface="Cambria Math" panose="02040503050406030204" pitchFamily="18" charset="0"/>
                      </a:rPr>
                      <m:t>)\</m:t>
                    </m:r>
                    <m:sSup>
                      <m:sSupPr>
                        <m:ctrlPr>
                          <a:rPr kumimoji="1" lang="en-US" altLang="zh-CN" b="0" i="1" smtClean="0">
                            <a:latin typeface="Cambria Math" panose="02040503050406030204" pitchFamily="18" charset="0"/>
                            <a:ea typeface="Cambria Math" panose="02040503050406030204" pitchFamily="18" charset="0"/>
                          </a:rPr>
                        </m:ctrlPr>
                      </m:sSupPr>
                      <m:e>
                        <m:r>
                          <m:rPr>
                            <m:sty m:val="p"/>
                          </m:rPr>
                          <a:rPr kumimoji="1" lang="en-US" altLang="zh-CN" b="0" i="1" smtClean="0">
                            <a:latin typeface="Cambria Math" panose="02040503050406030204" pitchFamily="18" charset="0"/>
                            <a:ea typeface="Cambria Math" panose="02040503050406030204" pitchFamily="18" charset="0"/>
                          </a:rPr>
                          <m:t>Q</m:t>
                        </m:r>
                      </m:e>
                      <m:sup>
                        <m:r>
                          <a:rPr kumimoji="1" lang="en-US" altLang="zh-CN" b="0" i="1" smtClean="0">
                            <a:latin typeface="Cambria Math" panose="02040503050406030204" pitchFamily="18" charset="0"/>
                            <a:ea typeface="Cambria Math" panose="02040503050406030204" pitchFamily="18" charset="0"/>
                          </a:rPr>
                          <m:t>∗</m:t>
                        </m:r>
                      </m:sup>
                    </m:sSup>
                  </m:oMath>
                </a14:m>
                <a:r>
                  <a:rPr kumimoji="1" lang="en-US" altLang="zh-CN" dirty="0">
                    <a:latin typeface="Microsoft YaHei" panose="020B0503020204020204" pitchFamily="34" charset="-122"/>
                    <a:ea typeface="Microsoft YaHei" panose="020B0503020204020204" pitchFamily="34" charset="-122"/>
                  </a:rPr>
                  <a:t> </a:t>
                </a:r>
                <a:r>
                  <a:rPr kumimoji="1" lang="zh-CN" altLang="en-US" dirty="0">
                    <a:latin typeface="Microsoft YaHei" panose="020B0503020204020204" pitchFamily="34" charset="-122"/>
                    <a:ea typeface="Microsoft YaHei" panose="020B0503020204020204" pitchFamily="34" charset="-122"/>
                  </a:rPr>
                  <a:t>做社区搜索预测。</a:t>
                </a:r>
                <a:endParaRPr kumimoji="1" lang="en-US" altLang="zh-CN" dirty="0">
                  <a:latin typeface="Microsoft YaHei" panose="020B0503020204020204" pitchFamily="34" charset="-122"/>
                  <a:ea typeface="Microsoft YaHei" panose="020B0503020204020204" pitchFamily="34" charset="-122"/>
                </a:endParaRPr>
              </a:p>
            </p:txBody>
          </p:sp>
        </mc:Choice>
        <mc:Fallback>
          <p:sp>
            <p:nvSpPr>
              <p:cNvPr id="3" name="文本框 2">
                <a:extLst>
                  <a:ext uri="{FF2B5EF4-FFF2-40B4-BE49-F238E27FC236}">
                    <a16:creationId xmlns:a16="http://schemas.microsoft.com/office/drawing/2014/main" id="{8CD25B10-5EC2-775D-A737-6E2AD46C2A17}"/>
                  </a:ext>
                </a:extLst>
              </p:cNvPr>
              <p:cNvSpPr txBox="1">
                <a:spLocks noRot="1" noChangeAspect="1" noMove="1" noResize="1" noEditPoints="1" noAdjustHandles="1" noChangeArrowheads="1" noChangeShapeType="1" noTextEdit="1"/>
              </p:cNvSpPr>
              <p:nvPr/>
            </p:nvSpPr>
            <p:spPr>
              <a:xfrm>
                <a:off x="576263" y="1228333"/>
                <a:ext cx="7828149" cy="4816831"/>
              </a:xfrm>
              <a:prstGeom prst="rect">
                <a:avLst/>
              </a:prstGeom>
              <a:blipFill>
                <a:blip r:embed="rId3"/>
                <a:stretch>
                  <a:fillRect r="-3566" b="-78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027228981"/>
      </p:ext>
    </p:extLst>
  </p:cSld>
  <p:clrMapOvr>
    <a:masterClrMapping/>
  </p:clrMapOvr>
  <mc:AlternateContent xmlns:mc="http://schemas.openxmlformats.org/markup-compatibility/2006" xmlns:p14="http://schemas.microsoft.com/office/powerpoint/2010/main">
    <mc:Choice Requires="p14">
      <p:transition spd="med" p14:dur="700">
        <p:wipe/>
      </p:transition>
    </mc:Choice>
    <mc:Fallback xmlns="">
      <p:transition spd="med">
        <p:wip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标题 3"/>
          <p:cNvSpPr txBox="1"/>
          <p:nvPr/>
        </p:nvSpPr>
        <p:spPr>
          <a:xfrm>
            <a:off x="0" y="-26988"/>
            <a:ext cx="9144000" cy="863601"/>
          </a:xfrm>
          <a:prstGeom prst="rect">
            <a:avLst/>
          </a:prstGeom>
          <a:solidFill>
            <a:srgbClr val="02409A"/>
          </a:solidFill>
          <a:ln>
            <a:noFill/>
          </a:ln>
          <a:effectLst/>
        </p:spPr>
        <p:txBody>
          <a:bodyPr tIns="0" bIns="0" anchor="ctr"/>
          <a:lstStyle/>
          <a:p>
            <a:pPr algn="ctr">
              <a:spcBef>
                <a:spcPct val="0"/>
              </a:spcBef>
              <a:defRPr/>
            </a:pPr>
            <a:endParaRPr lang="zh-CN" altLang="en-US" sz="4800" b="1" dirty="0">
              <a:solidFill>
                <a:prstClr val="white"/>
              </a:solidFill>
              <a:latin typeface="微软雅黑" panose="020B0503020204020204" pitchFamily="34" charset="-122"/>
              <a:ea typeface="微软雅黑" panose="020B0503020204020204" pitchFamily="34" charset="-122"/>
            </a:endParaRPr>
          </a:p>
        </p:txBody>
      </p:sp>
      <p:cxnSp>
        <p:nvCxnSpPr>
          <p:cNvPr id="39951" name="直接连接符 19"/>
          <p:cNvCxnSpPr/>
          <p:nvPr/>
        </p:nvCxnSpPr>
        <p:spPr bwMode="auto">
          <a:xfrm flipH="1">
            <a:off x="449263" y="-25400"/>
            <a:ext cx="1587" cy="841375"/>
          </a:xfrm>
          <a:prstGeom prst="line">
            <a:avLst/>
          </a:prstGeom>
          <a:noFill/>
          <a:ln w="28575" algn="ctr">
            <a:solidFill>
              <a:schemeClr val="bg1"/>
            </a:solidFill>
            <a:round/>
          </a:ln>
          <a:effectLst/>
          <a:extLst>
            <a:ext uri="{909E8E84-426E-40DD-AFC4-6F175D3DCCD1}">
              <a14:hiddenFill xmlns:a14="http://schemas.microsoft.com/office/drawing/2010/main">
                <a:noFill/>
              </a14:hiddenFill>
            </a:ext>
          </a:extLst>
        </p:spPr>
      </p:cxnSp>
      <p:cxnSp>
        <p:nvCxnSpPr>
          <p:cNvPr id="39952" name="直接连接符 20"/>
          <p:cNvCxnSpPr/>
          <p:nvPr/>
        </p:nvCxnSpPr>
        <p:spPr bwMode="auto">
          <a:xfrm flipH="1">
            <a:off x="511175" y="-26988"/>
            <a:ext cx="1588" cy="554038"/>
          </a:xfrm>
          <a:prstGeom prst="line">
            <a:avLst/>
          </a:prstGeom>
          <a:noFill/>
          <a:ln w="28575" algn="ctr">
            <a:solidFill>
              <a:schemeClr val="bg1"/>
            </a:solidFill>
            <a:round/>
          </a:ln>
          <a:effectLst/>
          <a:extLst>
            <a:ext uri="{909E8E84-426E-40DD-AFC4-6F175D3DCCD1}">
              <a14:hiddenFill xmlns:a14="http://schemas.microsoft.com/office/drawing/2010/main">
                <a:noFill/>
              </a14:hiddenFill>
            </a:ext>
          </a:extLst>
        </p:spPr>
      </p:cxnSp>
      <p:cxnSp>
        <p:nvCxnSpPr>
          <p:cNvPr id="39953" name="直接连接符 30"/>
          <p:cNvCxnSpPr/>
          <p:nvPr/>
        </p:nvCxnSpPr>
        <p:spPr bwMode="auto">
          <a:xfrm>
            <a:off x="576263" y="-26988"/>
            <a:ext cx="0" cy="298451"/>
          </a:xfrm>
          <a:prstGeom prst="line">
            <a:avLst/>
          </a:prstGeom>
          <a:noFill/>
          <a:ln w="28575" algn="ctr">
            <a:solidFill>
              <a:schemeClr val="bg1"/>
            </a:solidFill>
            <a:round/>
          </a:ln>
          <a:effectLst/>
          <a:extLst>
            <a:ext uri="{909E8E84-426E-40DD-AFC4-6F175D3DCCD1}">
              <a14:hiddenFill xmlns:a14="http://schemas.microsoft.com/office/drawing/2010/main">
                <a:noFill/>
              </a14:hiddenFill>
            </a:ext>
          </a:extLst>
        </p:spPr>
      </p:cxnSp>
      <p:sp>
        <p:nvSpPr>
          <p:cNvPr id="58" name="TextBox 19"/>
          <p:cNvSpPr txBox="1">
            <a:spLocks noChangeArrowheads="1"/>
          </p:cNvSpPr>
          <p:nvPr/>
        </p:nvSpPr>
        <p:spPr bwMode="auto">
          <a:xfrm>
            <a:off x="622300" y="142875"/>
            <a:ext cx="8545830" cy="5232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fontAlgn="base" hangingPunct="1">
              <a:spcBef>
                <a:spcPct val="0"/>
              </a:spcBef>
              <a:spcAft>
                <a:spcPct val="0"/>
              </a:spcAft>
            </a:pPr>
            <a:r>
              <a:rPr lang="en" altLang="zh-CN" sz="2800" b="1" dirty="0">
                <a:solidFill>
                  <a:prstClr val="white"/>
                </a:solidFill>
                <a:latin typeface="微软雅黑" panose="020B0503020204020204" pitchFamily="34" charset="-122"/>
                <a:ea typeface="微软雅黑" panose="020B0503020204020204" pitchFamily="34" charset="-122"/>
                <a:cs typeface="Arial" panose="020B0604020202020204" pitchFamily="34" charset="0"/>
              </a:rPr>
              <a:t>CNP &amp; CGNP in CS</a:t>
            </a:r>
          </a:p>
        </p:txBody>
      </p:sp>
      <p:sp>
        <p:nvSpPr>
          <p:cNvPr id="4" name="灯片编号占位符 3"/>
          <p:cNvSpPr>
            <a:spLocks noGrp="1"/>
          </p:cNvSpPr>
          <p:nvPr>
            <p:ph type="sldNum" sz="quarter" idx="12"/>
          </p:nvPr>
        </p:nvSpPr>
        <p:spPr/>
        <p:txBody>
          <a:bodyPr/>
          <a:lstStyle/>
          <a:p>
            <a:fld id="{94B6E62B-4DEC-4954-AD3A-658470571C9E}" type="slidenum">
              <a:rPr lang="zh-CN" altLang="en-US" smtClean="0"/>
              <a:t>21</a:t>
            </a:fld>
            <a:endParaRPr lang="zh-CN" altLang="en-US"/>
          </a:p>
        </p:txBody>
      </p:sp>
      <p:sp>
        <p:nvSpPr>
          <p:cNvPr id="12" name="文本框 11">
            <a:extLst>
              <a:ext uri="{FF2B5EF4-FFF2-40B4-BE49-F238E27FC236}">
                <a16:creationId xmlns:a16="http://schemas.microsoft.com/office/drawing/2014/main" id="{B2D13BFB-FCF1-DBBF-E93C-9030A21F2191}"/>
              </a:ext>
            </a:extLst>
          </p:cNvPr>
          <p:cNvSpPr txBox="1"/>
          <p:nvPr/>
        </p:nvSpPr>
        <p:spPr>
          <a:xfrm>
            <a:off x="449263" y="1022640"/>
            <a:ext cx="7303760" cy="499560"/>
          </a:xfrm>
          <a:prstGeom prst="rect">
            <a:avLst/>
          </a:prstGeom>
          <a:noFill/>
        </p:spPr>
        <p:txBody>
          <a:bodyPr wrap="square" rtlCol="0">
            <a:spAutoFit/>
          </a:bodyPr>
          <a:lstStyle/>
          <a:p>
            <a:pPr marL="342900" indent="-342900">
              <a:lnSpc>
                <a:spcPct val="150000"/>
              </a:lnSpc>
              <a:buSzPct val="55000"/>
              <a:buFont typeface="Wingdings" pitchFamily="2" charset="2"/>
              <a:buChar char="n"/>
            </a:pPr>
            <a:r>
              <a:rPr kumimoji="1" lang="zh-CN" altLang="en-US" sz="2000" b="1" dirty="0">
                <a:latin typeface="Microsoft YaHei" panose="020B0503020204020204" pitchFamily="34" charset="-122"/>
                <a:ea typeface="Microsoft YaHei" panose="020B0503020204020204" pitchFamily="34" charset="-122"/>
              </a:rPr>
              <a:t>研究问题细化</a:t>
            </a:r>
            <a:endParaRPr kumimoji="1" lang="en-US" altLang="zh-CN" sz="2000" b="1" dirty="0">
              <a:latin typeface="Microsoft YaHei" panose="020B0503020204020204" pitchFamily="34" charset="-122"/>
              <a:ea typeface="Microsoft YaHei" panose="020B0503020204020204" pitchFamily="34" charset="-122"/>
            </a:endParaRPr>
          </a:p>
        </p:txBody>
      </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8CD25B10-5EC2-775D-A737-6E2AD46C2A17}"/>
                  </a:ext>
                </a:extLst>
              </p:cNvPr>
              <p:cNvSpPr txBox="1"/>
              <p:nvPr/>
            </p:nvSpPr>
            <p:spPr>
              <a:xfrm>
                <a:off x="449263" y="1708227"/>
                <a:ext cx="8153316" cy="1096775"/>
              </a:xfrm>
              <a:prstGeom prst="rect">
                <a:avLst/>
              </a:prstGeom>
              <a:noFill/>
            </p:spPr>
            <p:txBody>
              <a:bodyPr wrap="square" rtlCol="0">
                <a:spAutoFit/>
              </a:bodyPr>
              <a:lstStyle/>
              <a:p>
                <a:pPr marL="285750" indent="-285750">
                  <a:lnSpc>
                    <a:spcPct val="150000"/>
                  </a:lnSpc>
                  <a:buSzPct val="55000"/>
                  <a:buFont typeface="Wingdings" pitchFamily="2" charset="2"/>
                  <a:buChar char="Ø"/>
                </a:pPr>
                <a:r>
                  <a:rPr kumimoji="1" lang="zh-CN" altLang="en-US" dirty="0">
                    <a:latin typeface="Microsoft YaHei" panose="020B0503020204020204" pitchFamily="34" charset="-122"/>
                    <a:ea typeface="Microsoft YaHei" panose="020B0503020204020204" pitchFamily="34" charset="-122"/>
                  </a:rPr>
                  <a:t>对于一个</a:t>
                </a:r>
                <a:r>
                  <a:rPr kumimoji="1" lang="en-US" altLang="zh-CN" dirty="0">
                    <a:latin typeface="Microsoft YaHei" panose="020B0503020204020204" pitchFamily="34" charset="-122"/>
                    <a:ea typeface="Microsoft YaHei" panose="020B0503020204020204" pitchFamily="34" charset="-122"/>
                  </a:rPr>
                  <a:t>CS</a:t>
                </a:r>
                <a:r>
                  <a:rPr kumimoji="1" lang="zh-CN" altLang="en-US" dirty="0">
                    <a:latin typeface="Microsoft YaHei" panose="020B0503020204020204" pitchFamily="34" charset="-122"/>
                    <a:ea typeface="Microsoft YaHei" panose="020B0503020204020204" pitchFamily="34" charset="-122"/>
                  </a:rPr>
                  <a:t> 任务</a:t>
                </a:r>
                <a14:m>
                  <m:oMath xmlns:m="http://schemas.openxmlformats.org/officeDocument/2006/math">
                    <m:r>
                      <a:rPr kumimoji="1" lang="en-US" altLang="zh-CN" i="1">
                        <a:latin typeface="Cambria Math" panose="02040503050406030204" pitchFamily="18" charset="0"/>
                        <a:ea typeface="Cambria Math" panose="02040503050406030204" pitchFamily="18" charset="0"/>
                      </a:rPr>
                      <m:t>𝒯</m:t>
                    </m:r>
                    <m:r>
                      <a:rPr kumimoji="1" lang="en-US" altLang="zh-CN" b="0" i="1" smtClean="0">
                        <a:latin typeface="Cambria Math" panose="02040503050406030204" pitchFamily="18" charset="0"/>
                        <a:ea typeface="Cambria Math" panose="02040503050406030204" pitchFamily="18" charset="0"/>
                      </a:rPr>
                      <m:t>=(</m:t>
                    </m:r>
                    <m:r>
                      <a:rPr kumimoji="1" lang="en-US" altLang="zh-CN" b="0" i="1" smtClean="0">
                        <a:latin typeface="Cambria Math" panose="02040503050406030204" pitchFamily="18" charset="0"/>
                        <a:ea typeface="Cambria Math" panose="02040503050406030204" pitchFamily="18" charset="0"/>
                      </a:rPr>
                      <m:t>𝐺</m:t>
                    </m:r>
                    <m:r>
                      <a:rPr kumimoji="1" lang="en-US" altLang="zh-CN" b="0" i="1" smtClean="0">
                        <a:latin typeface="Cambria Math" panose="02040503050406030204" pitchFamily="18" charset="0"/>
                        <a:ea typeface="Cambria Math" panose="02040503050406030204" pitchFamily="18" charset="0"/>
                      </a:rPr>
                      <m:t>,</m:t>
                    </m:r>
                    <m:r>
                      <a:rPr kumimoji="1" lang="en-US" altLang="zh-CN" b="0" i="1" smtClean="0">
                        <a:latin typeface="Cambria Math" panose="02040503050406030204" pitchFamily="18" charset="0"/>
                        <a:ea typeface="Cambria Math" panose="02040503050406030204" pitchFamily="18" charset="0"/>
                      </a:rPr>
                      <m:t>𝑄</m:t>
                    </m:r>
                    <m:r>
                      <a:rPr kumimoji="1" lang="en-US" altLang="zh-CN" b="0" i="1" smtClean="0">
                        <a:latin typeface="Cambria Math" panose="02040503050406030204" pitchFamily="18" charset="0"/>
                        <a:ea typeface="Cambria Math" panose="02040503050406030204" pitchFamily="18" charset="0"/>
                      </a:rPr>
                      <m:t>,</m:t>
                    </m:r>
                    <m:r>
                      <a:rPr kumimoji="1" lang="en-US" altLang="zh-CN" b="0" i="1" smtClean="0">
                        <a:latin typeface="Cambria Math" panose="02040503050406030204" pitchFamily="18" charset="0"/>
                        <a:ea typeface="Cambria Math" panose="02040503050406030204" pitchFamily="18" charset="0"/>
                      </a:rPr>
                      <m:t>𝐿</m:t>
                    </m:r>
                    <m:r>
                      <a:rPr kumimoji="1" lang="en-US" altLang="zh-CN" b="0" i="1" smtClean="0">
                        <a:latin typeface="Cambria Math" panose="02040503050406030204" pitchFamily="18" charset="0"/>
                        <a:ea typeface="Cambria Math" panose="02040503050406030204" pitchFamily="18" charset="0"/>
                      </a:rPr>
                      <m:t>) </m:t>
                    </m:r>
                  </m:oMath>
                </a14:m>
                <a:r>
                  <a:rPr kumimoji="1" lang="zh-CN" altLang="en-US" dirty="0">
                    <a:latin typeface="Microsoft YaHei" panose="020B0503020204020204" pitchFamily="34" charset="-122"/>
                    <a:ea typeface="Microsoft YaHei" panose="020B0503020204020204" pitchFamily="34" charset="-122"/>
                  </a:rPr>
                  <a:t>，</a:t>
                </a:r>
                <a:r>
                  <a:rPr kumimoji="1" lang="en-US" altLang="zh-CN" dirty="0">
                    <a:latin typeface="Microsoft YaHei" panose="020B0503020204020204" pitchFamily="34" charset="-122"/>
                    <a:ea typeface="Microsoft YaHei" panose="020B0503020204020204" pitchFamily="34" charset="-122"/>
                  </a:rPr>
                  <a:t>CGNP</a:t>
                </a:r>
                <a:r>
                  <a:rPr kumimoji="1" lang="zh-CN" altLang="en-US" dirty="0">
                    <a:latin typeface="Microsoft YaHei" panose="020B0503020204020204" pitchFamily="34" charset="-122"/>
                    <a:ea typeface="Microsoft YaHei" panose="020B0503020204020204" pitchFamily="34" charset="-122"/>
                  </a:rPr>
                  <a:t>直接研究新查询节点</a:t>
                </a:r>
                <a14:m>
                  <m:oMath xmlns:m="http://schemas.openxmlformats.org/officeDocument/2006/math">
                    <m:sSup>
                      <m:sSupPr>
                        <m:ctrlPr>
                          <a:rPr kumimoji="1" lang="en-US" altLang="zh-CN" i="1">
                            <a:latin typeface="Cambria Math" panose="02040503050406030204" pitchFamily="18" charset="0"/>
                            <a:ea typeface="Cambria Math" panose="02040503050406030204" pitchFamily="18" charset="0"/>
                          </a:rPr>
                        </m:ctrlPr>
                      </m:sSupPr>
                      <m:e>
                        <m:r>
                          <a:rPr kumimoji="1" lang="en-US" altLang="zh-CN" b="0" i="1" smtClean="0">
                            <a:latin typeface="Cambria Math" panose="02040503050406030204" pitchFamily="18" charset="0"/>
                            <a:ea typeface="Cambria Math" panose="02040503050406030204" pitchFamily="18" charset="0"/>
                          </a:rPr>
                          <m:t>𝑞</m:t>
                        </m:r>
                      </m:e>
                      <m:sup>
                        <m:r>
                          <a:rPr kumimoji="1" lang="en-US" altLang="zh-CN" i="1">
                            <a:latin typeface="Cambria Math" panose="02040503050406030204" pitchFamily="18" charset="0"/>
                            <a:ea typeface="Cambria Math" panose="02040503050406030204" pitchFamily="18" charset="0"/>
                          </a:rPr>
                          <m:t>∗</m:t>
                        </m:r>
                      </m:sup>
                    </m:sSup>
                  </m:oMath>
                </a14:m>
                <a:r>
                  <a:rPr kumimoji="1" lang="zh-CN" altLang="en-US" dirty="0">
                    <a:latin typeface="Microsoft YaHei" panose="020B0503020204020204" pitchFamily="34" charset="-122"/>
                    <a:ea typeface="Microsoft YaHei" panose="020B0503020204020204" pitchFamily="34" charset="-122"/>
                  </a:rPr>
                  <a:t>的预测分布</a:t>
                </a:r>
                <a14:m>
                  <m:oMath xmlns:m="http://schemas.openxmlformats.org/officeDocument/2006/math">
                    <m:r>
                      <a:rPr kumimoji="1" lang="en-US" altLang="zh-CN" b="0" i="1" smtClean="0">
                        <a:latin typeface="Cambria Math" panose="02040503050406030204" pitchFamily="18" charset="0"/>
                        <a:ea typeface="Microsoft YaHei" panose="020B0503020204020204" pitchFamily="34" charset="-122"/>
                      </a:rPr>
                      <m:t>𝑝</m:t>
                    </m:r>
                    <m:r>
                      <a:rPr kumimoji="1" lang="en-US" altLang="zh-CN" b="0" i="1" smtClean="0">
                        <a:latin typeface="Cambria Math" panose="02040503050406030204" pitchFamily="18" charset="0"/>
                        <a:ea typeface="Microsoft YaHei" panose="020B0503020204020204" pitchFamily="34" charset="-122"/>
                      </a:rPr>
                      <m:t>(</m:t>
                    </m:r>
                    <m:acc>
                      <m:accPr>
                        <m:chr m:val="̂"/>
                        <m:ctrlPr>
                          <a:rPr kumimoji="1" lang="en-US" altLang="zh-CN" b="0" i="1" smtClean="0">
                            <a:latin typeface="Cambria Math" panose="02040503050406030204" pitchFamily="18" charset="0"/>
                            <a:ea typeface="Microsoft YaHei" panose="020B0503020204020204" pitchFamily="34" charset="-122"/>
                          </a:rPr>
                        </m:ctrlPr>
                      </m:accPr>
                      <m:e>
                        <m:sSub>
                          <m:sSubPr>
                            <m:ctrlPr>
                              <a:rPr kumimoji="1" lang="en-US" altLang="zh-CN" i="1">
                                <a:latin typeface="Cambria Math" panose="02040503050406030204" pitchFamily="18" charset="0"/>
                                <a:ea typeface="Microsoft YaHei" panose="020B0503020204020204" pitchFamily="34" charset="-122"/>
                              </a:rPr>
                            </m:ctrlPr>
                          </m:sSubPr>
                          <m:e>
                            <m:r>
                              <a:rPr kumimoji="1" lang="en-US" altLang="zh-CN" i="1">
                                <a:latin typeface="Cambria Math" panose="02040503050406030204" pitchFamily="18" charset="0"/>
                                <a:ea typeface="Microsoft YaHei" panose="020B0503020204020204" pitchFamily="34" charset="-122"/>
                              </a:rPr>
                              <m:t>𝑙</m:t>
                            </m:r>
                          </m:e>
                          <m:sub>
                            <m:sSup>
                              <m:sSupPr>
                                <m:ctrlPr>
                                  <a:rPr kumimoji="1" lang="en-US" altLang="zh-CN" i="1">
                                    <a:latin typeface="Cambria Math" panose="02040503050406030204" pitchFamily="18" charset="0"/>
                                    <a:ea typeface="Microsoft YaHei" panose="020B0503020204020204" pitchFamily="34" charset="-122"/>
                                  </a:rPr>
                                </m:ctrlPr>
                              </m:sSupPr>
                              <m:e>
                                <m:r>
                                  <a:rPr kumimoji="1" lang="en-US" altLang="zh-CN" i="1">
                                    <a:latin typeface="Cambria Math" panose="02040503050406030204" pitchFamily="18" charset="0"/>
                                    <a:ea typeface="Microsoft YaHei" panose="020B0503020204020204" pitchFamily="34" charset="-122"/>
                                  </a:rPr>
                                  <m:t>𝑞</m:t>
                                </m:r>
                              </m:e>
                              <m:sup>
                                <m:r>
                                  <a:rPr kumimoji="1" lang="en-US" altLang="zh-CN" i="1">
                                    <a:latin typeface="Cambria Math" panose="02040503050406030204" pitchFamily="18" charset="0"/>
                                    <a:ea typeface="Microsoft YaHei" panose="020B0503020204020204" pitchFamily="34" charset="-122"/>
                                  </a:rPr>
                                  <m:t>∗</m:t>
                                </m:r>
                              </m:sup>
                            </m:sSup>
                          </m:sub>
                        </m:sSub>
                      </m:e>
                    </m:acc>
                    <m:r>
                      <a:rPr kumimoji="1" lang="en-US" altLang="zh-CN" b="0" i="1" smtClean="0">
                        <a:latin typeface="Cambria Math" panose="02040503050406030204" pitchFamily="18" charset="0"/>
                        <a:ea typeface="Microsoft YaHei" panose="020B0503020204020204" pitchFamily="34" charset="-122"/>
                      </a:rPr>
                      <m:t>|</m:t>
                    </m:r>
                    <m:sSup>
                      <m:sSupPr>
                        <m:ctrlPr>
                          <a:rPr kumimoji="1" lang="en-US" altLang="zh-CN" b="0" i="1" smtClean="0">
                            <a:latin typeface="Cambria Math" panose="02040503050406030204" pitchFamily="18" charset="0"/>
                            <a:ea typeface="Microsoft YaHei" panose="020B0503020204020204" pitchFamily="34" charset="-122"/>
                          </a:rPr>
                        </m:ctrlPr>
                      </m:sSupPr>
                      <m:e>
                        <m:r>
                          <a:rPr kumimoji="1" lang="en-US" altLang="zh-CN" b="0" i="1" smtClean="0">
                            <a:latin typeface="Cambria Math" panose="02040503050406030204" pitchFamily="18" charset="0"/>
                            <a:ea typeface="Microsoft YaHei" panose="020B0503020204020204" pitchFamily="34" charset="-122"/>
                          </a:rPr>
                          <m:t>𝑞</m:t>
                        </m:r>
                      </m:e>
                      <m:sup>
                        <m:r>
                          <a:rPr kumimoji="1" lang="en-US" altLang="zh-CN" b="0" i="1" smtClean="0">
                            <a:latin typeface="Cambria Math" panose="02040503050406030204" pitchFamily="18" charset="0"/>
                            <a:ea typeface="Microsoft YaHei" panose="020B0503020204020204" pitchFamily="34" charset="-122"/>
                          </a:rPr>
                          <m:t>∗</m:t>
                        </m:r>
                      </m:sup>
                    </m:sSup>
                    <m:r>
                      <a:rPr kumimoji="1" lang="en-US" altLang="zh-CN" b="0" i="1" smtClean="0">
                        <a:latin typeface="Cambria Math" panose="02040503050406030204" pitchFamily="18" charset="0"/>
                        <a:ea typeface="Microsoft YaHei" panose="020B0503020204020204" pitchFamily="34" charset="-122"/>
                      </a:rPr>
                      <m:t>,</m:t>
                    </m:r>
                    <m:r>
                      <a:rPr kumimoji="1" lang="en-US" altLang="zh-CN" i="1">
                        <a:latin typeface="Cambria Math" panose="02040503050406030204" pitchFamily="18" charset="0"/>
                        <a:ea typeface="Cambria Math" panose="02040503050406030204" pitchFamily="18" charset="0"/>
                      </a:rPr>
                      <m:t>𝒯</m:t>
                    </m:r>
                    <m:r>
                      <a:rPr kumimoji="1" lang="en-US" altLang="zh-CN" b="0" i="1" smtClean="0">
                        <a:latin typeface="Cambria Math" panose="02040503050406030204" pitchFamily="18" charset="0"/>
                        <a:ea typeface="Microsoft YaHei" panose="020B0503020204020204" pitchFamily="34" charset="-122"/>
                      </a:rPr>
                      <m:t>)</m:t>
                    </m:r>
                  </m:oMath>
                </a14:m>
                <a:r>
                  <a:rPr kumimoji="1" lang="en-US" altLang="zh-CN" dirty="0">
                    <a:latin typeface="Microsoft YaHei" panose="020B0503020204020204" pitchFamily="34" charset="-122"/>
                    <a:ea typeface="Microsoft YaHei" panose="020B0503020204020204" pitchFamily="34" charset="-122"/>
                  </a:rPr>
                  <a:t>,</a:t>
                </a:r>
                <a:r>
                  <a:rPr kumimoji="1" lang="zh-CN" altLang="en-US" dirty="0">
                    <a:latin typeface="Microsoft YaHei" panose="020B0503020204020204" pitchFamily="34" charset="-122"/>
                    <a:ea typeface="Microsoft YaHei" panose="020B0503020204020204" pitchFamily="34" charset="-122"/>
                  </a:rPr>
                  <a:t>其中</a:t>
                </a:r>
                <a14:m>
                  <m:oMath xmlns:m="http://schemas.openxmlformats.org/officeDocument/2006/math">
                    <m:acc>
                      <m:accPr>
                        <m:chr m:val="̂"/>
                        <m:ctrlPr>
                          <a:rPr kumimoji="1" lang="en-US" altLang="zh-CN" i="1" smtClean="0">
                            <a:latin typeface="Cambria Math" panose="02040503050406030204" pitchFamily="18" charset="0"/>
                            <a:ea typeface="Microsoft YaHei" panose="020B0503020204020204" pitchFamily="34" charset="-122"/>
                          </a:rPr>
                        </m:ctrlPr>
                      </m:accPr>
                      <m:e>
                        <m:sSub>
                          <m:sSubPr>
                            <m:ctrlPr>
                              <a:rPr kumimoji="1" lang="en-US" altLang="zh-CN" i="1">
                                <a:latin typeface="Cambria Math" panose="02040503050406030204" pitchFamily="18" charset="0"/>
                                <a:ea typeface="Microsoft YaHei" panose="020B0503020204020204" pitchFamily="34" charset="-122"/>
                              </a:rPr>
                            </m:ctrlPr>
                          </m:sSubPr>
                          <m:e>
                            <m:r>
                              <a:rPr kumimoji="1" lang="en-US" altLang="zh-CN" i="1">
                                <a:latin typeface="Cambria Math" panose="02040503050406030204" pitchFamily="18" charset="0"/>
                                <a:ea typeface="Microsoft YaHei" panose="020B0503020204020204" pitchFamily="34" charset="-122"/>
                              </a:rPr>
                              <m:t>𝑙</m:t>
                            </m:r>
                          </m:e>
                          <m:sub>
                            <m:sSup>
                              <m:sSupPr>
                                <m:ctrlPr>
                                  <a:rPr kumimoji="1" lang="en-US" altLang="zh-CN" i="1">
                                    <a:latin typeface="Cambria Math" panose="02040503050406030204" pitchFamily="18" charset="0"/>
                                    <a:ea typeface="Microsoft YaHei" panose="020B0503020204020204" pitchFamily="34" charset="-122"/>
                                  </a:rPr>
                                </m:ctrlPr>
                              </m:sSupPr>
                              <m:e>
                                <m:r>
                                  <a:rPr kumimoji="1" lang="en-US" altLang="zh-CN" i="1">
                                    <a:latin typeface="Cambria Math" panose="02040503050406030204" pitchFamily="18" charset="0"/>
                                    <a:ea typeface="Microsoft YaHei" panose="020B0503020204020204" pitchFamily="34" charset="-122"/>
                                  </a:rPr>
                                  <m:t>𝑞</m:t>
                                </m:r>
                              </m:e>
                              <m:sup>
                                <m:r>
                                  <a:rPr kumimoji="1" lang="en-US" altLang="zh-CN" i="1">
                                    <a:latin typeface="Cambria Math" panose="02040503050406030204" pitchFamily="18" charset="0"/>
                                    <a:ea typeface="Microsoft YaHei" panose="020B0503020204020204" pitchFamily="34" charset="-122"/>
                                  </a:rPr>
                                  <m:t>∗</m:t>
                                </m:r>
                              </m:sup>
                            </m:sSup>
                          </m:sub>
                        </m:sSub>
                      </m:e>
                    </m:acc>
                    <m:r>
                      <a:rPr kumimoji="1" lang="en-US" altLang="zh-CN" b="0" i="1" smtClean="0">
                        <a:latin typeface="Cambria Math" panose="02040503050406030204" pitchFamily="18" charset="0"/>
                        <a:ea typeface="Microsoft YaHei" panose="020B0503020204020204" pitchFamily="34" charset="-122"/>
                      </a:rPr>
                      <m:t>=</m:t>
                    </m:r>
                    <m:sSub>
                      <m:sSubPr>
                        <m:ctrlPr>
                          <a:rPr kumimoji="1" lang="en-US" altLang="zh-CN" b="0" i="1" smtClean="0">
                            <a:latin typeface="Cambria Math" panose="02040503050406030204" pitchFamily="18" charset="0"/>
                            <a:ea typeface="Microsoft YaHei" panose="020B0503020204020204" pitchFamily="34" charset="-122"/>
                          </a:rPr>
                        </m:ctrlPr>
                      </m:sSubPr>
                      <m:e>
                        <m:d>
                          <m:dPr>
                            <m:begChr m:val="{"/>
                            <m:endChr m:val="}"/>
                            <m:ctrlPr>
                              <a:rPr kumimoji="1" lang="en-US" altLang="zh-CN" b="0" i="1" smtClean="0">
                                <a:latin typeface="Cambria Math" panose="02040503050406030204" pitchFamily="18" charset="0"/>
                                <a:ea typeface="Microsoft YaHei" panose="020B0503020204020204" pitchFamily="34" charset="-122"/>
                              </a:rPr>
                            </m:ctrlPr>
                          </m:dPr>
                          <m:e>
                            <m:acc>
                              <m:accPr>
                                <m:chr m:val="̂"/>
                                <m:ctrlPr>
                                  <a:rPr kumimoji="1" lang="en-US" altLang="zh-CN" b="0" i="1" smtClean="0">
                                    <a:latin typeface="Cambria Math" panose="02040503050406030204" pitchFamily="18" charset="0"/>
                                    <a:ea typeface="Microsoft YaHei" panose="020B0503020204020204" pitchFamily="34" charset="-122"/>
                                  </a:rPr>
                                </m:ctrlPr>
                              </m:accPr>
                              <m:e>
                                <m:sSub>
                                  <m:sSubPr>
                                    <m:ctrlPr>
                                      <a:rPr kumimoji="1" lang="en-US" altLang="zh-CN" i="1">
                                        <a:latin typeface="Cambria Math" panose="02040503050406030204" pitchFamily="18" charset="0"/>
                                        <a:ea typeface="Microsoft YaHei" panose="020B0503020204020204" pitchFamily="34" charset="-122"/>
                                      </a:rPr>
                                    </m:ctrlPr>
                                  </m:sSubPr>
                                  <m:e>
                                    <m:r>
                                      <a:rPr kumimoji="1" lang="en-US" altLang="zh-CN" i="1">
                                        <a:latin typeface="Cambria Math" panose="02040503050406030204" pitchFamily="18" charset="0"/>
                                        <a:ea typeface="Microsoft YaHei" panose="020B0503020204020204" pitchFamily="34" charset="-122"/>
                                      </a:rPr>
                                      <m:t>𝑙</m:t>
                                    </m:r>
                                  </m:e>
                                  <m:sub>
                                    <m:sSup>
                                      <m:sSupPr>
                                        <m:ctrlPr>
                                          <a:rPr kumimoji="1" lang="en-US" altLang="zh-CN" i="1">
                                            <a:latin typeface="Cambria Math" panose="02040503050406030204" pitchFamily="18" charset="0"/>
                                            <a:ea typeface="Microsoft YaHei" panose="020B0503020204020204" pitchFamily="34" charset="-122"/>
                                          </a:rPr>
                                        </m:ctrlPr>
                                      </m:sSupPr>
                                      <m:e>
                                        <m:r>
                                          <a:rPr kumimoji="1" lang="en-US" altLang="zh-CN" i="1">
                                            <a:latin typeface="Cambria Math" panose="02040503050406030204" pitchFamily="18" charset="0"/>
                                            <a:ea typeface="Microsoft YaHei" panose="020B0503020204020204" pitchFamily="34" charset="-122"/>
                                          </a:rPr>
                                          <m:t>𝑞</m:t>
                                        </m:r>
                                      </m:e>
                                      <m:sup>
                                        <m:r>
                                          <a:rPr kumimoji="1" lang="en-US" altLang="zh-CN" i="1">
                                            <a:latin typeface="Cambria Math" panose="02040503050406030204" pitchFamily="18" charset="0"/>
                                            <a:ea typeface="Microsoft YaHei" panose="020B0503020204020204" pitchFamily="34" charset="-122"/>
                                          </a:rPr>
                                          <m:t>∗</m:t>
                                        </m:r>
                                      </m:sup>
                                    </m:sSup>
                                  </m:sub>
                                </m:sSub>
                              </m:e>
                            </m:acc>
                            <m:d>
                              <m:dPr>
                                <m:ctrlPr>
                                  <a:rPr kumimoji="1" lang="en-US" altLang="zh-CN" b="0" i="1" smtClean="0">
                                    <a:latin typeface="Cambria Math" panose="02040503050406030204" pitchFamily="18" charset="0"/>
                                    <a:ea typeface="Microsoft YaHei" panose="020B0503020204020204" pitchFamily="34" charset="-122"/>
                                  </a:rPr>
                                </m:ctrlPr>
                              </m:dPr>
                              <m:e>
                                <m:r>
                                  <a:rPr kumimoji="1" lang="en-US" altLang="zh-CN" b="0" i="1" smtClean="0">
                                    <a:latin typeface="Cambria Math" panose="02040503050406030204" pitchFamily="18" charset="0"/>
                                    <a:ea typeface="Microsoft YaHei" panose="020B0503020204020204" pitchFamily="34" charset="-122"/>
                                  </a:rPr>
                                  <m:t>𝑣</m:t>
                                </m:r>
                              </m:e>
                            </m:d>
                          </m:e>
                        </m:d>
                      </m:e>
                      <m:sub>
                        <m:r>
                          <a:rPr kumimoji="1" lang="en-US" altLang="zh-CN" b="0" i="1" smtClean="0">
                            <a:latin typeface="Cambria Math" panose="02040503050406030204" pitchFamily="18" charset="0"/>
                            <a:ea typeface="Microsoft YaHei" panose="020B0503020204020204" pitchFamily="34" charset="-122"/>
                          </a:rPr>
                          <m:t>𝑣</m:t>
                        </m:r>
                        <m:r>
                          <a:rPr kumimoji="1" lang="en-US" altLang="zh-CN" b="0" i="1" smtClean="0">
                            <a:latin typeface="Cambria Math" panose="02040503050406030204" pitchFamily="18" charset="0"/>
                            <a:ea typeface="Microsoft YaHei" panose="020B0503020204020204" pitchFamily="34" charset="-122"/>
                          </a:rPr>
                          <m:t>∈</m:t>
                        </m:r>
                        <m:r>
                          <a:rPr kumimoji="1" lang="en-US" altLang="zh-CN" b="0" i="1" smtClean="0">
                            <a:latin typeface="Cambria Math" panose="02040503050406030204" pitchFamily="18" charset="0"/>
                            <a:ea typeface="Microsoft YaHei" panose="020B0503020204020204" pitchFamily="34" charset="-122"/>
                          </a:rPr>
                          <m:t>𝑉</m:t>
                        </m:r>
                        <m:r>
                          <a:rPr kumimoji="1" lang="en-US" altLang="zh-CN" b="0" i="1" smtClean="0">
                            <a:latin typeface="Cambria Math" panose="02040503050406030204" pitchFamily="18" charset="0"/>
                            <a:ea typeface="Microsoft YaHei" panose="020B0503020204020204" pitchFamily="34" charset="-122"/>
                          </a:rPr>
                          <m:t>(</m:t>
                        </m:r>
                        <m:r>
                          <a:rPr kumimoji="1" lang="en-US" altLang="zh-CN" b="0" i="1" smtClean="0">
                            <a:latin typeface="Cambria Math" panose="02040503050406030204" pitchFamily="18" charset="0"/>
                            <a:ea typeface="Microsoft YaHei" panose="020B0503020204020204" pitchFamily="34" charset="-122"/>
                          </a:rPr>
                          <m:t>𝐺</m:t>
                        </m:r>
                        <m:r>
                          <a:rPr kumimoji="1" lang="en-US" altLang="zh-CN" b="0" i="1" smtClean="0">
                            <a:latin typeface="Cambria Math" panose="02040503050406030204" pitchFamily="18" charset="0"/>
                            <a:ea typeface="Microsoft YaHei" panose="020B0503020204020204" pitchFamily="34" charset="-122"/>
                          </a:rPr>
                          <m:t>)</m:t>
                        </m:r>
                      </m:sub>
                    </m:sSub>
                    <m:r>
                      <a:rPr kumimoji="1" lang="en-US" altLang="zh-CN" b="0" i="1" smtClean="0">
                        <a:latin typeface="Cambria Math" panose="02040503050406030204" pitchFamily="18" charset="0"/>
                        <a:ea typeface="Microsoft YaHei" panose="020B0503020204020204" pitchFamily="34" charset="-122"/>
                      </a:rPr>
                      <m:t>∈</m:t>
                    </m:r>
                    <m:sSup>
                      <m:sSupPr>
                        <m:ctrlPr>
                          <a:rPr kumimoji="1" lang="en-US" altLang="zh-CN" b="0" i="1" smtClean="0">
                            <a:latin typeface="Cambria Math" panose="02040503050406030204" pitchFamily="18" charset="0"/>
                            <a:ea typeface="Microsoft YaHei" panose="020B0503020204020204" pitchFamily="34" charset="-122"/>
                          </a:rPr>
                        </m:ctrlPr>
                      </m:sSupPr>
                      <m:e>
                        <m:d>
                          <m:dPr>
                            <m:begChr m:val="{"/>
                            <m:endChr m:val="}"/>
                            <m:ctrlPr>
                              <a:rPr kumimoji="1" lang="en-US" altLang="zh-CN" b="0" i="1" smtClean="0">
                                <a:latin typeface="Cambria Math" panose="02040503050406030204" pitchFamily="18" charset="0"/>
                                <a:ea typeface="Microsoft YaHei" panose="020B0503020204020204" pitchFamily="34" charset="-122"/>
                              </a:rPr>
                            </m:ctrlPr>
                          </m:dPr>
                          <m:e>
                            <m:r>
                              <a:rPr kumimoji="1" lang="en-US" altLang="zh-CN" b="0" i="1" smtClean="0">
                                <a:latin typeface="Cambria Math" panose="02040503050406030204" pitchFamily="18" charset="0"/>
                                <a:ea typeface="Microsoft YaHei" panose="020B0503020204020204" pitchFamily="34" charset="-122"/>
                              </a:rPr>
                              <m:t>0,1</m:t>
                            </m:r>
                          </m:e>
                        </m:d>
                      </m:e>
                      <m:sup>
                        <m:r>
                          <a:rPr kumimoji="1" lang="en-US" altLang="zh-CN" b="0" i="1" smtClean="0">
                            <a:latin typeface="Cambria Math" panose="02040503050406030204" pitchFamily="18" charset="0"/>
                            <a:ea typeface="Microsoft YaHei" panose="020B0503020204020204" pitchFamily="34" charset="-122"/>
                          </a:rPr>
                          <m:t>𝑛</m:t>
                        </m:r>
                      </m:sup>
                    </m:sSup>
                  </m:oMath>
                </a14:m>
                <a:r>
                  <a:rPr kumimoji="1" lang="zh-CN" altLang="en-US" dirty="0">
                    <a:latin typeface="Microsoft YaHei" panose="020B0503020204020204" pitchFamily="34" charset="-122"/>
                    <a:ea typeface="Microsoft YaHei" panose="020B0503020204020204" pitchFamily="34" charset="-122"/>
                  </a:rPr>
                  <a:t>。</a:t>
                </a:r>
                <a:endParaRPr kumimoji="1" lang="en-US" altLang="zh-CN" dirty="0">
                  <a:latin typeface="Microsoft YaHei" panose="020B0503020204020204" pitchFamily="34" charset="-122"/>
                  <a:ea typeface="Microsoft YaHei" panose="020B0503020204020204" pitchFamily="34" charset="-122"/>
                </a:endParaRPr>
              </a:p>
            </p:txBody>
          </p:sp>
        </mc:Choice>
        <mc:Fallback xmlns="">
          <p:sp>
            <p:nvSpPr>
              <p:cNvPr id="3" name="文本框 2">
                <a:extLst>
                  <a:ext uri="{FF2B5EF4-FFF2-40B4-BE49-F238E27FC236}">
                    <a16:creationId xmlns:a16="http://schemas.microsoft.com/office/drawing/2014/main" id="{8CD25B10-5EC2-775D-A737-6E2AD46C2A17}"/>
                  </a:ext>
                </a:extLst>
              </p:cNvPr>
              <p:cNvSpPr txBox="1">
                <a:spLocks noRot="1" noChangeAspect="1" noMove="1" noResize="1" noEditPoints="1" noAdjustHandles="1" noChangeArrowheads="1" noChangeShapeType="1" noTextEdit="1"/>
              </p:cNvSpPr>
              <p:nvPr/>
            </p:nvSpPr>
            <p:spPr>
              <a:xfrm>
                <a:off x="449263" y="1708227"/>
                <a:ext cx="8153316" cy="1096775"/>
              </a:xfrm>
              <a:prstGeom prst="rect">
                <a:avLst/>
              </a:prstGeom>
              <a:blipFill>
                <a:blip r:embed="rId3"/>
                <a:stretch>
                  <a:fillRect b="-2299"/>
                </a:stretch>
              </a:blipFill>
            </p:spPr>
            <p:txBody>
              <a:bodyPr/>
              <a:lstStyle/>
              <a:p>
                <a:r>
                  <a:rPr lang="zh-CN" altLang="en-US">
                    <a:noFill/>
                  </a:rPr>
                  <a:t> </a:t>
                </a:r>
              </a:p>
            </p:txBody>
          </p:sp>
        </mc:Fallback>
      </mc:AlternateContent>
      <p:pic>
        <p:nvPicPr>
          <p:cNvPr id="6" name="图片 5">
            <a:extLst>
              <a:ext uri="{FF2B5EF4-FFF2-40B4-BE49-F238E27FC236}">
                <a16:creationId xmlns:a16="http://schemas.microsoft.com/office/drawing/2014/main" id="{5FADE9D1-06BC-C82A-9B1C-3047C8C0B0FC}"/>
              </a:ext>
            </a:extLst>
          </p:cNvPr>
          <p:cNvPicPr>
            <a:picLocks noChangeAspect="1"/>
          </p:cNvPicPr>
          <p:nvPr/>
        </p:nvPicPr>
        <p:blipFill>
          <a:blip r:embed="rId4"/>
          <a:stretch>
            <a:fillRect/>
          </a:stretch>
        </p:blipFill>
        <p:spPr>
          <a:xfrm>
            <a:off x="385404" y="2994300"/>
            <a:ext cx="8373192" cy="2746047"/>
          </a:xfrm>
          <a:prstGeom prst="rect">
            <a:avLst/>
          </a:prstGeom>
        </p:spPr>
      </p:pic>
    </p:spTree>
    <p:extLst>
      <p:ext uri="{BB962C8B-B14F-4D97-AF65-F5344CB8AC3E}">
        <p14:creationId xmlns:p14="http://schemas.microsoft.com/office/powerpoint/2010/main" val="2859786293"/>
      </p:ext>
    </p:extLst>
  </p:cSld>
  <p:clrMapOvr>
    <a:masterClrMapping/>
  </p:clrMapOvr>
  <mc:AlternateContent xmlns:mc="http://schemas.openxmlformats.org/markup-compatibility/2006" xmlns:p14="http://schemas.microsoft.com/office/powerpoint/2010/main">
    <mc:Choice Requires="p14">
      <p:transition spd="med" p14:dur="700">
        <p:wipe/>
      </p:transition>
    </mc:Choice>
    <mc:Fallback xmlns="">
      <p:transition spd="med">
        <p:wip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标题 3"/>
          <p:cNvSpPr txBox="1"/>
          <p:nvPr/>
        </p:nvSpPr>
        <p:spPr>
          <a:xfrm>
            <a:off x="0" y="-26988"/>
            <a:ext cx="9144000" cy="863601"/>
          </a:xfrm>
          <a:prstGeom prst="rect">
            <a:avLst/>
          </a:prstGeom>
          <a:solidFill>
            <a:srgbClr val="02409A"/>
          </a:solidFill>
          <a:ln>
            <a:noFill/>
          </a:ln>
          <a:effectLst/>
        </p:spPr>
        <p:txBody>
          <a:bodyPr tIns="0" bIns="0" anchor="ctr"/>
          <a:lstStyle/>
          <a:p>
            <a:pPr algn="ctr">
              <a:spcBef>
                <a:spcPct val="0"/>
              </a:spcBef>
              <a:defRPr/>
            </a:pPr>
            <a:endParaRPr lang="zh-CN" altLang="en-US" sz="4800" b="1" dirty="0">
              <a:solidFill>
                <a:prstClr val="white"/>
              </a:solidFill>
              <a:latin typeface="微软雅黑" panose="020B0503020204020204" pitchFamily="34" charset="-122"/>
              <a:ea typeface="微软雅黑" panose="020B0503020204020204" pitchFamily="34" charset="-122"/>
            </a:endParaRPr>
          </a:p>
        </p:txBody>
      </p:sp>
      <p:cxnSp>
        <p:nvCxnSpPr>
          <p:cNvPr id="39951" name="直接连接符 19"/>
          <p:cNvCxnSpPr/>
          <p:nvPr/>
        </p:nvCxnSpPr>
        <p:spPr bwMode="auto">
          <a:xfrm flipH="1">
            <a:off x="449263" y="-25400"/>
            <a:ext cx="1587" cy="841375"/>
          </a:xfrm>
          <a:prstGeom prst="line">
            <a:avLst/>
          </a:prstGeom>
          <a:noFill/>
          <a:ln w="28575" algn="ctr">
            <a:solidFill>
              <a:schemeClr val="bg1"/>
            </a:solidFill>
            <a:round/>
          </a:ln>
          <a:effectLst/>
          <a:extLst>
            <a:ext uri="{909E8E84-426E-40DD-AFC4-6F175D3DCCD1}">
              <a14:hiddenFill xmlns:a14="http://schemas.microsoft.com/office/drawing/2010/main">
                <a:noFill/>
              </a14:hiddenFill>
            </a:ext>
          </a:extLst>
        </p:spPr>
      </p:cxnSp>
      <p:cxnSp>
        <p:nvCxnSpPr>
          <p:cNvPr id="39952" name="直接连接符 20"/>
          <p:cNvCxnSpPr/>
          <p:nvPr/>
        </p:nvCxnSpPr>
        <p:spPr bwMode="auto">
          <a:xfrm flipH="1">
            <a:off x="511175" y="-26988"/>
            <a:ext cx="1588" cy="554038"/>
          </a:xfrm>
          <a:prstGeom prst="line">
            <a:avLst/>
          </a:prstGeom>
          <a:noFill/>
          <a:ln w="28575" algn="ctr">
            <a:solidFill>
              <a:schemeClr val="bg1"/>
            </a:solidFill>
            <a:round/>
          </a:ln>
          <a:effectLst/>
          <a:extLst>
            <a:ext uri="{909E8E84-426E-40DD-AFC4-6F175D3DCCD1}">
              <a14:hiddenFill xmlns:a14="http://schemas.microsoft.com/office/drawing/2010/main">
                <a:noFill/>
              </a14:hiddenFill>
            </a:ext>
          </a:extLst>
        </p:spPr>
      </p:cxnSp>
      <p:cxnSp>
        <p:nvCxnSpPr>
          <p:cNvPr id="39953" name="直接连接符 30"/>
          <p:cNvCxnSpPr/>
          <p:nvPr/>
        </p:nvCxnSpPr>
        <p:spPr bwMode="auto">
          <a:xfrm>
            <a:off x="576263" y="-26988"/>
            <a:ext cx="0" cy="298451"/>
          </a:xfrm>
          <a:prstGeom prst="line">
            <a:avLst/>
          </a:prstGeom>
          <a:noFill/>
          <a:ln w="28575" algn="ctr">
            <a:solidFill>
              <a:schemeClr val="bg1"/>
            </a:solidFill>
            <a:round/>
          </a:ln>
          <a:effectLst/>
          <a:extLst>
            <a:ext uri="{909E8E84-426E-40DD-AFC4-6F175D3DCCD1}">
              <a14:hiddenFill xmlns:a14="http://schemas.microsoft.com/office/drawing/2010/main">
                <a:noFill/>
              </a14:hiddenFill>
            </a:ext>
          </a:extLst>
        </p:spPr>
      </p:cxnSp>
      <p:sp>
        <p:nvSpPr>
          <p:cNvPr id="58" name="TextBox 19"/>
          <p:cNvSpPr txBox="1">
            <a:spLocks noChangeArrowheads="1"/>
          </p:cNvSpPr>
          <p:nvPr/>
        </p:nvSpPr>
        <p:spPr bwMode="auto">
          <a:xfrm>
            <a:off x="622300" y="142875"/>
            <a:ext cx="8545830" cy="5232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fontAlgn="base" hangingPunct="1">
              <a:spcBef>
                <a:spcPct val="0"/>
              </a:spcBef>
              <a:spcAft>
                <a:spcPct val="0"/>
              </a:spcAft>
            </a:pPr>
            <a:r>
              <a:rPr lang="zh-CN" altLang="en-US" sz="2800" b="1" dirty="0">
                <a:solidFill>
                  <a:prstClr val="white"/>
                </a:solidFill>
                <a:latin typeface="微软雅黑" panose="020B0503020204020204" pitchFamily="34" charset="-122"/>
                <a:ea typeface="微软雅黑" panose="020B0503020204020204" pitchFamily="34" charset="-122"/>
                <a:cs typeface="Arial" panose="020B0604020202020204" pitchFamily="34" charset="0"/>
              </a:rPr>
              <a:t>框架介绍</a:t>
            </a:r>
            <a:endParaRPr lang="en-US" altLang="zh-CN" sz="2800" b="1" dirty="0">
              <a:solidFill>
                <a:prstClr val="white"/>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 name="灯片编号占位符 3"/>
          <p:cNvSpPr>
            <a:spLocks noGrp="1"/>
          </p:cNvSpPr>
          <p:nvPr>
            <p:ph type="sldNum" sz="quarter" idx="12"/>
          </p:nvPr>
        </p:nvSpPr>
        <p:spPr/>
        <p:txBody>
          <a:bodyPr/>
          <a:lstStyle/>
          <a:p>
            <a:fld id="{94B6E62B-4DEC-4954-AD3A-658470571C9E}" type="slidenum">
              <a:rPr lang="zh-CN" altLang="en-US" smtClean="0"/>
              <a:t>22</a:t>
            </a:fld>
            <a:endParaRPr lang="zh-CN" altLang="en-US" dirty="0"/>
          </a:p>
        </p:txBody>
      </p:sp>
      <p:sp>
        <p:nvSpPr>
          <p:cNvPr id="12" name="文本框 11">
            <a:extLst>
              <a:ext uri="{FF2B5EF4-FFF2-40B4-BE49-F238E27FC236}">
                <a16:creationId xmlns:a16="http://schemas.microsoft.com/office/drawing/2014/main" id="{B2D13BFB-FCF1-DBBF-E93C-9030A21F2191}"/>
              </a:ext>
            </a:extLst>
          </p:cNvPr>
          <p:cNvSpPr txBox="1"/>
          <p:nvPr/>
        </p:nvSpPr>
        <p:spPr>
          <a:xfrm>
            <a:off x="511175" y="1255251"/>
            <a:ext cx="7303760" cy="499560"/>
          </a:xfrm>
          <a:prstGeom prst="rect">
            <a:avLst/>
          </a:prstGeom>
          <a:noFill/>
        </p:spPr>
        <p:txBody>
          <a:bodyPr wrap="square" rtlCol="0">
            <a:spAutoFit/>
          </a:bodyPr>
          <a:lstStyle/>
          <a:p>
            <a:pPr marL="342900" indent="-342900">
              <a:lnSpc>
                <a:spcPct val="150000"/>
              </a:lnSpc>
              <a:buSzPct val="55000"/>
              <a:buFont typeface="Wingdings" pitchFamily="2" charset="2"/>
              <a:buChar char="n"/>
            </a:pPr>
            <a:r>
              <a:rPr kumimoji="1" lang="zh-CN" altLang="en-US" sz="2000" b="1" dirty="0">
                <a:latin typeface="Microsoft YaHei" panose="020B0503020204020204" pitchFamily="34" charset="-122"/>
                <a:ea typeface="Microsoft YaHei" panose="020B0503020204020204" pitchFamily="34" charset="-122"/>
              </a:rPr>
              <a:t>提出新框架</a:t>
            </a:r>
            <a:r>
              <a:rPr kumimoji="1" lang="en-US" altLang="zh-CN" sz="2000" b="1" dirty="0">
                <a:latin typeface="Microsoft YaHei" panose="020B0503020204020204" pitchFamily="34" charset="-122"/>
                <a:ea typeface="Microsoft YaHei" panose="020B0503020204020204" pitchFamily="34" charset="-122"/>
              </a:rPr>
              <a:t>CGNP</a:t>
            </a:r>
            <a:r>
              <a:rPr kumimoji="1" lang="zh-CN" altLang="en-US" sz="2000" b="1" dirty="0">
                <a:latin typeface="Microsoft YaHei" panose="020B0503020204020204" pitchFamily="34" charset="-122"/>
                <a:ea typeface="Microsoft YaHei" panose="020B0503020204020204" pitchFamily="34" charset="-122"/>
              </a:rPr>
              <a:t>（</a:t>
            </a:r>
            <a:r>
              <a:rPr kumimoji="1" lang="en-US" altLang="zh-CN" sz="2000" b="1" dirty="0">
                <a:solidFill>
                  <a:srgbClr val="406FB3"/>
                </a:solidFill>
                <a:latin typeface="Microsoft YaHei" panose="020B0503020204020204" pitchFamily="34" charset="-122"/>
                <a:ea typeface="Microsoft YaHei" panose="020B0503020204020204" pitchFamily="34" charset="-122"/>
              </a:rPr>
              <a:t>C</a:t>
            </a:r>
            <a:r>
              <a:rPr kumimoji="1" lang="en-US" altLang="zh-CN" sz="2000" b="1" dirty="0">
                <a:latin typeface="Microsoft YaHei" panose="020B0503020204020204" pitchFamily="34" charset="-122"/>
                <a:ea typeface="Microsoft YaHei" panose="020B0503020204020204" pitchFamily="34" charset="-122"/>
              </a:rPr>
              <a:t>onditional</a:t>
            </a:r>
            <a:r>
              <a:rPr kumimoji="1" lang="zh-CN" altLang="en-US" sz="2000" b="1" dirty="0">
                <a:latin typeface="Microsoft YaHei" panose="020B0503020204020204" pitchFamily="34" charset="-122"/>
                <a:ea typeface="Microsoft YaHei" panose="020B0503020204020204" pitchFamily="34" charset="-122"/>
              </a:rPr>
              <a:t> </a:t>
            </a:r>
            <a:r>
              <a:rPr kumimoji="1" lang="en-US" altLang="zh-CN" sz="2000" b="1" dirty="0">
                <a:solidFill>
                  <a:srgbClr val="406FB3"/>
                </a:solidFill>
                <a:latin typeface="Microsoft YaHei" panose="020B0503020204020204" pitchFamily="34" charset="-122"/>
                <a:ea typeface="Microsoft YaHei" panose="020B0503020204020204" pitchFamily="34" charset="-122"/>
              </a:rPr>
              <a:t>G</a:t>
            </a:r>
            <a:r>
              <a:rPr kumimoji="1" lang="en-US" altLang="zh-CN" sz="2000" b="1" dirty="0">
                <a:latin typeface="Microsoft YaHei" panose="020B0503020204020204" pitchFamily="34" charset="-122"/>
                <a:ea typeface="Microsoft YaHei" panose="020B0503020204020204" pitchFamily="34" charset="-122"/>
              </a:rPr>
              <a:t>raph</a:t>
            </a:r>
            <a:r>
              <a:rPr kumimoji="1" lang="zh-CN" altLang="en-US" sz="2000" b="1" dirty="0">
                <a:latin typeface="Microsoft YaHei" panose="020B0503020204020204" pitchFamily="34" charset="-122"/>
                <a:ea typeface="Microsoft YaHei" panose="020B0503020204020204" pitchFamily="34" charset="-122"/>
              </a:rPr>
              <a:t> </a:t>
            </a:r>
            <a:r>
              <a:rPr kumimoji="1" lang="en-US" altLang="zh-CN" sz="2000" b="1" dirty="0">
                <a:solidFill>
                  <a:srgbClr val="406FB3"/>
                </a:solidFill>
                <a:latin typeface="Microsoft YaHei" panose="020B0503020204020204" pitchFamily="34" charset="-122"/>
                <a:ea typeface="Microsoft YaHei" panose="020B0503020204020204" pitchFamily="34" charset="-122"/>
              </a:rPr>
              <a:t>N</a:t>
            </a:r>
            <a:r>
              <a:rPr kumimoji="1" lang="en-US" altLang="zh-CN" sz="2000" b="1" dirty="0">
                <a:latin typeface="Microsoft YaHei" panose="020B0503020204020204" pitchFamily="34" charset="-122"/>
                <a:ea typeface="Microsoft YaHei" panose="020B0503020204020204" pitchFamily="34" charset="-122"/>
              </a:rPr>
              <a:t>eural</a:t>
            </a:r>
            <a:r>
              <a:rPr kumimoji="1" lang="zh-CN" altLang="en-US" sz="2000" b="1" dirty="0">
                <a:latin typeface="Microsoft YaHei" panose="020B0503020204020204" pitchFamily="34" charset="-122"/>
                <a:ea typeface="Microsoft YaHei" panose="020B0503020204020204" pitchFamily="34" charset="-122"/>
              </a:rPr>
              <a:t> </a:t>
            </a:r>
            <a:r>
              <a:rPr kumimoji="1" lang="en-US" altLang="zh-CN" sz="2000" b="1" dirty="0">
                <a:solidFill>
                  <a:srgbClr val="406FB3"/>
                </a:solidFill>
                <a:latin typeface="Microsoft YaHei" panose="020B0503020204020204" pitchFamily="34" charset="-122"/>
                <a:ea typeface="Microsoft YaHei" panose="020B0503020204020204" pitchFamily="34" charset="-122"/>
              </a:rPr>
              <a:t>P</a:t>
            </a:r>
            <a:r>
              <a:rPr kumimoji="1" lang="en-US" altLang="zh-CN" sz="2000" b="1" dirty="0">
                <a:latin typeface="Microsoft YaHei" panose="020B0503020204020204" pitchFamily="34" charset="-122"/>
                <a:ea typeface="Microsoft YaHei" panose="020B0503020204020204" pitchFamily="34" charset="-122"/>
              </a:rPr>
              <a:t>rocess</a:t>
            </a:r>
            <a:r>
              <a:rPr kumimoji="1" lang="zh-CN" altLang="en-US" sz="2000" b="1" dirty="0">
                <a:latin typeface="Microsoft YaHei" panose="020B0503020204020204" pitchFamily="34" charset="-122"/>
                <a:ea typeface="Microsoft YaHei" panose="020B0503020204020204" pitchFamily="34" charset="-122"/>
              </a:rPr>
              <a:t>）</a:t>
            </a:r>
            <a:endParaRPr kumimoji="1" lang="en-US" altLang="zh-CN" sz="2000" b="1" dirty="0">
              <a:latin typeface="Microsoft YaHei" panose="020B0503020204020204" pitchFamily="34" charset="-122"/>
              <a:ea typeface="Microsoft YaHei" panose="020B0503020204020204" pitchFamily="34" charset="-122"/>
            </a:endParaRPr>
          </a:p>
        </p:txBody>
      </p:sp>
      <p:pic>
        <p:nvPicPr>
          <p:cNvPr id="3" name="图片 2">
            <a:extLst>
              <a:ext uri="{FF2B5EF4-FFF2-40B4-BE49-F238E27FC236}">
                <a16:creationId xmlns:a16="http://schemas.microsoft.com/office/drawing/2014/main" id="{D09BA32E-D475-A512-A83A-67D3FC95EB17}"/>
              </a:ext>
            </a:extLst>
          </p:cNvPr>
          <p:cNvPicPr>
            <a:picLocks noChangeAspect="1"/>
          </p:cNvPicPr>
          <p:nvPr/>
        </p:nvPicPr>
        <p:blipFill>
          <a:blip r:embed="rId3"/>
          <a:stretch>
            <a:fillRect/>
          </a:stretch>
        </p:blipFill>
        <p:spPr>
          <a:xfrm>
            <a:off x="385404" y="2682557"/>
            <a:ext cx="8373192" cy="2746047"/>
          </a:xfrm>
          <a:prstGeom prst="rect">
            <a:avLst/>
          </a:prstGeom>
        </p:spPr>
      </p:pic>
      <p:sp>
        <p:nvSpPr>
          <p:cNvPr id="2" name="文本框 1">
            <a:extLst>
              <a:ext uri="{FF2B5EF4-FFF2-40B4-BE49-F238E27FC236}">
                <a16:creationId xmlns:a16="http://schemas.microsoft.com/office/drawing/2014/main" id="{1861C4EA-80FB-46A7-BD64-DCB63F989D55}"/>
              </a:ext>
            </a:extLst>
          </p:cNvPr>
          <p:cNvSpPr txBox="1"/>
          <p:nvPr/>
        </p:nvSpPr>
        <p:spPr>
          <a:xfrm>
            <a:off x="622300" y="1882823"/>
            <a:ext cx="6770959" cy="458908"/>
          </a:xfrm>
          <a:prstGeom prst="rect">
            <a:avLst/>
          </a:prstGeom>
          <a:noFill/>
        </p:spPr>
        <p:txBody>
          <a:bodyPr wrap="square" rtlCol="0">
            <a:spAutoFit/>
          </a:bodyPr>
          <a:lstStyle/>
          <a:p>
            <a:pPr>
              <a:lnSpc>
                <a:spcPct val="150000"/>
              </a:lnSpc>
            </a:pPr>
            <a:r>
              <a:rPr kumimoji="1" lang="zh-CN" altLang="en-US" dirty="0">
                <a:latin typeface="Microsoft YaHei" panose="020B0503020204020204" pitchFamily="34" charset="-122"/>
                <a:ea typeface="Microsoft YaHei" panose="020B0503020204020204" pitchFamily="34" charset="-122"/>
              </a:rPr>
              <a:t>用节点嵌入和查询节点嵌入之间的距离来计算社区成员关系</a:t>
            </a:r>
            <a:endParaRPr kumimoji="1" lang="en-US" altLang="zh-CN" dirty="0">
              <a:latin typeface="Microsoft YaHei" panose="020B0503020204020204" pitchFamily="34" charset="-122"/>
              <a:ea typeface="Microsoft YaHei" panose="020B0503020204020204" pitchFamily="34" charset="-122"/>
            </a:endParaRPr>
          </a:p>
        </p:txBody>
      </p:sp>
      <p:sp>
        <p:nvSpPr>
          <p:cNvPr id="5" name="矩形 4">
            <a:extLst>
              <a:ext uri="{FF2B5EF4-FFF2-40B4-BE49-F238E27FC236}">
                <a16:creationId xmlns:a16="http://schemas.microsoft.com/office/drawing/2014/main" id="{1577D91A-9C80-E07C-A817-956D79FE3A43}"/>
              </a:ext>
            </a:extLst>
          </p:cNvPr>
          <p:cNvSpPr/>
          <p:nvPr/>
        </p:nvSpPr>
        <p:spPr>
          <a:xfrm flipH="1">
            <a:off x="3423952" y="3241591"/>
            <a:ext cx="2210365" cy="2045770"/>
          </a:xfrm>
          <a:prstGeom prst="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文本框 8">
            <a:extLst>
              <a:ext uri="{FF2B5EF4-FFF2-40B4-BE49-F238E27FC236}">
                <a16:creationId xmlns:a16="http://schemas.microsoft.com/office/drawing/2014/main" id="{6A91318B-0CF6-17ED-5FC2-D0D863BE4C0F}"/>
              </a:ext>
            </a:extLst>
          </p:cNvPr>
          <p:cNvSpPr txBox="1"/>
          <p:nvPr/>
        </p:nvSpPr>
        <p:spPr>
          <a:xfrm>
            <a:off x="3817239" y="5436431"/>
            <a:ext cx="1444626" cy="369332"/>
          </a:xfrm>
          <a:prstGeom prst="rect">
            <a:avLst/>
          </a:prstGeom>
          <a:noFill/>
        </p:spPr>
        <p:txBody>
          <a:bodyPr wrap="none" rtlCol="0">
            <a:spAutoFit/>
          </a:bodyPr>
          <a:lstStyle/>
          <a:p>
            <a:r>
              <a:rPr kumimoji="1" lang="en-US" altLang="zh-CN" b="1" dirty="0">
                <a:solidFill>
                  <a:srgbClr val="406FB3"/>
                </a:solidFill>
                <a:latin typeface="Microsoft YaHei" panose="020B0503020204020204" pitchFamily="34" charset="-122"/>
                <a:ea typeface="Microsoft YaHei" panose="020B0503020204020204" pitchFamily="34" charset="-122"/>
              </a:rPr>
              <a:t>GNN</a:t>
            </a:r>
            <a:r>
              <a:rPr kumimoji="1" lang="zh-CN" altLang="en-US" b="1" dirty="0">
                <a:solidFill>
                  <a:srgbClr val="406FB3"/>
                </a:solidFill>
                <a:latin typeface="Microsoft YaHei" panose="020B0503020204020204" pitchFamily="34" charset="-122"/>
                <a:ea typeface="Microsoft YaHei" panose="020B0503020204020204" pitchFamily="34" charset="-122"/>
              </a:rPr>
              <a:t>编码器</a:t>
            </a:r>
          </a:p>
        </p:txBody>
      </p:sp>
      <p:sp>
        <p:nvSpPr>
          <p:cNvPr id="11" name="文本框 10">
            <a:extLst>
              <a:ext uri="{FF2B5EF4-FFF2-40B4-BE49-F238E27FC236}">
                <a16:creationId xmlns:a16="http://schemas.microsoft.com/office/drawing/2014/main" id="{A5C41A6C-18BB-F400-CBE9-767CBE53E027}"/>
              </a:ext>
            </a:extLst>
          </p:cNvPr>
          <p:cNvSpPr txBox="1"/>
          <p:nvPr/>
        </p:nvSpPr>
        <p:spPr>
          <a:xfrm>
            <a:off x="3967921" y="5813590"/>
            <a:ext cx="1600438" cy="830997"/>
          </a:xfrm>
          <a:prstGeom prst="rect">
            <a:avLst/>
          </a:prstGeom>
          <a:noFill/>
        </p:spPr>
        <p:txBody>
          <a:bodyPr wrap="none" rtlCol="0">
            <a:spAutoFit/>
          </a:bodyPr>
          <a:lstStyle/>
          <a:p>
            <a:pPr marL="285750" indent="-285750">
              <a:buSzPct val="55000"/>
              <a:buFont typeface="Wingdings" pitchFamily="2" charset="2"/>
              <a:buChar char="Ø"/>
            </a:pPr>
            <a:r>
              <a:rPr kumimoji="1" lang="en-US" altLang="zh-CN" sz="1600" dirty="0">
                <a:latin typeface="Microsoft YaHei" panose="020B0503020204020204" pitchFamily="34" charset="-122"/>
                <a:ea typeface="Microsoft YaHei" panose="020B0503020204020204" pitchFamily="34" charset="-122"/>
              </a:rPr>
              <a:t>GCN</a:t>
            </a:r>
          </a:p>
          <a:p>
            <a:pPr marL="285750" indent="-285750">
              <a:buSzPct val="55000"/>
              <a:buFont typeface="Wingdings" pitchFamily="2" charset="2"/>
              <a:buChar char="Ø"/>
            </a:pPr>
            <a:r>
              <a:rPr kumimoji="1" lang="en-US" altLang="zh-CN" sz="1600" dirty="0">
                <a:latin typeface="Microsoft YaHei" panose="020B0503020204020204" pitchFamily="34" charset="-122"/>
                <a:ea typeface="Microsoft YaHei" panose="020B0503020204020204" pitchFamily="34" charset="-122"/>
              </a:rPr>
              <a:t>GAT</a:t>
            </a:r>
          </a:p>
          <a:p>
            <a:pPr marL="285750" indent="-285750">
              <a:buSzPct val="55000"/>
              <a:buFont typeface="Wingdings" pitchFamily="2" charset="2"/>
              <a:buChar char="Ø"/>
            </a:pPr>
            <a:r>
              <a:rPr kumimoji="1" lang="en-US" altLang="zh-CN" sz="1600" dirty="0" err="1">
                <a:latin typeface="Microsoft YaHei" panose="020B0503020204020204" pitchFamily="34" charset="-122"/>
                <a:ea typeface="Microsoft YaHei" panose="020B0503020204020204" pitchFamily="34" charset="-122"/>
              </a:rPr>
              <a:t>GraphSAGE</a:t>
            </a:r>
            <a:endParaRPr kumimoji="1" lang="en-US" altLang="zh-CN" sz="16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4181327599"/>
      </p:ext>
    </p:extLst>
  </p:cSld>
  <p:clrMapOvr>
    <a:masterClrMapping/>
  </p:clrMapOvr>
  <mc:AlternateContent xmlns:mc="http://schemas.openxmlformats.org/markup-compatibility/2006" xmlns:p14="http://schemas.microsoft.com/office/powerpoint/2010/main">
    <mc:Choice Requires="p14">
      <p:transition spd="med" p14:dur="700">
        <p:wipe/>
      </p:transition>
    </mc:Choice>
    <mc:Fallback xmlns="">
      <p:transition spd="med">
        <p:wip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标题 3"/>
          <p:cNvSpPr txBox="1"/>
          <p:nvPr/>
        </p:nvSpPr>
        <p:spPr>
          <a:xfrm>
            <a:off x="0" y="-26988"/>
            <a:ext cx="9144000" cy="863601"/>
          </a:xfrm>
          <a:prstGeom prst="rect">
            <a:avLst/>
          </a:prstGeom>
          <a:solidFill>
            <a:srgbClr val="02409A"/>
          </a:solidFill>
          <a:ln>
            <a:noFill/>
          </a:ln>
          <a:effectLst/>
        </p:spPr>
        <p:txBody>
          <a:bodyPr tIns="0" bIns="0" anchor="ctr"/>
          <a:lstStyle/>
          <a:p>
            <a:pPr algn="ctr">
              <a:spcBef>
                <a:spcPct val="0"/>
              </a:spcBef>
              <a:defRPr/>
            </a:pPr>
            <a:endParaRPr lang="zh-CN" altLang="en-US" sz="4800" b="1" dirty="0">
              <a:solidFill>
                <a:prstClr val="white"/>
              </a:solidFill>
              <a:latin typeface="微软雅黑" panose="020B0503020204020204" pitchFamily="34" charset="-122"/>
              <a:ea typeface="微软雅黑" panose="020B0503020204020204" pitchFamily="34" charset="-122"/>
            </a:endParaRPr>
          </a:p>
        </p:txBody>
      </p:sp>
      <p:cxnSp>
        <p:nvCxnSpPr>
          <p:cNvPr id="39951" name="直接连接符 19"/>
          <p:cNvCxnSpPr/>
          <p:nvPr/>
        </p:nvCxnSpPr>
        <p:spPr bwMode="auto">
          <a:xfrm flipH="1">
            <a:off x="449263" y="-25400"/>
            <a:ext cx="1587" cy="841375"/>
          </a:xfrm>
          <a:prstGeom prst="line">
            <a:avLst/>
          </a:prstGeom>
          <a:noFill/>
          <a:ln w="28575" algn="ctr">
            <a:solidFill>
              <a:schemeClr val="bg1"/>
            </a:solidFill>
            <a:round/>
          </a:ln>
          <a:effectLst/>
          <a:extLst>
            <a:ext uri="{909E8E84-426E-40DD-AFC4-6F175D3DCCD1}">
              <a14:hiddenFill xmlns:a14="http://schemas.microsoft.com/office/drawing/2010/main">
                <a:noFill/>
              </a14:hiddenFill>
            </a:ext>
          </a:extLst>
        </p:spPr>
      </p:cxnSp>
      <p:cxnSp>
        <p:nvCxnSpPr>
          <p:cNvPr id="39952" name="直接连接符 20"/>
          <p:cNvCxnSpPr/>
          <p:nvPr/>
        </p:nvCxnSpPr>
        <p:spPr bwMode="auto">
          <a:xfrm flipH="1">
            <a:off x="511175" y="-26988"/>
            <a:ext cx="1588" cy="554038"/>
          </a:xfrm>
          <a:prstGeom prst="line">
            <a:avLst/>
          </a:prstGeom>
          <a:noFill/>
          <a:ln w="28575" algn="ctr">
            <a:solidFill>
              <a:schemeClr val="bg1"/>
            </a:solidFill>
            <a:round/>
          </a:ln>
          <a:effectLst/>
          <a:extLst>
            <a:ext uri="{909E8E84-426E-40DD-AFC4-6F175D3DCCD1}">
              <a14:hiddenFill xmlns:a14="http://schemas.microsoft.com/office/drawing/2010/main">
                <a:noFill/>
              </a14:hiddenFill>
            </a:ext>
          </a:extLst>
        </p:spPr>
      </p:cxnSp>
      <p:cxnSp>
        <p:nvCxnSpPr>
          <p:cNvPr id="39953" name="直接连接符 30"/>
          <p:cNvCxnSpPr/>
          <p:nvPr/>
        </p:nvCxnSpPr>
        <p:spPr bwMode="auto">
          <a:xfrm>
            <a:off x="576263" y="-26988"/>
            <a:ext cx="0" cy="298451"/>
          </a:xfrm>
          <a:prstGeom prst="line">
            <a:avLst/>
          </a:prstGeom>
          <a:noFill/>
          <a:ln w="28575" algn="ctr">
            <a:solidFill>
              <a:schemeClr val="bg1"/>
            </a:solidFill>
            <a:round/>
          </a:ln>
          <a:effectLst/>
          <a:extLst>
            <a:ext uri="{909E8E84-426E-40DD-AFC4-6F175D3DCCD1}">
              <a14:hiddenFill xmlns:a14="http://schemas.microsoft.com/office/drawing/2010/main">
                <a:noFill/>
              </a14:hiddenFill>
            </a:ext>
          </a:extLst>
        </p:spPr>
      </p:cxnSp>
      <p:sp>
        <p:nvSpPr>
          <p:cNvPr id="58" name="TextBox 19"/>
          <p:cNvSpPr txBox="1">
            <a:spLocks noChangeArrowheads="1"/>
          </p:cNvSpPr>
          <p:nvPr/>
        </p:nvSpPr>
        <p:spPr bwMode="auto">
          <a:xfrm>
            <a:off x="622300" y="142875"/>
            <a:ext cx="8545830" cy="5232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fontAlgn="base" hangingPunct="1">
              <a:spcBef>
                <a:spcPct val="0"/>
              </a:spcBef>
              <a:spcAft>
                <a:spcPct val="0"/>
              </a:spcAft>
            </a:pPr>
            <a:r>
              <a:rPr lang="en-US" altLang="zh-CN" sz="2800" b="1" dirty="0">
                <a:solidFill>
                  <a:prstClr val="white"/>
                </a:solidFill>
                <a:latin typeface="微软雅黑" panose="020B0503020204020204" pitchFamily="34" charset="-122"/>
                <a:ea typeface="微软雅黑" panose="020B0503020204020204" pitchFamily="34" charset="-122"/>
                <a:cs typeface="Arial" panose="020B0604020202020204" pitchFamily="34" charset="0"/>
              </a:rPr>
              <a:t>ML</a:t>
            </a:r>
            <a:r>
              <a:rPr lang="zh-CN" altLang="en-US" sz="2800" b="1" dirty="0">
                <a:solidFill>
                  <a:prstClr val="white"/>
                </a:solidFill>
                <a:latin typeface="微软雅黑" panose="020B0503020204020204" pitchFamily="34" charset="-122"/>
                <a:ea typeface="微软雅黑" panose="020B0503020204020204" pitchFamily="34" charset="-122"/>
                <a:cs typeface="Arial" panose="020B0604020202020204" pitchFamily="34" charset="0"/>
              </a:rPr>
              <a:t>模型：编码器</a:t>
            </a:r>
            <a:endParaRPr lang="en-US" altLang="zh-CN" sz="2800" b="1" dirty="0">
              <a:solidFill>
                <a:prstClr val="white"/>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 name="灯片编号占位符 3"/>
          <p:cNvSpPr>
            <a:spLocks noGrp="1"/>
          </p:cNvSpPr>
          <p:nvPr>
            <p:ph type="sldNum" sz="quarter" idx="12"/>
          </p:nvPr>
        </p:nvSpPr>
        <p:spPr/>
        <p:txBody>
          <a:bodyPr/>
          <a:lstStyle/>
          <a:p>
            <a:fld id="{94B6E62B-4DEC-4954-AD3A-658470571C9E}" type="slidenum">
              <a:rPr lang="zh-CN" altLang="en-US" smtClean="0"/>
              <a:t>23</a:t>
            </a:fld>
            <a:endParaRPr lang="zh-CN" altLang="en-US"/>
          </a:p>
        </p:txBody>
      </p:sp>
      <p:sp>
        <p:nvSpPr>
          <p:cNvPr id="12" name="文本框 11">
            <a:extLst>
              <a:ext uri="{FF2B5EF4-FFF2-40B4-BE49-F238E27FC236}">
                <a16:creationId xmlns:a16="http://schemas.microsoft.com/office/drawing/2014/main" id="{B2D13BFB-FCF1-DBBF-E93C-9030A21F2191}"/>
              </a:ext>
            </a:extLst>
          </p:cNvPr>
          <p:cNvSpPr txBox="1"/>
          <p:nvPr/>
        </p:nvSpPr>
        <p:spPr>
          <a:xfrm>
            <a:off x="576263" y="987620"/>
            <a:ext cx="7303760" cy="499560"/>
          </a:xfrm>
          <a:prstGeom prst="rect">
            <a:avLst/>
          </a:prstGeom>
          <a:noFill/>
        </p:spPr>
        <p:txBody>
          <a:bodyPr wrap="square" rtlCol="0">
            <a:spAutoFit/>
          </a:bodyPr>
          <a:lstStyle/>
          <a:p>
            <a:pPr marL="342900" indent="-342900">
              <a:lnSpc>
                <a:spcPct val="150000"/>
              </a:lnSpc>
              <a:buSzPct val="55000"/>
              <a:buFont typeface="Wingdings" pitchFamily="2" charset="2"/>
              <a:buChar char="n"/>
            </a:pPr>
            <a:r>
              <a:rPr kumimoji="1" lang="zh-CN" altLang="en-US" sz="2000" b="1" dirty="0">
                <a:latin typeface="Microsoft YaHei" panose="020B0503020204020204" pitchFamily="34" charset="-122"/>
                <a:ea typeface="Microsoft YaHei" panose="020B0503020204020204" pitchFamily="34" charset="-122"/>
              </a:rPr>
              <a:t>图神经网络（</a:t>
            </a:r>
            <a:r>
              <a:rPr kumimoji="1" lang="en-US" altLang="zh-CN" sz="2000" b="1" dirty="0">
                <a:latin typeface="Microsoft YaHei" panose="020B0503020204020204" pitchFamily="34" charset="-122"/>
                <a:ea typeface="Microsoft YaHei" panose="020B0503020204020204" pitchFamily="34" charset="-122"/>
              </a:rPr>
              <a:t>GNN</a:t>
            </a:r>
            <a:r>
              <a:rPr kumimoji="1" lang="zh-CN" altLang="en-US" sz="2000" b="1" dirty="0">
                <a:latin typeface="Microsoft YaHei" panose="020B0503020204020204" pitchFamily="34" charset="-122"/>
                <a:ea typeface="Microsoft YaHei" panose="020B0503020204020204" pitchFamily="34" charset="-122"/>
              </a:rPr>
              <a:t>）</a:t>
            </a:r>
            <a:endParaRPr kumimoji="1" lang="en-US" altLang="zh-CN" sz="2000" b="1" dirty="0">
              <a:latin typeface="Microsoft YaHei" panose="020B0503020204020204" pitchFamily="34" charset="-122"/>
              <a:ea typeface="Microsoft YaHei" panose="020B0503020204020204" pitchFamily="34" charset="-122"/>
            </a:endParaRPr>
          </a:p>
        </p:txBody>
      </p:sp>
      <p:sp>
        <p:nvSpPr>
          <p:cNvPr id="3" name="文本框 2">
            <a:extLst>
              <a:ext uri="{FF2B5EF4-FFF2-40B4-BE49-F238E27FC236}">
                <a16:creationId xmlns:a16="http://schemas.microsoft.com/office/drawing/2014/main" id="{8CD25B10-5EC2-775D-A737-6E2AD46C2A17}"/>
              </a:ext>
            </a:extLst>
          </p:cNvPr>
          <p:cNvSpPr txBox="1"/>
          <p:nvPr/>
        </p:nvSpPr>
        <p:spPr>
          <a:xfrm>
            <a:off x="511175" y="1782470"/>
            <a:ext cx="8992347" cy="458908"/>
          </a:xfrm>
          <a:prstGeom prst="rect">
            <a:avLst/>
          </a:prstGeom>
          <a:noFill/>
        </p:spPr>
        <p:txBody>
          <a:bodyPr wrap="square" rtlCol="0">
            <a:spAutoFit/>
          </a:bodyPr>
          <a:lstStyle/>
          <a:p>
            <a:pPr marL="285750" indent="-285750">
              <a:lnSpc>
                <a:spcPct val="150000"/>
              </a:lnSpc>
              <a:buSzPct val="55000"/>
              <a:buFont typeface="Wingdings" pitchFamily="2" charset="2"/>
              <a:buChar char="Ø"/>
            </a:pPr>
            <a:r>
              <a:rPr kumimoji="1" lang="zh-CN" altLang="en-US" dirty="0">
                <a:latin typeface="Microsoft YaHei" panose="020B0503020204020204" pitchFamily="34" charset="-122"/>
                <a:ea typeface="Microsoft YaHei" panose="020B0503020204020204" pitchFamily="34" charset="-122"/>
              </a:rPr>
              <a:t>聚合邻居节点更新自身表示，可采用</a:t>
            </a:r>
            <a:r>
              <a:rPr kumimoji="1" lang="en-US" altLang="zh-CN" dirty="0">
                <a:latin typeface="Microsoft YaHei" panose="020B0503020204020204" pitchFamily="34" charset="-122"/>
                <a:ea typeface="Microsoft YaHei" panose="020B0503020204020204" pitchFamily="34" charset="-122"/>
              </a:rPr>
              <a:t>Dropout</a:t>
            </a:r>
            <a:r>
              <a:rPr kumimoji="1" lang="zh-CN" altLang="en-US" dirty="0">
                <a:latin typeface="Microsoft YaHei" panose="020B0503020204020204" pitchFamily="34" charset="-122"/>
                <a:ea typeface="Microsoft YaHei" panose="020B0503020204020204" pitchFamily="34" charset="-122"/>
              </a:rPr>
              <a:t>等方法来避免过拟合</a:t>
            </a:r>
          </a:p>
        </p:txBody>
      </p:sp>
      <p:grpSp>
        <p:nvGrpSpPr>
          <p:cNvPr id="9" name="组合 8">
            <a:extLst>
              <a:ext uri="{FF2B5EF4-FFF2-40B4-BE49-F238E27FC236}">
                <a16:creationId xmlns:a16="http://schemas.microsoft.com/office/drawing/2014/main" id="{216F59D4-DC53-2724-9576-91716BA6A6DF}"/>
              </a:ext>
            </a:extLst>
          </p:cNvPr>
          <p:cNvGrpSpPr/>
          <p:nvPr/>
        </p:nvGrpSpPr>
        <p:grpSpPr>
          <a:xfrm>
            <a:off x="576263" y="3662078"/>
            <a:ext cx="4807322" cy="1399562"/>
            <a:chOff x="511175" y="3677498"/>
            <a:chExt cx="4807322" cy="1399562"/>
          </a:xfrm>
        </p:grpSpPr>
        <p:pic>
          <p:nvPicPr>
            <p:cNvPr id="6" name="图片 5">
              <a:extLst>
                <a:ext uri="{FF2B5EF4-FFF2-40B4-BE49-F238E27FC236}">
                  <a16:creationId xmlns:a16="http://schemas.microsoft.com/office/drawing/2014/main" id="{109A246A-CBAC-C983-2E51-B0FA1FA145CB}"/>
                </a:ext>
              </a:extLst>
            </p:cNvPr>
            <p:cNvPicPr>
              <a:picLocks noChangeAspect="1"/>
            </p:cNvPicPr>
            <p:nvPr/>
          </p:nvPicPr>
          <p:blipFill>
            <a:blip r:embed="rId3"/>
            <a:stretch>
              <a:fillRect/>
            </a:stretch>
          </p:blipFill>
          <p:spPr>
            <a:xfrm>
              <a:off x="557212" y="4409554"/>
              <a:ext cx="4033439" cy="667506"/>
            </a:xfrm>
            <a:prstGeom prst="rect">
              <a:avLst/>
            </a:prstGeom>
          </p:spPr>
        </p:pic>
        <p:sp>
          <p:nvSpPr>
            <p:cNvPr id="8" name="文本框 7">
              <a:extLst>
                <a:ext uri="{FF2B5EF4-FFF2-40B4-BE49-F238E27FC236}">
                  <a16:creationId xmlns:a16="http://schemas.microsoft.com/office/drawing/2014/main" id="{E2E3A934-24A4-D35A-E153-5BF929B5BF83}"/>
                </a:ext>
              </a:extLst>
            </p:cNvPr>
            <p:cNvSpPr txBox="1"/>
            <p:nvPr/>
          </p:nvSpPr>
          <p:spPr>
            <a:xfrm>
              <a:off x="511175" y="3677498"/>
              <a:ext cx="4807322" cy="458908"/>
            </a:xfrm>
            <a:prstGeom prst="rect">
              <a:avLst/>
            </a:prstGeom>
            <a:noFill/>
          </p:spPr>
          <p:txBody>
            <a:bodyPr wrap="square">
              <a:spAutoFit/>
            </a:bodyPr>
            <a:lstStyle/>
            <a:p>
              <a:pPr marL="285750" indent="-285750">
                <a:lnSpc>
                  <a:spcPct val="150000"/>
                </a:lnSpc>
                <a:buSzPct val="55000"/>
                <a:buFont typeface="Wingdings" pitchFamily="2" charset="2"/>
                <a:buChar char="Ø"/>
              </a:pPr>
              <a:r>
                <a:rPr kumimoji="1" lang="zh-CN" altLang="en-US" dirty="0">
                  <a:latin typeface="Microsoft YaHei" panose="020B0503020204020204" pitchFamily="34" charset="-122"/>
                  <a:ea typeface="Microsoft YaHei" panose="020B0503020204020204" pitchFamily="34" charset="-122"/>
                </a:rPr>
                <a:t>损失函数</a:t>
              </a:r>
              <a:r>
                <a:rPr kumimoji="1" lang="en-US" altLang="zh-CN" dirty="0">
                  <a:latin typeface="Microsoft YaHei" panose="020B0503020204020204" pitchFamily="34" charset="-122"/>
                  <a:ea typeface="Microsoft YaHei" panose="020B0503020204020204" pitchFamily="34" charset="-122"/>
                </a:rPr>
                <a:t>BCE</a:t>
              </a:r>
              <a:r>
                <a:rPr kumimoji="1" lang="zh-CN" altLang="en-US" dirty="0">
                  <a:latin typeface="Microsoft YaHei" panose="020B0503020204020204" pitchFamily="34" charset="-122"/>
                  <a:ea typeface="Microsoft YaHei" panose="020B0503020204020204" pitchFamily="34" charset="-122"/>
                </a:rPr>
                <a:t> </a:t>
              </a:r>
              <a:r>
                <a:rPr kumimoji="1" lang="en-US" altLang="zh-CN" dirty="0">
                  <a:latin typeface="Microsoft YaHei" panose="020B0503020204020204" pitchFamily="34" charset="-122"/>
                  <a:ea typeface="Microsoft YaHei" panose="020B0503020204020204" pitchFamily="34" charset="-122"/>
                </a:rPr>
                <a:t>loss</a:t>
              </a:r>
            </a:p>
          </p:txBody>
        </p:sp>
      </p:grpSp>
      <p:grpSp>
        <p:nvGrpSpPr>
          <p:cNvPr id="15" name="组合 14">
            <a:extLst>
              <a:ext uri="{FF2B5EF4-FFF2-40B4-BE49-F238E27FC236}">
                <a16:creationId xmlns:a16="http://schemas.microsoft.com/office/drawing/2014/main" id="{24F2AFFC-5996-E2D7-BE13-01EAB3701F07}"/>
              </a:ext>
            </a:extLst>
          </p:cNvPr>
          <p:cNvGrpSpPr/>
          <p:nvPr/>
        </p:nvGrpSpPr>
        <p:grpSpPr>
          <a:xfrm>
            <a:off x="4707254" y="2469711"/>
            <a:ext cx="4460876" cy="2598301"/>
            <a:chOff x="3567974" y="3429000"/>
            <a:chExt cx="5065038" cy="2950204"/>
          </a:xfrm>
        </p:grpSpPr>
        <p:pic>
          <p:nvPicPr>
            <p:cNvPr id="11" name="图片 10">
              <a:extLst>
                <a:ext uri="{FF2B5EF4-FFF2-40B4-BE49-F238E27FC236}">
                  <a16:creationId xmlns:a16="http://schemas.microsoft.com/office/drawing/2014/main" id="{9CC6D5B7-CE9A-CEE9-2195-E7E013463C44}"/>
                </a:ext>
              </a:extLst>
            </p:cNvPr>
            <p:cNvPicPr>
              <a:picLocks noChangeAspect="1"/>
            </p:cNvPicPr>
            <p:nvPr/>
          </p:nvPicPr>
          <p:blipFill rotWithShape="1">
            <a:blip r:embed="rId4"/>
            <a:srcRect l="2669"/>
            <a:stretch/>
          </p:blipFill>
          <p:spPr>
            <a:xfrm>
              <a:off x="3567974" y="3429000"/>
              <a:ext cx="4917119" cy="2950204"/>
            </a:xfrm>
            <a:prstGeom prst="rect">
              <a:avLst/>
            </a:prstGeom>
          </p:spPr>
        </p:pic>
        <p:pic>
          <p:nvPicPr>
            <p:cNvPr id="13" name="图片 12">
              <a:extLst>
                <a:ext uri="{FF2B5EF4-FFF2-40B4-BE49-F238E27FC236}">
                  <a16:creationId xmlns:a16="http://schemas.microsoft.com/office/drawing/2014/main" id="{BFFB4E92-29B4-84DB-52AD-DC1A69D74AA4}"/>
                </a:ext>
              </a:extLst>
            </p:cNvPr>
            <p:cNvPicPr>
              <a:picLocks noChangeAspect="1"/>
            </p:cNvPicPr>
            <p:nvPr/>
          </p:nvPicPr>
          <p:blipFill rotWithShape="1">
            <a:blip r:embed="rId4"/>
            <a:srcRect l="56177" t="87624"/>
            <a:stretch/>
          </p:blipFill>
          <p:spPr>
            <a:xfrm>
              <a:off x="6819099" y="5584707"/>
              <a:ext cx="1813913" cy="365125"/>
            </a:xfrm>
            <a:prstGeom prst="rect">
              <a:avLst/>
            </a:prstGeom>
          </p:spPr>
        </p:pic>
        <p:pic>
          <p:nvPicPr>
            <p:cNvPr id="14" name="图片 13">
              <a:extLst>
                <a:ext uri="{FF2B5EF4-FFF2-40B4-BE49-F238E27FC236}">
                  <a16:creationId xmlns:a16="http://schemas.microsoft.com/office/drawing/2014/main" id="{01E91363-F25D-00D9-163F-C3B35C6D4ADD}"/>
                </a:ext>
              </a:extLst>
            </p:cNvPr>
            <p:cNvPicPr>
              <a:picLocks noChangeAspect="1"/>
            </p:cNvPicPr>
            <p:nvPr/>
          </p:nvPicPr>
          <p:blipFill rotWithShape="1">
            <a:blip r:embed="rId4"/>
            <a:srcRect l="56177" t="87624"/>
            <a:stretch/>
          </p:blipFill>
          <p:spPr>
            <a:xfrm>
              <a:off x="5779352" y="5858410"/>
              <a:ext cx="1813913" cy="365125"/>
            </a:xfrm>
            <a:prstGeom prst="rect">
              <a:avLst/>
            </a:prstGeom>
          </p:spPr>
        </p:pic>
      </p:grpSp>
      <p:pic>
        <p:nvPicPr>
          <p:cNvPr id="17" name="图片 16">
            <a:extLst>
              <a:ext uri="{FF2B5EF4-FFF2-40B4-BE49-F238E27FC236}">
                <a16:creationId xmlns:a16="http://schemas.microsoft.com/office/drawing/2014/main" id="{1BFA095F-E4C9-F691-AA68-E17389F63A6E}"/>
              </a:ext>
            </a:extLst>
          </p:cNvPr>
          <p:cNvPicPr>
            <a:picLocks noChangeAspect="1"/>
          </p:cNvPicPr>
          <p:nvPr/>
        </p:nvPicPr>
        <p:blipFill rotWithShape="1">
          <a:blip r:embed="rId5"/>
          <a:srcRect t="8216"/>
          <a:stretch/>
        </p:blipFill>
        <p:spPr>
          <a:xfrm>
            <a:off x="628650" y="2469711"/>
            <a:ext cx="3002519" cy="864110"/>
          </a:xfrm>
          <a:prstGeom prst="rect">
            <a:avLst/>
          </a:prstGeom>
        </p:spPr>
      </p:pic>
    </p:spTree>
    <p:extLst>
      <p:ext uri="{BB962C8B-B14F-4D97-AF65-F5344CB8AC3E}">
        <p14:creationId xmlns:p14="http://schemas.microsoft.com/office/powerpoint/2010/main" val="2266415371"/>
      </p:ext>
    </p:extLst>
  </p:cSld>
  <p:clrMapOvr>
    <a:masterClrMapping/>
  </p:clrMapOvr>
  <mc:AlternateContent xmlns:mc="http://schemas.openxmlformats.org/markup-compatibility/2006" xmlns:p14="http://schemas.microsoft.com/office/powerpoint/2010/main">
    <mc:Choice Requires="p14">
      <p:transition spd="med" p14:dur="700">
        <p:wipe/>
      </p:transition>
    </mc:Choice>
    <mc:Fallback xmlns="">
      <p:transition spd="med">
        <p:wip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标题 3"/>
          <p:cNvSpPr txBox="1"/>
          <p:nvPr/>
        </p:nvSpPr>
        <p:spPr>
          <a:xfrm>
            <a:off x="0" y="-26988"/>
            <a:ext cx="9144000" cy="863601"/>
          </a:xfrm>
          <a:prstGeom prst="rect">
            <a:avLst/>
          </a:prstGeom>
          <a:solidFill>
            <a:srgbClr val="02409A"/>
          </a:solidFill>
          <a:ln>
            <a:noFill/>
          </a:ln>
          <a:effectLst/>
        </p:spPr>
        <p:txBody>
          <a:bodyPr tIns="0" bIns="0" anchor="ctr"/>
          <a:lstStyle/>
          <a:p>
            <a:pPr algn="ctr">
              <a:spcBef>
                <a:spcPct val="0"/>
              </a:spcBef>
              <a:defRPr/>
            </a:pPr>
            <a:endParaRPr lang="zh-CN" altLang="en-US" sz="4800" b="1" dirty="0">
              <a:solidFill>
                <a:prstClr val="white"/>
              </a:solidFill>
              <a:latin typeface="微软雅黑" panose="020B0503020204020204" pitchFamily="34" charset="-122"/>
              <a:ea typeface="微软雅黑" panose="020B0503020204020204" pitchFamily="34" charset="-122"/>
            </a:endParaRPr>
          </a:p>
        </p:txBody>
      </p:sp>
      <p:cxnSp>
        <p:nvCxnSpPr>
          <p:cNvPr id="39951" name="直接连接符 19"/>
          <p:cNvCxnSpPr/>
          <p:nvPr/>
        </p:nvCxnSpPr>
        <p:spPr bwMode="auto">
          <a:xfrm flipH="1">
            <a:off x="449263" y="-25400"/>
            <a:ext cx="1587" cy="841375"/>
          </a:xfrm>
          <a:prstGeom prst="line">
            <a:avLst/>
          </a:prstGeom>
          <a:noFill/>
          <a:ln w="28575" algn="ctr">
            <a:solidFill>
              <a:schemeClr val="bg1"/>
            </a:solidFill>
            <a:round/>
          </a:ln>
          <a:effectLst/>
          <a:extLst>
            <a:ext uri="{909E8E84-426E-40DD-AFC4-6F175D3DCCD1}">
              <a14:hiddenFill xmlns:a14="http://schemas.microsoft.com/office/drawing/2010/main">
                <a:noFill/>
              </a14:hiddenFill>
            </a:ext>
          </a:extLst>
        </p:spPr>
      </p:cxnSp>
      <p:cxnSp>
        <p:nvCxnSpPr>
          <p:cNvPr id="39952" name="直接连接符 20"/>
          <p:cNvCxnSpPr/>
          <p:nvPr/>
        </p:nvCxnSpPr>
        <p:spPr bwMode="auto">
          <a:xfrm flipH="1">
            <a:off x="511175" y="-26988"/>
            <a:ext cx="1588" cy="554038"/>
          </a:xfrm>
          <a:prstGeom prst="line">
            <a:avLst/>
          </a:prstGeom>
          <a:noFill/>
          <a:ln w="28575" algn="ctr">
            <a:solidFill>
              <a:schemeClr val="bg1"/>
            </a:solidFill>
            <a:round/>
          </a:ln>
          <a:effectLst/>
          <a:extLst>
            <a:ext uri="{909E8E84-426E-40DD-AFC4-6F175D3DCCD1}">
              <a14:hiddenFill xmlns:a14="http://schemas.microsoft.com/office/drawing/2010/main">
                <a:noFill/>
              </a14:hiddenFill>
            </a:ext>
          </a:extLst>
        </p:spPr>
      </p:cxnSp>
      <p:cxnSp>
        <p:nvCxnSpPr>
          <p:cNvPr id="39953" name="直接连接符 30"/>
          <p:cNvCxnSpPr/>
          <p:nvPr/>
        </p:nvCxnSpPr>
        <p:spPr bwMode="auto">
          <a:xfrm>
            <a:off x="576263" y="-26988"/>
            <a:ext cx="0" cy="298451"/>
          </a:xfrm>
          <a:prstGeom prst="line">
            <a:avLst/>
          </a:prstGeom>
          <a:noFill/>
          <a:ln w="28575" algn="ctr">
            <a:solidFill>
              <a:schemeClr val="bg1"/>
            </a:solidFill>
            <a:round/>
          </a:ln>
          <a:effectLst/>
          <a:extLst>
            <a:ext uri="{909E8E84-426E-40DD-AFC4-6F175D3DCCD1}">
              <a14:hiddenFill xmlns:a14="http://schemas.microsoft.com/office/drawing/2010/main">
                <a:noFill/>
              </a14:hiddenFill>
            </a:ext>
          </a:extLst>
        </p:spPr>
      </p:cxnSp>
      <p:sp>
        <p:nvSpPr>
          <p:cNvPr id="58" name="TextBox 19"/>
          <p:cNvSpPr txBox="1">
            <a:spLocks noChangeArrowheads="1"/>
          </p:cNvSpPr>
          <p:nvPr/>
        </p:nvSpPr>
        <p:spPr bwMode="auto">
          <a:xfrm>
            <a:off x="622300" y="142875"/>
            <a:ext cx="8545830" cy="5232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fontAlgn="base" hangingPunct="1">
              <a:spcBef>
                <a:spcPct val="0"/>
              </a:spcBef>
              <a:spcAft>
                <a:spcPct val="0"/>
              </a:spcAft>
            </a:pPr>
            <a:r>
              <a:rPr lang="zh-CN" altLang="en-US" sz="2800" b="1" dirty="0">
                <a:solidFill>
                  <a:prstClr val="white"/>
                </a:solidFill>
                <a:latin typeface="微软雅黑" panose="020B0503020204020204" pitchFamily="34" charset="-122"/>
                <a:ea typeface="微软雅黑" panose="020B0503020204020204" pitchFamily="34" charset="-122"/>
                <a:cs typeface="Arial" panose="020B0604020202020204" pitchFamily="34" charset="0"/>
              </a:rPr>
              <a:t>基于度量的元学习</a:t>
            </a:r>
            <a:endParaRPr lang="en" altLang="zh-CN" sz="2800" b="1" dirty="0">
              <a:solidFill>
                <a:prstClr val="white"/>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 name="灯片编号占位符 3"/>
          <p:cNvSpPr>
            <a:spLocks noGrp="1"/>
          </p:cNvSpPr>
          <p:nvPr>
            <p:ph type="sldNum" sz="quarter" idx="12"/>
          </p:nvPr>
        </p:nvSpPr>
        <p:spPr/>
        <p:txBody>
          <a:bodyPr/>
          <a:lstStyle/>
          <a:p>
            <a:fld id="{94B6E62B-4DEC-4954-AD3A-658470571C9E}" type="slidenum">
              <a:rPr lang="zh-CN" altLang="en-US" smtClean="0"/>
              <a:t>24</a:t>
            </a:fld>
            <a:endParaRPr lang="zh-CN" altLang="en-US"/>
          </a:p>
        </p:txBody>
      </p:sp>
      <p:sp>
        <p:nvSpPr>
          <p:cNvPr id="9" name="文本框 8">
            <a:extLst>
              <a:ext uri="{FF2B5EF4-FFF2-40B4-BE49-F238E27FC236}">
                <a16:creationId xmlns:a16="http://schemas.microsoft.com/office/drawing/2014/main" id="{66BDB906-2D1A-9F03-B043-3E0851E2917F}"/>
              </a:ext>
            </a:extLst>
          </p:cNvPr>
          <p:cNvSpPr txBox="1"/>
          <p:nvPr/>
        </p:nvSpPr>
        <p:spPr>
          <a:xfrm>
            <a:off x="449263" y="1031222"/>
            <a:ext cx="7303760" cy="499560"/>
          </a:xfrm>
          <a:prstGeom prst="rect">
            <a:avLst/>
          </a:prstGeom>
          <a:noFill/>
        </p:spPr>
        <p:txBody>
          <a:bodyPr wrap="square" rtlCol="0">
            <a:spAutoFit/>
          </a:bodyPr>
          <a:lstStyle/>
          <a:p>
            <a:pPr marL="342900" indent="-342900">
              <a:lnSpc>
                <a:spcPct val="150000"/>
              </a:lnSpc>
              <a:buSzPct val="55000"/>
              <a:buFont typeface="Wingdings" pitchFamily="2" charset="2"/>
              <a:buChar char="n"/>
            </a:pPr>
            <a:r>
              <a:rPr kumimoji="1" lang="en-US" altLang="zh-CN" sz="2000" b="1" dirty="0">
                <a:latin typeface="Microsoft YaHei" panose="020B0503020204020204" pitchFamily="34" charset="-122"/>
                <a:ea typeface="Microsoft YaHei" panose="020B0503020204020204" pitchFamily="34" charset="-122"/>
              </a:rPr>
              <a:t>CGNP</a:t>
            </a:r>
            <a:r>
              <a:rPr kumimoji="1" lang="zh-CN" altLang="en-US" sz="2000" b="1" dirty="0">
                <a:latin typeface="Microsoft YaHei" panose="020B0503020204020204" pitchFamily="34" charset="-122"/>
                <a:ea typeface="Microsoft YaHei" panose="020B0503020204020204" pitchFamily="34" charset="-122"/>
              </a:rPr>
              <a:t>元学习策略</a:t>
            </a:r>
            <a:endParaRPr kumimoji="1" lang="en-US" altLang="zh-CN" sz="2000" b="1" dirty="0">
              <a:latin typeface="Microsoft YaHei" panose="020B0503020204020204" pitchFamily="34" charset="-122"/>
              <a:ea typeface="Microsoft YaHei" panose="020B0503020204020204" pitchFamily="34" charset="-122"/>
            </a:endParaRPr>
          </a:p>
        </p:txBody>
      </p:sp>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CA646AAB-F03F-0571-D7A1-D9E7B79F7041}"/>
                  </a:ext>
                </a:extLst>
              </p:cNvPr>
              <p:cNvSpPr txBox="1"/>
              <p:nvPr/>
            </p:nvSpPr>
            <p:spPr>
              <a:xfrm>
                <a:off x="449263" y="1646127"/>
                <a:ext cx="8314251" cy="1289905"/>
              </a:xfrm>
              <a:prstGeom prst="rect">
                <a:avLst/>
              </a:prstGeom>
              <a:noFill/>
            </p:spPr>
            <p:txBody>
              <a:bodyPr wrap="square" rtlCol="0">
                <a:spAutoFit/>
              </a:bodyPr>
              <a:lstStyle/>
              <a:p>
                <a:pPr marL="285750" indent="-285750">
                  <a:lnSpc>
                    <a:spcPct val="150000"/>
                  </a:lnSpc>
                  <a:buSzPct val="55000"/>
                  <a:buFont typeface="Wingdings" pitchFamily="2" charset="2"/>
                  <a:buChar char="Ø"/>
                </a:pPr>
                <a:r>
                  <a:rPr kumimoji="1" lang="en-US" altLang="zh-CN" dirty="0">
                    <a:latin typeface="Microsoft YaHei" panose="020B0503020204020204" pitchFamily="34" charset="-122"/>
                    <a:ea typeface="Microsoft YaHei" panose="020B0503020204020204" pitchFamily="34" charset="-122"/>
                  </a:rPr>
                  <a:t>CGNP</a:t>
                </a:r>
                <a:r>
                  <a:rPr kumimoji="1" lang="zh-CN" altLang="en-US" dirty="0">
                    <a:latin typeface="Microsoft YaHei" panose="020B0503020204020204" pitchFamily="34" charset="-122"/>
                    <a:ea typeface="Microsoft YaHei" panose="020B0503020204020204" pitchFamily="34" charset="-122"/>
                  </a:rPr>
                  <a:t>保留了</a:t>
                </a:r>
                <a:r>
                  <a:rPr kumimoji="1" lang="en-US" altLang="zh-CN" dirty="0">
                    <a:latin typeface="Microsoft YaHei" panose="020B0503020204020204" pitchFamily="34" charset="-122"/>
                    <a:ea typeface="Microsoft YaHei" panose="020B0503020204020204" pitchFamily="34" charset="-122"/>
                  </a:rPr>
                  <a:t>CNP</a:t>
                </a:r>
                <a:r>
                  <a:rPr kumimoji="1" lang="zh-CN" altLang="en-US" dirty="0">
                    <a:latin typeface="Microsoft YaHei" panose="020B0503020204020204" pitchFamily="34" charset="-122"/>
                    <a:ea typeface="Microsoft YaHei" panose="020B0503020204020204" pitchFamily="34" charset="-122"/>
                  </a:rPr>
                  <a:t>关于元学习的属性，学习一种关于输入数据的</a:t>
                </a:r>
                <a:r>
                  <a:rPr kumimoji="1" lang="zh-CN" altLang="en-US" b="1" dirty="0">
                    <a:solidFill>
                      <a:srgbClr val="406FB3"/>
                    </a:solidFill>
                    <a:latin typeface="Microsoft YaHei" panose="020B0503020204020204" pitchFamily="34" charset="-122"/>
                    <a:ea typeface="Microsoft YaHei" panose="020B0503020204020204" pitchFamily="34" charset="-122"/>
                  </a:rPr>
                  <a:t>核函数</a:t>
                </a:r>
                <a14:m>
                  <m:oMath xmlns:m="http://schemas.openxmlformats.org/officeDocument/2006/math">
                    <m:r>
                      <a:rPr kumimoji="1" lang="en-US" altLang="zh-CN" b="0" i="1" smtClean="0">
                        <a:latin typeface="Cambria Math" panose="02040503050406030204" pitchFamily="18" charset="0"/>
                        <a:ea typeface="Cambria Math" panose="02040503050406030204" pitchFamily="18" charset="0"/>
                      </a:rPr>
                      <m:t>𝒦</m:t>
                    </m:r>
                    <m:d>
                      <m:dPr>
                        <m:ctrlPr>
                          <a:rPr kumimoji="1" lang="en-US" altLang="zh-CN" b="0" i="1" smtClean="0">
                            <a:latin typeface="Cambria Math" panose="02040503050406030204" pitchFamily="18" charset="0"/>
                            <a:ea typeface="Cambria Math" panose="02040503050406030204" pitchFamily="18" charset="0"/>
                          </a:rPr>
                        </m:ctrlPr>
                      </m:dPr>
                      <m:e>
                        <m:r>
                          <a:rPr kumimoji="1" lang="en-US" altLang="zh-CN" b="0" i="1" smtClean="0">
                            <a:latin typeface="Cambria Math" panose="02040503050406030204" pitchFamily="18" charset="0"/>
                            <a:ea typeface="Cambria Math" panose="02040503050406030204" pitchFamily="18" charset="0"/>
                          </a:rPr>
                          <m:t>⋅</m:t>
                        </m:r>
                      </m:e>
                    </m:d>
                  </m:oMath>
                </a14:m>
                <a:endParaRPr kumimoji="1" lang="en-US" altLang="zh-CN" b="0" dirty="0">
                  <a:latin typeface="Microsoft YaHei" panose="020B0503020204020204" pitchFamily="34" charset="-122"/>
                  <a:ea typeface="Cambria Math" panose="02040503050406030204" pitchFamily="18" charset="0"/>
                </a:endParaRPr>
              </a:p>
              <a:p>
                <a:pPr marL="285750" indent="-285750">
                  <a:lnSpc>
                    <a:spcPct val="150000"/>
                  </a:lnSpc>
                  <a:buSzPct val="55000"/>
                  <a:buFont typeface="Wingdings" pitchFamily="2" charset="2"/>
                  <a:buChar char="Ø"/>
                </a:pPr>
                <a:r>
                  <a:rPr kumimoji="1" lang="zh-CN" altLang="en-US" dirty="0">
                    <a:latin typeface="Microsoft YaHei" panose="020B0503020204020204" pitchFamily="34" charset="-122"/>
                    <a:ea typeface="Microsoft YaHei" panose="020B0503020204020204" pitchFamily="34" charset="-122"/>
                  </a:rPr>
                  <a:t>从基于核的角度来看，预测分布可近似看作对观察到的基本事实</a:t>
                </a:r>
                <a14:m>
                  <m:oMath xmlns:m="http://schemas.openxmlformats.org/officeDocument/2006/math">
                    <m:r>
                      <a:rPr kumimoji="1" lang="en-US" altLang="zh-CN" b="0" i="1" smtClean="0">
                        <a:latin typeface="Cambria Math" panose="02040503050406030204" pitchFamily="18" charset="0"/>
                        <a:ea typeface="Microsoft YaHei" panose="020B0503020204020204" pitchFamily="34" charset="-122"/>
                      </a:rPr>
                      <m:t>𝑙</m:t>
                    </m:r>
                  </m:oMath>
                </a14:m>
                <a:r>
                  <a:rPr kumimoji="1" lang="zh-CN" altLang="en-US" dirty="0">
                    <a:latin typeface="Microsoft YaHei" panose="020B0503020204020204" pitchFamily="34" charset="-122"/>
                    <a:ea typeface="Microsoft YaHei" panose="020B0503020204020204" pitchFamily="34" charset="-122"/>
                  </a:rPr>
                  <a:t>的总和，由节点</a:t>
                </a:r>
                <a14:m>
                  <m:oMath xmlns:m="http://schemas.openxmlformats.org/officeDocument/2006/math">
                    <m:r>
                      <a:rPr kumimoji="1" lang="en-US" altLang="zh-CN" b="0" i="1" smtClean="0">
                        <a:latin typeface="Cambria Math" panose="02040503050406030204" pitchFamily="18" charset="0"/>
                        <a:ea typeface="Microsoft YaHei" panose="020B0503020204020204" pitchFamily="34" charset="-122"/>
                      </a:rPr>
                      <m:t>𝑞</m:t>
                    </m:r>
                  </m:oMath>
                </a14:m>
                <a:r>
                  <a:rPr kumimoji="1" lang="zh-CN" altLang="en-US" dirty="0">
                    <a:latin typeface="Microsoft YaHei" panose="020B0503020204020204" pitchFamily="34" charset="-122"/>
                    <a:ea typeface="Microsoft YaHei" panose="020B0503020204020204" pitchFamily="34" charset="-122"/>
                  </a:rPr>
                  <a:t>与查询节点</a:t>
                </a:r>
                <a14:m>
                  <m:oMath xmlns:m="http://schemas.openxmlformats.org/officeDocument/2006/math">
                    <m:sSup>
                      <m:sSupPr>
                        <m:ctrlPr>
                          <a:rPr kumimoji="1" lang="en-US" altLang="zh-CN" b="0" i="1" smtClean="0">
                            <a:latin typeface="Cambria Math" panose="02040503050406030204" pitchFamily="18" charset="0"/>
                            <a:ea typeface="Microsoft YaHei" panose="020B0503020204020204" pitchFamily="34" charset="-122"/>
                          </a:rPr>
                        </m:ctrlPr>
                      </m:sSupPr>
                      <m:e>
                        <m:r>
                          <a:rPr kumimoji="1" lang="en-US" altLang="zh-CN" b="0" i="1" smtClean="0">
                            <a:latin typeface="Cambria Math" panose="02040503050406030204" pitchFamily="18" charset="0"/>
                            <a:ea typeface="Microsoft YaHei" panose="020B0503020204020204" pitchFamily="34" charset="-122"/>
                          </a:rPr>
                          <m:t>𝑞</m:t>
                        </m:r>
                      </m:e>
                      <m:sup>
                        <m:r>
                          <a:rPr kumimoji="1" lang="en-US" altLang="zh-CN" b="0" i="1" smtClean="0">
                            <a:latin typeface="Cambria Math" panose="02040503050406030204" pitchFamily="18" charset="0"/>
                            <a:ea typeface="Microsoft YaHei" panose="020B0503020204020204" pitchFamily="34" charset="-122"/>
                          </a:rPr>
                          <m:t>∗</m:t>
                        </m:r>
                      </m:sup>
                    </m:sSup>
                  </m:oMath>
                </a14:m>
                <a:r>
                  <a:rPr kumimoji="1" lang="zh-CN" altLang="en-US" dirty="0">
                    <a:latin typeface="Microsoft YaHei" panose="020B0503020204020204" pitchFamily="34" charset="-122"/>
                    <a:ea typeface="Microsoft YaHei" panose="020B0503020204020204" pitchFamily="34" charset="-122"/>
                  </a:rPr>
                  <a:t>之间的相似性加权</a:t>
                </a:r>
                <a:endParaRPr kumimoji="1" lang="en-US" altLang="zh-CN" dirty="0">
                  <a:latin typeface="Microsoft YaHei" panose="020B0503020204020204" pitchFamily="34" charset="-122"/>
                  <a:ea typeface="Microsoft YaHei" panose="020B0503020204020204" pitchFamily="34" charset="-122"/>
                </a:endParaRPr>
              </a:p>
            </p:txBody>
          </p:sp>
        </mc:Choice>
        <mc:Fallback xmlns="">
          <p:sp>
            <p:nvSpPr>
              <p:cNvPr id="10" name="文本框 9">
                <a:extLst>
                  <a:ext uri="{FF2B5EF4-FFF2-40B4-BE49-F238E27FC236}">
                    <a16:creationId xmlns:a16="http://schemas.microsoft.com/office/drawing/2014/main" id="{CA646AAB-F03F-0571-D7A1-D9E7B79F7041}"/>
                  </a:ext>
                </a:extLst>
              </p:cNvPr>
              <p:cNvSpPr txBox="1">
                <a:spLocks noRot="1" noChangeAspect="1" noMove="1" noResize="1" noEditPoints="1" noAdjustHandles="1" noChangeArrowheads="1" noChangeShapeType="1" noTextEdit="1"/>
              </p:cNvSpPr>
              <p:nvPr/>
            </p:nvSpPr>
            <p:spPr>
              <a:xfrm>
                <a:off x="449263" y="1646127"/>
                <a:ext cx="8314251" cy="1289905"/>
              </a:xfrm>
              <a:prstGeom prst="rect">
                <a:avLst/>
              </a:prstGeom>
              <a:blipFill>
                <a:blip r:embed="rId3"/>
                <a:stretch>
                  <a:fillRect b="-5825"/>
                </a:stretch>
              </a:blipFill>
            </p:spPr>
            <p:txBody>
              <a:bodyPr/>
              <a:lstStyle/>
              <a:p>
                <a:r>
                  <a:rPr lang="zh-CN" altLang="en-US">
                    <a:noFill/>
                  </a:rPr>
                  <a:t> </a:t>
                </a:r>
              </a:p>
            </p:txBody>
          </p:sp>
        </mc:Fallback>
      </mc:AlternateContent>
      <p:grpSp>
        <p:nvGrpSpPr>
          <p:cNvPr id="15" name="组合 14">
            <a:extLst>
              <a:ext uri="{FF2B5EF4-FFF2-40B4-BE49-F238E27FC236}">
                <a16:creationId xmlns:a16="http://schemas.microsoft.com/office/drawing/2014/main" id="{541AA251-830F-B4B7-A0AF-6F48D1991D8C}"/>
              </a:ext>
            </a:extLst>
          </p:cNvPr>
          <p:cNvGrpSpPr/>
          <p:nvPr/>
        </p:nvGrpSpPr>
        <p:grpSpPr>
          <a:xfrm>
            <a:off x="5065848" y="2586150"/>
            <a:ext cx="3727307" cy="1309583"/>
            <a:chOff x="2020957" y="4816470"/>
            <a:chExt cx="4581549" cy="1609719"/>
          </a:xfrm>
        </p:grpSpPr>
        <p:pic>
          <p:nvPicPr>
            <p:cNvPr id="6" name="图片 5">
              <a:extLst>
                <a:ext uri="{FF2B5EF4-FFF2-40B4-BE49-F238E27FC236}">
                  <a16:creationId xmlns:a16="http://schemas.microsoft.com/office/drawing/2014/main" id="{7A9CEE41-85F7-B128-BF56-C64ADAA4D0FF}"/>
                </a:ext>
              </a:extLst>
            </p:cNvPr>
            <p:cNvPicPr>
              <a:picLocks noChangeAspect="1"/>
            </p:cNvPicPr>
            <p:nvPr/>
          </p:nvPicPr>
          <p:blipFill>
            <a:blip r:embed="rId4"/>
            <a:stretch>
              <a:fillRect/>
            </a:stretch>
          </p:blipFill>
          <p:spPr>
            <a:xfrm>
              <a:off x="2020957" y="4816470"/>
              <a:ext cx="4436993" cy="1519518"/>
            </a:xfrm>
            <a:prstGeom prst="rect">
              <a:avLst/>
            </a:prstGeom>
          </p:spPr>
        </p:pic>
        <p:sp>
          <p:nvSpPr>
            <p:cNvPr id="11" name="矩形 10">
              <a:extLst>
                <a:ext uri="{FF2B5EF4-FFF2-40B4-BE49-F238E27FC236}">
                  <a16:creationId xmlns:a16="http://schemas.microsoft.com/office/drawing/2014/main" id="{80A46C36-C7FE-8672-ACF5-0BB1A496E0E2}"/>
                </a:ext>
              </a:extLst>
            </p:cNvPr>
            <p:cNvSpPr/>
            <p:nvPr/>
          </p:nvSpPr>
          <p:spPr>
            <a:xfrm>
              <a:off x="4572000" y="5576229"/>
              <a:ext cx="914400" cy="542183"/>
            </a:xfrm>
            <a:prstGeom prst="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4" name="文本框 13">
              <a:extLst>
                <a:ext uri="{FF2B5EF4-FFF2-40B4-BE49-F238E27FC236}">
                  <a16:creationId xmlns:a16="http://schemas.microsoft.com/office/drawing/2014/main" id="{3702F409-4F34-591B-2CF1-7C30E0BC00BE}"/>
                </a:ext>
              </a:extLst>
            </p:cNvPr>
            <p:cNvSpPr txBox="1"/>
            <p:nvPr/>
          </p:nvSpPr>
          <p:spPr>
            <a:xfrm>
              <a:off x="5486400" y="6118412"/>
              <a:ext cx="1116106" cy="307777"/>
            </a:xfrm>
            <a:prstGeom prst="rect">
              <a:avLst/>
            </a:prstGeom>
            <a:noFill/>
          </p:spPr>
          <p:txBody>
            <a:bodyPr wrap="square">
              <a:spAutoFit/>
            </a:bodyPr>
            <a:lstStyle/>
            <a:p>
              <a:r>
                <a:rPr kumimoji="1" lang="zh-CN" altLang="en-US" sz="1400" b="1" dirty="0">
                  <a:solidFill>
                    <a:srgbClr val="C00000"/>
                  </a:solidFill>
                  <a:latin typeface="Microsoft YaHei" panose="020B0503020204020204" pitchFamily="34" charset="-122"/>
                  <a:ea typeface="Microsoft YaHei" panose="020B0503020204020204" pitchFamily="34" charset="-122"/>
                </a:rPr>
                <a:t>相似性</a:t>
              </a:r>
              <a:endParaRPr lang="zh-CN" altLang="en-US" sz="1400" b="1" dirty="0">
                <a:solidFill>
                  <a:srgbClr val="C00000"/>
                </a:solidFill>
              </a:endParaRPr>
            </a:p>
          </p:txBody>
        </p:sp>
      </p:grpSp>
      <p:pic>
        <p:nvPicPr>
          <p:cNvPr id="2" name="图片 1">
            <a:extLst>
              <a:ext uri="{FF2B5EF4-FFF2-40B4-BE49-F238E27FC236}">
                <a16:creationId xmlns:a16="http://schemas.microsoft.com/office/drawing/2014/main" id="{65066D9B-3A5F-86CF-278D-CE0182BC9354}"/>
              </a:ext>
            </a:extLst>
          </p:cNvPr>
          <p:cNvPicPr>
            <a:picLocks noChangeAspect="1"/>
          </p:cNvPicPr>
          <p:nvPr/>
        </p:nvPicPr>
        <p:blipFill>
          <a:blip r:embed="rId5"/>
          <a:stretch>
            <a:fillRect/>
          </a:stretch>
        </p:blipFill>
        <p:spPr>
          <a:xfrm>
            <a:off x="628650" y="3073770"/>
            <a:ext cx="5077786" cy="3377206"/>
          </a:xfrm>
          <a:prstGeom prst="rect">
            <a:avLst/>
          </a:prstGeom>
        </p:spPr>
      </p:pic>
    </p:spTree>
    <p:extLst>
      <p:ext uri="{BB962C8B-B14F-4D97-AF65-F5344CB8AC3E}">
        <p14:creationId xmlns:p14="http://schemas.microsoft.com/office/powerpoint/2010/main" val="1392490387"/>
      </p:ext>
    </p:extLst>
  </p:cSld>
  <p:clrMapOvr>
    <a:masterClrMapping/>
  </p:clrMapOvr>
  <mc:AlternateContent xmlns:mc="http://schemas.openxmlformats.org/markup-compatibility/2006" xmlns:p14="http://schemas.microsoft.com/office/powerpoint/2010/main">
    <mc:Choice Requires="p14">
      <p:transition spd="med" p14:dur="700">
        <p:wipe/>
      </p:transition>
    </mc:Choice>
    <mc:Fallback xmlns="">
      <p:transition spd="med">
        <p:wip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D09BA32E-D475-A512-A83A-67D3FC95EB17}"/>
              </a:ext>
            </a:extLst>
          </p:cNvPr>
          <p:cNvPicPr>
            <a:picLocks noChangeAspect="1"/>
          </p:cNvPicPr>
          <p:nvPr/>
        </p:nvPicPr>
        <p:blipFill>
          <a:blip r:embed="rId3"/>
          <a:stretch>
            <a:fillRect/>
          </a:stretch>
        </p:blipFill>
        <p:spPr>
          <a:xfrm>
            <a:off x="224909" y="2170823"/>
            <a:ext cx="8694182" cy="2851318"/>
          </a:xfrm>
          <a:prstGeom prst="rect">
            <a:avLst/>
          </a:prstGeom>
        </p:spPr>
      </p:pic>
      <p:sp>
        <p:nvSpPr>
          <p:cNvPr id="19" name="标题 3"/>
          <p:cNvSpPr txBox="1"/>
          <p:nvPr/>
        </p:nvSpPr>
        <p:spPr>
          <a:xfrm>
            <a:off x="0" y="-26988"/>
            <a:ext cx="9144000" cy="863601"/>
          </a:xfrm>
          <a:prstGeom prst="rect">
            <a:avLst/>
          </a:prstGeom>
          <a:solidFill>
            <a:srgbClr val="02409A"/>
          </a:solidFill>
          <a:ln>
            <a:noFill/>
          </a:ln>
          <a:effectLst/>
        </p:spPr>
        <p:txBody>
          <a:bodyPr tIns="0" bIns="0" anchor="ctr"/>
          <a:lstStyle/>
          <a:p>
            <a:pPr algn="ctr">
              <a:spcBef>
                <a:spcPct val="0"/>
              </a:spcBef>
              <a:defRPr/>
            </a:pPr>
            <a:endParaRPr lang="zh-CN" altLang="en-US" sz="4800" b="1" dirty="0">
              <a:solidFill>
                <a:prstClr val="white"/>
              </a:solidFill>
              <a:latin typeface="微软雅黑" panose="020B0503020204020204" pitchFamily="34" charset="-122"/>
              <a:ea typeface="微软雅黑" panose="020B0503020204020204" pitchFamily="34" charset="-122"/>
            </a:endParaRPr>
          </a:p>
        </p:txBody>
      </p:sp>
      <p:cxnSp>
        <p:nvCxnSpPr>
          <p:cNvPr id="39951" name="直接连接符 19"/>
          <p:cNvCxnSpPr/>
          <p:nvPr/>
        </p:nvCxnSpPr>
        <p:spPr bwMode="auto">
          <a:xfrm flipH="1">
            <a:off x="449263" y="-25400"/>
            <a:ext cx="1587" cy="841375"/>
          </a:xfrm>
          <a:prstGeom prst="line">
            <a:avLst/>
          </a:prstGeom>
          <a:noFill/>
          <a:ln w="28575" algn="ctr">
            <a:solidFill>
              <a:schemeClr val="bg1"/>
            </a:solidFill>
            <a:round/>
          </a:ln>
          <a:effectLst/>
          <a:extLst>
            <a:ext uri="{909E8E84-426E-40DD-AFC4-6F175D3DCCD1}">
              <a14:hiddenFill xmlns:a14="http://schemas.microsoft.com/office/drawing/2010/main">
                <a:noFill/>
              </a14:hiddenFill>
            </a:ext>
          </a:extLst>
        </p:spPr>
      </p:cxnSp>
      <p:cxnSp>
        <p:nvCxnSpPr>
          <p:cNvPr id="39952" name="直接连接符 20"/>
          <p:cNvCxnSpPr/>
          <p:nvPr/>
        </p:nvCxnSpPr>
        <p:spPr bwMode="auto">
          <a:xfrm flipH="1">
            <a:off x="511175" y="-26988"/>
            <a:ext cx="1588" cy="554038"/>
          </a:xfrm>
          <a:prstGeom prst="line">
            <a:avLst/>
          </a:prstGeom>
          <a:noFill/>
          <a:ln w="28575" algn="ctr">
            <a:solidFill>
              <a:schemeClr val="bg1"/>
            </a:solidFill>
            <a:round/>
          </a:ln>
          <a:effectLst/>
          <a:extLst>
            <a:ext uri="{909E8E84-426E-40DD-AFC4-6F175D3DCCD1}">
              <a14:hiddenFill xmlns:a14="http://schemas.microsoft.com/office/drawing/2010/main">
                <a:noFill/>
              </a14:hiddenFill>
            </a:ext>
          </a:extLst>
        </p:spPr>
      </p:cxnSp>
      <p:cxnSp>
        <p:nvCxnSpPr>
          <p:cNvPr id="39953" name="直接连接符 30"/>
          <p:cNvCxnSpPr/>
          <p:nvPr/>
        </p:nvCxnSpPr>
        <p:spPr bwMode="auto">
          <a:xfrm>
            <a:off x="576263" y="-26988"/>
            <a:ext cx="0" cy="298451"/>
          </a:xfrm>
          <a:prstGeom prst="line">
            <a:avLst/>
          </a:prstGeom>
          <a:noFill/>
          <a:ln w="28575" algn="ctr">
            <a:solidFill>
              <a:schemeClr val="bg1"/>
            </a:solidFill>
            <a:round/>
          </a:ln>
          <a:effectLst/>
          <a:extLst>
            <a:ext uri="{909E8E84-426E-40DD-AFC4-6F175D3DCCD1}">
              <a14:hiddenFill xmlns:a14="http://schemas.microsoft.com/office/drawing/2010/main">
                <a:noFill/>
              </a14:hiddenFill>
            </a:ext>
          </a:extLst>
        </p:spPr>
      </p:cxnSp>
      <p:sp>
        <p:nvSpPr>
          <p:cNvPr id="58" name="TextBox 19"/>
          <p:cNvSpPr txBox="1">
            <a:spLocks noChangeArrowheads="1"/>
          </p:cNvSpPr>
          <p:nvPr/>
        </p:nvSpPr>
        <p:spPr bwMode="auto">
          <a:xfrm>
            <a:off x="622300" y="142875"/>
            <a:ext cx="8545830" cy="5232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fontAlgn="base" hangingPunct="1">
              <a:spcBef>
                <a:spcPct val="0"/>
              </a:spcBef>
              <a:spcAft>
                <a:spcPct val="0"/>
              </a:spcAft>
            </a:pPr>
            <a:r>
              <a:rPr lang="zh-CN" altLang="en-US" sz="2800" b="1" dirty="0">
                <a:solidFill>
                  <a:prstClr val="white"/>
                </a:solidFill>
                <a:latin typeface="微软雅黑" panose="020B0503020204020204" pitchFamily="34" charset="-122"/>
                <a:ea typeface="微软雅黑" panose="020B0503020204020204" pitchFamily="34" charset="-122"/>
                <a:cs typeface="Arial" panose="020B0604020202020204" pitchFamily="34" charset="0"/>
              </a:rPr>
              <a:t>框架介绍</a:t>
            </a:r>
            <a:endParaRPr lang="en-US" altLang="zh-CN" sz="2800" b="1" dirty="0">
              <a:solidFill>
                <a:prstClr val="white"/>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 name="灯片编号占位符 3"/>
          <p:cNvSpPr>
            <a:spLocks noGrp="1"/>
          </p:cNvSpPr>
          <p:nvPr>
            <p:ph type="sldNum" sz="quarter" idx="12"/>
          </p:nvPr>
        </p:nvSpPr>
        <p:spPr/>
        <p:txBody>
          <a:bodyPr/>
          <a:lstStyle/>
          <a:p>
            <a:fld id="{94B6E62B-4DEC-4954-AD3A-658470571C9E}" type="slidenum">
              <a:rPr lang="zh-CN" altLang="en-US" smtClean="0"/>
              <a:t>25</a:t>
            </a:fld>
            <a:endParaRPr lang="zh-CN" altLang="en-US" dirty="0"/>
          </a:p>
        </p:txBody>
      </p:sp>
      <p:sp>
        <p:nvSpPr>
          <p:cNvPr id="12" name="文本框 11">
            <a:extLst>
              <a:ext uri="{FF2B5EF4-FFF2-40B4-BE49-F238E27FC236}">
                <a16:creationId xmlns:a16="http://schemas.microsoft.com/office/drawing/2014/main" id="{B2D13BFB-FCF1-DBBF-E93C-9030A21F2191}"/>
              </a:ext>
            </a:extLst>
          </p:cNvPr>
          <p:cNvSpPr txBox="1"/>
          <p:nvPr/>
        </p:nvSpPr>
        <p:spPr>
          <a:xfrm>
            <a:off x="511174" y="1255251"/>
            <a:ext cx="7839449" cy="499560"/>
          </a:xfrm>
          <a:prstGeom prst="rect">
            <a:avLst/>
          </a:prstGeom>
          <a:noFill/>
        </p:spPr>
        <p:txBody>
          <a:bodyPr wrap="square" rtlCol="0">
            <a:spAutoFit/>
          </a:bodyPr>
          <a:lstStyle/>
          <a:p>
            <a:pPr marL="342900" indent="-342900">
              <a:lnSpc>
                <a:spcPct val="150000"/>
              </a:lnSpc>
              <a:buSzPct val="55000"/>
              <a:buFont typeface="Wingdings" pitchFamily="2" charset="2"/>
              <a:buChar char="n"/>
            </a:pPr>
            <a:r>
              <a:rPr kumimoji="1" lang="zh-CN" altLang="en-US" sz="2000" b="1" dirty="0">
                <a:latin typeface="Microsoft YaHei" panose="020B0503020204020204" pitchFamily="34" charset="-122"/>
                <a:ea typeface="Microsoft YaHei" panose="020B0503020204020204" pitchFamily="34" charset="-122"/>
              </a:rPr>
              <a:t>条件图神经过程</a:t>
            </a:r>
            <a:r>
              <a:rPr kumimoji="1" lang="en-US" altLang="zh-CN" sz="2000" b="1" dirty="0">
                <a:latin typeface="Microsoft YaHei" panose="020B0503020204020204" pitchFamily="34" charset="-122"/>
                <a:ea typeface="Microsoft YaHei" panose="020B0503020204020204" pitchFamily="34" charset="-122"/>
              </a:rPr>
              <a:t>CGNP</a:t>
            </a:r>
            <a:r>
              <a:rPr kumimoji="1" lang="zh-CN" altLang="en-US" sz="2000" b="1" dirty="0">
                <a:latin typeface="Microsoft YaHei" panose="020B0503020204020204" pitchFamily="34" charset="-122"/>
                <a:ea typeface="Microsoft YaHei" panose="020B0503020204020204" pitchFamily="34" charset="-122"/>
              </a:rPr>
              <a:t>（</a:t>
            </a:r>
            <a:r>
              <a:rPr kumimoji="1" lang="en-US" altLang="zh-CN" sz="2000" b="1" dirty="0">
                <a:solidFill>
                  <a:srgbClr val="406FB3"/>
                </a:solidFill>
                <a:latin typeface="Microsoft YaHei" panose="020B0503020204020204" pitchFamily="34" charset="-122"/>
                <a:ea typeface="Microsoft YaHei" panose="020B0503020204020204" pitchFamily="34" charset="-122"/>
              </a:rPr>
              <a:t>C</a:t>
            </a:r>
            <a:r>
              <a:rPr kumimoji="1" lang="en-US" altLang="zh-CN" sz="2000" b="1" dirty="0">
                <a:latin typeface="Microsoft YaHei" panose="020B0503020204020204" pitchFamily="34" charset="-122"/>
                <a:ea typeface="Microsoft YaHei" panose="020B0503020204020204" pitchFamily="34" charset="-122"/>
              </a:rPr>
              <a:t>onditional</a:t>
            </a:r>
            <a:r>
              <a:rPr kumimoji="1" lang="zh-CN" altLang="en-US" sz="2000" b="1" dirty="0">
                <a:latin typeface="Microsoft YaHei" panose="020B0503020204020204" pitchFamily="34" charset="-122"/>
                <a:ea typeface="Microsoft YaHei" panose="020B0503020204020204" pitchFamily="34" charset="-122"/>
              </a:rPr>
              <a:t> </a:t>
            </a:r>
            <a:r>
              <a:rPr kumimoji="1" lang="en-US" altLang="zh-CN" sz="2000" b="1" dirty="0">
                <a:solidFill>
                  <a:srgbClr val="406FB3"/>
                </a:solidFill>
                <a:latin typeface="Microsoft YaHei" panose="020B0503020204020204" pitchFamily="34" charset="-122"/>
                <a:ea typeface="Microsoft YaHei" panose="020B0503020204020204" pitchFamily="34" charset="-122"/>
              </a:rPr>
              <a:t>G</a:t>
            </a:r>
            <a:r>
              <a:rPr kumimoji="1" lang="en-US" altLang="zh-CN" sz="2000" b="1" dirty="0">
                <a:latin typeface="Microsoft YaHei" panose="020B0503020204020204" pitchFamily="34" charset="-122"/>
                <a:ea typeface="Microsoft YaHei" panose="020B0503020204020204" pitchFamily="34" charset="-122"/>
              </a:rPr>
              <a:t>raph</a:t>
            </a:r>
            <a:r>
              <a:rPr kumimoji="1" lang="zh-CN" altLang="en-US" sz="2000" b="1" dirty="0">
                <a:latin typeface="Microsoft YaHei" panose="020B0503020204020204" pitchFamily="34" charset="-122"/>
                <a:ea typeface="Microsoft YaHei" panose="020B0503020204020204" pitchFamily="34" charset="-122"/>
              </a:rPr>
              <a:t> </a:t>
            </a:r>
            <a:r>
              <a:rPr kumimoji="1" lang="en-US" altLang="zh-CN" sz="2000" b="1" dirty="0">
                <a:solidFill>
                  <a:srgbClr val="406FB3"/>
                </a:solidFill>
                <a:latin typeface="Microsoft YaHei" panose="020B0503020204020204" pitchFamily="34" charset="-122"/>
                <a:ea typeface="Microsoft YaHei" panose="020B0503020204020204" pitchFamily="34" charset="-122"/>
              </a:rPr>
              <a:t>N</a:t>
            </a:r>
            <a:r>
              <a:rPr kumimoji="1" lang="en-US" altLang="zh-CN" sz="2000" b="1" dirty="0">
                <a:latin typeface="Microsoft YaHei" panose="020B0503020204020204" pitchFamily="34" charset="-122"/>
                <a:ea typeface="Microsoft YaHei" panose="020B0503020204020204" pitchFamily="34" charset="-122"/>
              </a:rPr>
              <a:t>eural</a:t>
            </a:r>
            <a:r>
              <a:rPr kumimoji="1" lang="zh-CN" altLang="en-US" sz="2000" b="1" dirty="0">
                <a:latin typeface="Microsoft YaHei" panose="020B0503020204020204" pitchFamily="34" charset="-122"/>
                <a:ea typeface="Microsoft YaHei" panose="020B0503020204020204" pitchFamily="34" charset="-122"/>
              </a:rPr>
              <a:t> </a:t>
            </a:r>
            <a:r>
              <a:rPr kumimoji="1" lang="en-US" altLang="zh-CN" sz="2000" b="1" dirty="0">
                <a:solidFill>
                  <a:srgbClr val="406FB3"/>
                </a:solidFill>
                <a:latin typeface="Microsoft YaHei" panose="020B0503020204020204" pitchFamily="34" charset="-122"/>
                <a:ea typeface="Microsoft YaHei" panose="020B0503020204020204" pitchFamily="34" charset="-122"/>
              </a:rPr>
              <a:t>P</a:t>
            </a:r>
            <a:r>
              <a:rPr kumimoji="1" lang="en-US" altLang="zh-CN" sz="2000" b="1" dirty="0">
                <a:latin typeface="Microsoft YaHei" panose="020B0503020204020204" pitchFamily="34" charset="-122"/>
                <a:ea typeface="Microsoft YaHei" panose="020B0503020204020204" pitchFamily="34" charset="-122"/>
              </a:rPr>
              <a:t>rocess</a:t>
            </a:r>
            <a:r>
              <a:rPr kumimoji="1" lang="zh-CN" altLang="en-US" sz="2000" b="1" dirty="0">
                <a:latin typeface="Microsoft YaHei" panose="020B0503020204020204" pitchFamily="34" charset="-122"/>
                <a:ea typeface="Microsoft YaHei" panose="020B0503020204020204" pitchFamily="34" charset="-122"/>
              </a:rPr>
              <a:t>）</a:t>
            </a:r>
            <a:endParaRPr kumimoji="1" lang="en-US" altLang="zh-CN" sz="2000" b="1" dirty="0">
              <a:latin typeface="Microsoft YaHei" panose="020B0503020204020204" pitchFamily="34" charset="-122"/>
              <a:ea typeface="Microsoft YaHei" panose="020B0503020204020204" pitchFamily="34" charset="-122"/>
            </a:endParaRPr>
          </a:p>
        </p:txBody>
      </p:sp>
      <p:sp>
        <p:nvSpPr>
          <p:cNvPr id="13" name="矩形 12">
            <a:extLst>
              <a:ext uri="{FF2B5EF4-FFF2-40B4-BE49-F238E27FC236}">
                <a16:creationId xmlns:a16="http://schemas.microsoft.com/office/drawing/2014/main" id="{0871F9CC-8F75-7F1F-88A9-6468C5F3ED2E}"/>
              </a:ext>
            </a:extLst>
          </p:cNvPr>
          <p:cNvSpPr/>
          <p:nvPr/>
        </p:nvSpPr>
        <p:spPr>
          <a:xfrm flipH="1">
            <a:off x="5718847" y="2676107"/>
            <a:ext cx="739103" cy="2045770"/>
          </a:xfrm>
          <a:prstGeom prst="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矩形 13">
            <a:extLst>
              <a:ext uri="{FF2B5EF4-FFF2-40B4-BE49-F238E27FC236}">
                <a16:creationId xmlns:a16="http://schemas.microsoft.com/office/drawing/2014/main" id="{1212FF4C-8AF6-E1B7-D2C8-58BF33A03BE8}"/>
              </a:ext>
            </a:extLst>
          </p:cNvPr>
          <p:cNvSpPr/>
          <p:nvPr/>
        </p:nvSpPr>
        <p:spPr>
          <a:xfrm flipH="1">
            <a:off x="6542479" y="2676107"/>
            <a:ext cx="1711183" cy="2045770"/>
          </a:xfrm>
          <a:prstGeom prst="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文本框 14">
            <a:extLst>
              <a:ext uri="{FF2B5EF4-FFF2-40B4-BE49-F238E27FC236}">
                <a16:creationId xmlns:a16="http://schemas.microsoft.com/office/drawing/2014/main" id="{1C9838B3-68CE-4E15-454E-74D9BA973739}"/>
              </a:ext>
            </a:extLst>
          </p:cNvPr>
          <p:cNvSpPr txBox="1"/>
          <p:nvPr/>
        </p:nvSpPr>
        <p:spPr>
          <a:xfrm>
            <a:off x="6959488" y="4887319"/>
            <a:ext cx="877163" cy="369332"/>
          </a:xfrm>
          <a:prstGeom prst="rect">
            <a:avLst/>
          </a:prstGeom>
          <a:noFill/>
        </p:spPr>
        <p:txBody>
          <a:bodyPr wrap="none" rtlCol="0">
            <a:spAutoFit/>
          </a:bodyPr>
          <a:lstStyle/>
          <a:p>
            <a:r>
              <a:rPr kumimoji="1" lang="zh-CN" altLang="en-US" b="1" dirty="0">
                <a:solidFill>
                  <a:srgbClr val="406FB3"/>
                </a:solidFill>
                <a:latin typeface="Microsoft YaHei" panose="020B0503020204020204" pitchFamily="34" charset="-122"/>
                <a:ea typeface="Microsoft YaHei" panose="020B0503020204020204" pitchFamily="34" charset="-122"/>
              </a:rPr>
              <a:t>解码器</a:t>
            </a:r>
          </a:p>
        </p:txBody>
      </p:sp>
      <p:sp>
        <p:nvSpPr>
          <p:cNvPr id="16" name="文本框 15">
            <a:extLst>
              <a:ext uri="{FF2B5EF4-FFF2-40B4-BE49-F238E27FC236}">
                <a16:creationId xmlns:a16="http://schemas.microsoft.com/office/drawing/2014/main" id="{E40E8CD0-3928-C016-437C-729614848BAD}"/>
              </a:ext>
            </a:extLst>
          </p:cNvPr>
          <p:cNvSpPr txBox="1"/>
          <p:nvPr/>
        </p:nvSpPr>
        <p:spPr>
          <a:xfrm>
            <a:off x="5164849" y="4890248"/>
            <a:ext cx="1107996" cy="369332"/>
          </a:xfrm>
          <a:prstGeom prst="rect">
            <a:avLst/>
          </a:prstGeom>
          <a:noFill/>
        </p:spPr>
        <p:txBody>
          <a:bodyPr wrap="none" rtlCol="0">
            <a:spAutoFit/>
          </a:bodyPr>
          <a:lstStyle/>
          <a:p>
            <a:r>
              <a:rPr kumimoji="1" lang="zh-CN" altLang="en-US" b="1" dirty="0">
                <a:solidFill>
                  <a:srgbClr val="406FB3"/>
                </a:solidFill>
                <a:latin typeface="Microsoft YaHei" panose="020B0503020204020204" pitchFamily="34" charset="-122"/>
                <a:ea typeface="Microsoft YaHei" panose="020B0503020204020204" pitchFamily="34" charset="-122"/>
              </a:rPr>
              <a:t>交换操作</a:t>
            </a:r>
          </a:p>
        </p:txBody>
      </p:sp>
      <p:sp>
        <p:nvSpPr>
          <p:cNvPr id="17" name="文本框 16">
            <a:extLst>
              <a:ext uri="{FF2B5EF4-FFF2-40B4-BE49-F238E27FC236}">
                <a16:creationId xmlns:a16="http://schemas.microsoft.com/office/drawing/2014/main" id="{3C25E486-5E25-C3EC-F842-DE1817F2F4FB}"/>
              </a:ext>
            </a:extLst>
          </p:cNvPr>
          <p:cNvSpPr txBox="1"/>
          <p:nvPr/>
        </p:nvSpPr>
        <p:spPr>
          <a:xfrm>
            <a:off x="4978901" y="5301500"/>
            <a:ext cx="1293944" cy="830997"/>
          </a:xfrm>
          <a:prstGeom prst="rect">
            <a:avLst/>
          </a:prstGeom>
          <a:noFill/>
        </p:spPr>
        <p:txBody>
          <a:bodyPr wrap="none" rtlCol="0">
            <a:spAutoFit/>
          </a:bodyPr>
          <a:lstStyle/>
          <a:p>
            <a:pPr marL="285750" indent="-285750">
              <a:buSzPct val="55000"/>
              <a:buFont typeface="Wingdings" pitchFamily="2" charset="2"/>
              <a:buChar char="Ø"/>
            </a:pPr>
            <a:r>
              <a:rPr kumimoji="1" lang="zh-CN" altLang="en-US" sz="1600" dirty="0">
                <a:latin typeface="Microsoft YaHei" panose="020B0503020204020204" pitchFamily="34" charset="-122"/>
                <a:ea typeface="Microsoft YaHei" panose="020B0503020204020204" pitchFamily="34" charset="-122"/>
              </a:rPr>
              <a:t>求和</a:t>
            </a:r>
            <a:endParaRPr kumimoji="1" lang="en-US" altLang="zh-CN" sz="1600" dirty="0">
              <a:latin typeface="Microsoft YaHei" panose="020B0503020204020204" pitchFamily="34" charset="-122"/>
              <a:ea typeface="Microsoft YaHei" panose="020B0503020204020204" pitchFamily="34" charset="-122"/>
            </a:endParaRPr>
          </a:p>
          <a:p>
            <a:pPr marL="285750" indent="-285750">
              <a:buSzPct val="55000"/>
              <a:buFont typeface="Wingdings" pitchFamily="2" charset="2"/>
              <a:buChar char="Ø"/>
            </a:pPr>
            <a:r>
              <a:rPr kumimoji="1" lang="zh-CN" altLang="en-US" sz="1600" dirty="0">
                <a:latin typeface="Microsoft YaHei" panose="020B0503020204020204" pitchFamily="34" charset="-122"/>
                <a:ea typeface="Microsoft YaHei" panose="020B0503020204020204" pitchFamily="34" charset="-122"/>
              </a:rPr>
              <a:t>取平均</a:t>
            </a:r>
            <a:endParaRPr kumimoji="1" lang="en-US" altLang="zh-CN" sz="1600" dirty="0">
              <a:latin typeface="Microsoft YaHei" panose="020B0503020204020204" pitchFamily="34" charset="-122"/>
              <a:ea typeface="Microsoft YaHei" panose="020B0503020204020204" pitchFamily="34" charset="-122"/>
            </a:endParaRPr>
          </a:p>
          <a:p>
            <a:pPr marL="285750" indent="-285750">
              <a:buSzPct val="55000"/>
              <a:buFont typeface="Wingdings" pitchFamily="2" charset="2"/>
              <a:buChar char="Ø"/>
            </a:pPr>
            <a:r>
              <a:rPr kumimoji="1" lang="zh-CN" altLang="en-US" sz="1600" dirty="0">
                <a:latin typeface="Microsoft YaHei" panose="020B0503020204020204" pitchFamily="34" charset="-122"/>
                <a:ea typeface="Microsoft YaHei" panose="020B0503020204020204" pitchFamily="34" charset="-122"/>
              </a:rPr>
              <a:t>自注意力</a:t>
            </a:r>
          </a:p>
        </p:txBody>
      </p:sp>
      <p:sp>
        <p:nvSpPr>
          <p:cNvPr id="18" name="文本框 17">
            <a:extLst>
              <a:ext uri="{FF2B5EF4-FFF2-40B4-BE49-F238E27FC236}">
                <a16:creationId xmlns:a16="http://schemas.microsoft.com/office/drawing/2014/main" id="{7F66338B-875A-9E48-CECE-8DA4E68ABF5E}"/>
              </a:ext>
            </a:extLst>
          </p:cNvPr>
          <p:cNvSpPr txBox="1"/>
          <p:nvPr/>
        </p:nvSpPr>
        <p:spPr>
          <a:xfrm>
            <a:off x="6899328" y="5301500"/>
            <a:ext cx="1499128" cy="830997"/>
          </a:xfrm>
          <a:prstGeom prst="rect">
            <a:avLst/>
          </a:prstGeom>
          <a:noFill/>
        </p:spPr>
        <p:txBody>
          <a:bodyPr wrap="none" rtlCol="0">
            <a:spAutoFit/>
          </a:bodyPr>
          <a:lstStyle/>
          <a:p>
            <a:pPr marL="285750" indent="-285750">
              <a:buSzPct val="55000"/>
              <a:buFont typeface="Wingdings" pitchFamily="2" charset="2"/>
              <a:buChar char="Ø"/>
            </a:pPr>
            <a:r>
              <a:rPr kumimoji="1" lang="zh-CN" altLang="en-US" sz="1600" dirty="0">
                <a:latin typeface="Microsoft YaHei" panose="020B0503020204020204" pitchFamily="34" charset="-122"/>
                <a:ea typeface="Microsoft YaHei" panose="020B0503020204020204" pitchFamily="34" charset="-122"/>
              </a:rPr>
              <a:t>多层感知机</a:t>
            </a:r>
            <a:endParaRPr kumimoji="1" lang="en-US" altLang="zh-CN" sz="1600" dirty="0">
              <a:latin typeface="Microsoft YaHei" panose="020B0503020204020204" pitchFamily="34" charset="-122"/>
              <a:ea typeface="Microsoft YaHei" panose="020B0503020204020204" pitchFamily="34" charset="-122"/>
            </a:endParaRPr>
          </a:p>
          <a:p>
            <a:pPr marL="285750" indent="-285750">
              <a:buSzPct val="55000"/>
              <a:buFont typeface="Wingdings" pitchFamily="2" charset="2"/>
              <a:buChar char="Ø"/>
            </a:pPr>
            <a:r>
              <a:rPr kumimoji="1" lang="en-US" altLang="zh-CN" sz="1600" dirty="0">
                <a:latin typeface="Microsoft YaHei" panose="020B0503020204020204" pitchFamily="34" charset="-122"/>
                <a:ea typeface="Microsoft YaHei" panose="020B0503020204020204" pitchFamily="34" charset="-122"/>
              </a:rPr>
              <a:t>GNN</a:t>
            </a:r>
          </a:p>
          <a:p>
            <a:pPr marL="285750" indent="-285750">
              <a:buSzPct val="55000"/>
              <a:buFont typeface="Wingdings" pitchFamily="2" charset="2"/>
              <a:buChar char="Ø"/>
            </a:pPr>
            <a:r>
              <a:rPr kumimoji="1" lang="zh-CN" altLang="en-US" sz="1600" dirty="0">
                <a:latin typeface="Microsoft YaHei" panose="020B0503020204020204" pitchFamily="34" charset="-122"/>
                <a:ea typeface="Microsoft YaHei" panose="020B0503020204020204" pitchFamily="34" charset="-122"/>
              </a:rPr>
              <a:t>内积</a:t>
            </a:r>
          </a:p>
        </p:txBody>
      </p:sp>
    </p:spTree>
    <p:extLst>
      <p:ext uri="{BB962C8B-B14F-4D97-AF65-F5344CB8AC3E}">
        <p14:creationId xmlns:p14="http://schemas.microsoft.com/office/powerpoint/2010/main" val="664832314"/>
      </p:ext>
    </p:extLst>
  </p:cSld>
  <p:clrMapOvr>
    <a:masterClrMapping/>
  </p:clrMapOvr>
  <mc:AlternateContent xmlns:mc="http://schemas.openxmlformats.org/markup-compatibility/2006" xmlns:p14="http://schemas.microsoft.com/office/powerpoint/2010/main">
    <mc:Choice Requires="p14">
      <p:transition spd="med" p14:dur="700">
        <p:wipe/>
      </p:transition>
    </mc:Choice>
    <mc:Fallback xmlns="">
      <p:transition spd="med">
        <p:wip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1001F092-294D-4529-AC3E-BA07023D9093}"/>
              </a:ext>
            </a:extLst>
          </p:cNvPr>
          <p:cNvSpPr>
            <a:spLocks noGrp="1"/>
          </p:cNvSpPr>
          <p:nvPr>
            <p:ph type="sldNum" sz="quarter" idx="12"/>
          </p:nvPr>
        </p:nvSpPr>
        <p:spPr/>
        <p:txBody>
          <a:bodyPr/>
          <a:lstStyle/>
          <a:p>
            <a:fld id="{72A5E12F-523A-4D75-95A2-779F57F5D9E2}" type="slidenum">
              <a:rPr lang="zh-CN" altLang="en-US" smtClean="0"/>
              <a:t>26</a:t>
            </a:fld>
            <a:endParaRPr lang="zh-CN" altLang="en-US"/>
          </a:p>
        </p:txBody>
      </p:sp>
      <p:sp>
        <p:nvSpPr>
          <p:cNvPr id="32" name="文本框 31">
            <a:extLst>
              <a:ext uri="{FF2B5EF4-FFF2-40B4-BE49-F238E27FC236}">
                <a16:creationId xmlns:a16="http://schemas.microsoft.com/office/drawing/2014/main" id="{5E02492D-66B2-4D59-9B1D-A1740FF47339}"/>
              </a:ext>
            </a:extLst>
          </p:cNvPr>
          <p:cNvSpPr txBox="1"/>
          <p:nvPr/>
        </p:nvSpPr>
        <p:spPr>
          <a:xfrm>
            <a:off x="4999125" y="2967333"/>
            <a:ext cx="2270457" cy="461665"/>
          </a:xfrm>
          <a:prstGeom prst="rect">
            <a:avLst/>
          </a:prstGeom>
          <a:noFill/>
        </p:spPr>
        <p:txBody>
          <a:bodyPr wrap="square" rtlCol="0">
            <a:spAutoFit/>
          </a:bodyPr>
          <a:lstStyle/>
          <a:p>
            <a:r>
              <a:rPr lang="zh-CN" altLang="en-US" sz="2400" b="1" spc="200" dirty="0">
                <a:solidFill>
                  <a:schemeClr val="tx1">
                    <a:lumMod val="75000"/>
                    <a:lumOff val="25000"/>
                  </a:schemeClr>
                </a:solidFill>
                <a:latin typeface="微软雅黑" panose="020B0503020204020204" pitchFamily="34" charset="-122"/>
                <a:ea typeface="微软雅黑" panose="020B0503020204020204" pitchFamily="34" charset="-122"/>
              </a:rPr>
              <a:t>任务设置</a:t>
            </a:r>
          </a:p>
        </p:txBody>
      </p:sp>
      <p:sp>
        <p:nvSpPr>
          <p:cNvPr id="33" name="文本框 32">
            <a:extLst>
              <a:ext uri="{FF2B5EF4-FFF2-40B4-BE49-F238E27FC236}">
                <a16:creationId xmlns:a16="http://schemas.microsoft.com/office/drawing/2014/main" id="{35E55FCD-9D03-48E3-AEA1-5A12479574C3}"/>
              </a:ext>
            </a:extLst>
          </p:cNvPr>
          <p:cNvSpPr txBox="1"/>
          <p:nvPr/>
        </p:nvSpPr>
        <p:spPr>
          <a:xfrm>
            <a:off x="4999125" y="2348556"/>
            <a:ext cx="2362368" cy="461665"/>
          </a:xfrm>
          <a:prstGeom prst="rect">
            <a:avLst/>
          </a:prstGeom>
          <a:noFill/>
        </p:spPr>
        <p:txBody>
          <a:bodyPr wrap="square" rtlCol="0">
            <a:spAutoFit/>
          </a:bodyPr>
          <a:lstStyle/>
          <a:p>
            <a:r>
              <a:rPr lang="zh-CN" altLang="en-US" sz="2400" b="1" spc="200" dirty="0">
                <a:solidFill>
                  <a:schemeClr val="tx1">
                    <a:lumMod val="75000"/>
                    <a:lumOff val="25000"/>
                  </a:schemeClr>
                </a:solidFill>
                <a:latin typeface="微软雅黑" panose="020B0503020204020204" pitchFamily="34" charset="-122"/>
                <a:ea typeface="微软雅黑" panose="020B0503020204020204" pitchFamily="34" charset="-122"/>
              </a:rPr>
              <a:t>数据集</a:t>
            </a:r>
          </a:p>
        </p:txBody>
      </p:sp>
      <p:cxnSp>
        <p:nvCxnSpPr>
          <p:cNvPr id="5" name="直接连接符 4">
            <a:extLst>
              <a:ext uri="{FF2B5EF4-FFF2-40B4-BE49-F238E27FC236}">
                <a16:creationId xmlns:a16="http://schemas.microsoft.com/office/drawing/2014/main" id="{E30ADFAD-6C0E-4268-BBCF-EC37DCF5A430}"/>
              </a:ext>
            </a:extLst>
          </p:cNvPr>
          <p:cNvCxnSpPr>
            <a:cxnSpLocks/>
          </p:cNvCxnSpPr>
          <p:nvPr/>
        </p:nvCxnSpPr>
        <p:spPr>
          <a:xfrm>
            <a:off x="4582048" y="2312043"/>
            <a:ext cx="0" cy="2564757"/>
          </a:xfrm>
          <a:prstGeom prst="line">
            <a:avLst/>
          </a:prstGeom>
          <a:ln w="19050">
            <a:solidFill>
              <a:srgbClr val="02409A"/>
            </a:solidFill>
          </a:ln>
        </p:spPr>
        <p:style>
          <a:lnRef idx="1">
            <a:schemeClr val="accent1"/>
          </a:lnRef>
          <a:fillRef idx="0">
            <a:schemeClr val="accent1"/>
          </a:fillRef>
          <a:effectRef idx="0">
            <a:schemeClr val="accent1"/>
          </a:effectRef>
          <a:fontRef idx="minor">
            <a:schemeClr val="tx1"/>
          </a:fontRef>
        </p:style>
      </p:cxnSp>
      <p:sp>
        <p:nvSpPr>
          <p:cNvPr id="2" name="文本框 1">
            <a:extLst>
              <a:ext uri="{FF2B5EF4-FFF2-40B4-BE49-F238E27FC236}">
                <a16:creationId xmlns:a16="http://schemas.microsoft.com/office/drawing/2014/main" id="{C3A96547-E7B4-F8CB-EA1D-A9B171D5F947}"/>
              </a:ext>
            </a:extLst>
          </p:cNvPr>
          <p:cNvSpPr txBox="1"/>
          <p:nvPr/>
        </p:nvSpPr>
        <p:spPr>
          <a:xfrm>
            <a:off x="297086" y="62407"/>
            <a:ext cx="2604472" cy="523220"/>
          </a:xfrm>
          <a:prstGeom prst="rect">
            <a:avLst/>
          </a:prstGeom>
          <a:noFill/>
        </p:spPr>
        <p:txBody>
          <a:bodyPr wrap="square" rtlCol="0">
            <a:spAutoFit/>
          </a:bodyPr>
          <a:lstStyle/>
          <a:p>
            <a:pPr>
              <a:lnSpc>
                <a:spcPct val="100000"/>
              </a:lnSpc>
            </a:pPr>
            <a:r>
              <a:rPr lang="zh-CN" altLang="en-US" sz="2800" b="1" spc="200" dirty="0">
                <a:solidFill>
                  <a:schemeClr val="bg1"/>
                </a:solidFill>
                <a:latin typeface="Calibri" panose="020F0502020204030204" pitchFamily="34" charset="0"/>
                <a:ea typeface="微软雅黑" panose="020B0503020204020204" pitchFamily="34" charset="-122"/>
              </a:rPr>
              <a:t>提纲</a:t>
            </a:r>
          </a:p>
        </p:txBody>
      </p:sp>
      <p:sp>
        <p:nvSpPr>
          <p:cNvPr id="3" name="标题 3">
            <a:extLst>
              <a:ext uri="{FF2B5EF4-FFF2-40B4-BE49-F238E27FC236}">
                <a16:creationId xmlns:a16="http://schemas.microsoft.com/office/drawing/2014/main" id="{CC8861A9-0C26-5AD4-31F6-6555BEB6ED63}"/>
              </a:ext>
            </a:extLst>
          </p:cNvPr>
          <p:cNvSpPr txBox="1"/>
          <p:nvPr/>
        </p:nvSpPr>
        <p:spPr>
          <a:xfrm>
            <a:off x="0" y="-26988"/>
            <a:ext cx="9144000" cy="863601"/>
          </a:xfrm>
          <a:prstGeom prst="rect">
            <a:avLst/>
          </a:prstGeom>
          <a:solidFill>
            <a:srgbClr val="02409A"/>
          </a:solidFill>
          <a:ln>
            <a:noFill/>
          </a:ln>
          <a:effectLst/>
        </p:spPr>
        <p:txBody>
          <a:bodyPr tIns="0" bIns="0" anchor="ctr"/>
          <a:lstStyle/>
          <a:p>
            <a:pPr algn="ctr">
              <a:spcBef>
                <a:spcPct val="0"/>
              </a:spcBef>
              <a:defRPr/>
            </a:pPr>
            <a:endParaRPr lang="zh-CN" altLang="en-US" sz="4800" b="1" dirty="0">
              <a:solidFill>
                <a:prstClr val="white"/>
              </a:solidFill>
              <a:latin typeface="微软雅黑" panose="020B0503020204020204" pitchFamily="34" charset="-122"/>
              <a:ea typeface="微软雅黑" panose="020B0503020204020204" pitchFamily="34" charset="-122"/>
            </a:endParaRPr>
          </a:p>
        </p:txBody>
      </p:sp>
      <p:cxnSp>
        <p:nvCxnSpPr>
          <p:cNvPr id="6" name="直接连接符 19">
            <a:extLst>
              <a:ext uri="{FF2B5EF4-FFF2-40B4-BE49-F238E27FC236}">
                <a16:creationId xmlns:a16="http://schemas.microsoft.com/office/drawing/2014/main" id="{D3A3FF97-0129-7393-AAFB-14B60A53279C}"/>
              </a:ext>
            </a:extLst>
          </p:cNvPr>
          <p:cNvCxnSpPr/>
          <p:nvPr/>
        </p:nvCxnSpPr>
        <p:spPr bwMode="auto">
          <a:xfrm flipH="1">
            <a:off x="449263" y="-25400"/>
            <a:ext cx="1587" cy="841375"/>
          </a:xfrm>
          <a:prstGeom prst="line">
            <a:avLst/>
          </a:prstGeom>
          <a:noFill/>
          <a:ln w="28575" algn="ctr">
            <a:solidFill>
              <a:schemeClr val="bg1"/>
            </a:solidFill>
            <a:round/>
          </a:ln>
          <a:effectLst/>
          <a:extLst>
            <a:ext uri="{909E8E84-426E-40DD-AFC4-6F175D3DCCD1}">
              <a14:hiddenFill xmlns:a14="http://schemas.microsoft.com/office/drawing/2010/main">
                <a:noFill/>
              </a14:hiddenFill>
            </a:ext>
          </a:extLst>
        </p:spPr>
      </p:cxnSp>
      <p:cxnSp>
        <p:nvCxnSpPr>
          <p:cNvPr id="8" name="直接连接符 20">
            <a:extLst>
              <a:ext uri="{FF2B5EF4-FFF2-40B4-BE49-F238E27FC236}">
                <a16:creationId xmlns:a16="http://schemas.microsoft.com/office/drawing/2014/main" id="{79E5AAFE-BF17-19DE-56D6-83A488DDFB58}"/>
              </a:ext>
            </a:extLst>
          </p:cNvPr>
          <p:cNvCxnSpPr/>
          <p:nvPr/>
        </p:nvCxnSpPr>
        <p:spPr bwMode="auto">
          <a:xfrm flipH="1">
            <a:off x="511175" y="-26988"/>
            <a:ext cx="1588" cy="554038"/>
          </a:xfrm>
          <a:prstGeom prst="line">
            <a:avLst/>
          </a:prstGeom>
          <a:noFill/>
          <a:ln w="28575" algn="ctr">
            <a:solidFill>
              <a:schemeClr val="bg1"/>
            </a:solidFill>
            <a:round/>
          </a:ln>
          <a:effectLst/>
          <a:extLst>
            <a:ext uri="{909E8E84-426E-40DD-AFC4-6F175D3DCCD1}">
              <a14:hiddenFill xmlns:a14="http://schemas.microsoft.com/office/drawing/2010/main">
                <a:noFill/>
              </a14:hiddenFill>
            </a:ext>
          </a:extLst>
        </p:spPr>
      </p:cxnSp>
      <p:cxnSp>
        <p:nvCxnSpPr>
          <p:cNvPr id="9" name="直接连接符 30">
            <a:extLst>
              <a:ext uri="{FF2B5EF4-FFF2-40B4-BE49-F238E27FC236}">
                <a16:creationId xmlns:a16="http://schemas.microsoft.com/office/drawing/2014/main" id="{D3937017-495B-2B25-8897-B54A14A567D4}"/>
              </a:ext>
            </a:extLst>
          </p:cNvPr>
          <p:cNvCxnSpPr/>
          <p:nvPr/>
        </p:nvCxnSpPr>
        <p:spPr bwMode="auto">
          <a:xfrm>
            <a:off x="576263" y="-26988"/>
            <a:ext cx="0" cy="298451"/>
          </a:xfrm>
          <a:prstGeom prst="line">
            <a:avLst/>
          </a:prstGeom>
          <a:noFill/>
          <a:ln w="28575" algn="ctr">
            <a:solidFill>
              <a:schemeClr val="bg1"/>
            </a:solidFill>
            <a:round/>
          </a:ln>
          <a:effectLst/>
          <a:extLst>
            <a:ext uri="{909E8E84-426E-40DD-AFC4-6F175D3DCCD1}">
              <a14:hiddenFill xmlns:a14="http://schemas.microsoft.com/office/drawing/2010/main">
                <a:noFill/>
              </a14:hiddenFill>
            </a:ext>
          </a:extLst>
        </p:spPr>
      </p:cxnSp>
      <p:sp>
        <p:nvSpPr>
          <p:cNvPr id="10" name="TextBox 19">
            <a:extLst>
              <a:ext uri="{FF2B5EF4-FFF2-40B4-BE49-F238E27FC236}">
                <a16:creationId xmlns:a16="http://schemas.microsoft.com/office/drawing/2014/main" id="{5B2EDEFF-DA9D-0433-02CC-A3906E5545DF}"/>
              </a:ext>
            </a:extLst>
          </p:cNvPr>
          <p:cNvSpPr txBox="1">
            <a:spLocks noChangeArrowheads="1"/>
          </p:cNvSpPr>
          <p:nvPr/>
        </p:nvSpPr>
        <p:spPr bwMode="auto">
          <a:xfrm>
            <a:off x="622300" y="142874"/>
            <a:ext cx="8342188" cy="5232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fontAlgn="base" hangingPunct="1">
              <a:spcBef>
                <a:spcPct val="0"/>
              </a:spcBef>
              <a:spcAft>
                <a:spcPct val="0"/>
              </a:spcAft>
            </a:pPr>
            <a:r>
              <a:rPr lang="zh-CN" altLang="en-US" sz="2800" b="1" dirty="0">
                <a:solidFill>
                  <a:prstClr val="white"/>
                </a:solidFill>
                <a:latin typeface="微软雅黑" panose="020B0503020204020204" pitchFamily="34" charset="-122"/>
                <a:ea typeface="微软雅黑" panose="020B0503020204020204" pitchFamily="34" charset="-122"/>
                <a:cs typeface="Arial" panose="020B0604020202020204" pitchFamily="34" charset="0"/>
              </a:rPr>
              <a:t>提纲</a:t>
            </a:r>
          </a:p>
        </p:txBody>
      </p:sp>
      <p:grpSp>
        <p:nvGrpSpPr>
          <p:cNvPr id="11" name="Group 51">
            <a:extLst>
              <a:ext uri="{FF2B5EF4-FFF2-40B4-BE49-F238E27FC236}">
                <a16:creationId xmlns:a16="http://schemas.microsoft.com/office/drawing/2014/main" id="{A339F747-FBF0-3458-DA36-2ED756D062CA}"/>
              </a:ext>
            </a:extLst>
          </p:cNvPr>
          <p:cNvGrpSpPr/>
          <p:nvPr/>
        </p:nvGrpSpPr>
        <p:grpSpPr bwMode="auto">
          <a:xfrm>
            <a:off x="1310180" y="3032918"/>
            <a:ext cx="2726389" cy="792162"/>
            <a:chOff x="1536" y="1795"/>
            <a:chExt cx="2030" cy="499"/>
          </a:xfrm>
          <a:solidFill>
            <a:srgbClr val="02409A"/>
          </a:solidFill>
        </p:grpSpPr>
        <p:sp>
          <p:nvSpPr>
            <p:cNvPr id="12" name="AutoShape 52">
              <a:extLst>
                <a:ext uri="{FF2B5EF4-FFF2-40B4-BE49-F238E27FC236}">
                  <a16:creationId xmlns:a16="http://schemas.microsoft.com/office/drawing/2014/main" id="{03961A21-1968-712D-23E7-CC7B417B7DE1}"/>
                </a:ext>
              </a:extLst>
            </p:cNvPr>
            <p:cNvSpPr>
              <a:spLocks noChangeArrowheads="1"/>
            </p:cNvSpPr>
            <p:nvPr/>
          </p:nvSpPr>
          <p:spPr bwMode="gray">
            <a:xfrm>
              <a:off x="1536" y="1840"/>
              <a:ext cx="1841" cy="409"/>
            </a:xfrm>
            <a:prstGeom prst="roundRect">
              <a:avLst>
                <a:gd name="adj" fmla="val 16667"/>
              </a:avLst>
            </a:prstGeom>
            <a:grpFill/>
            <a:ln>
              <a:solidFill>
                <a:srgbClr val="02409A"/>
              </a:solidFill>
            </a:ln>
          </p:spPr>
          <p:style>
            <a:lnRef idx="1">
              <a:schemeClr val="accent1"/>
            </a:lnRef>
            <a:fillRef idx="3">
              <a:schemeClr val="accent1"/>
            </a:fillRef>
            <a:effectRef idx="2">
              <a:schemeClr val="accent1"/>
            </a:effectRef>
            <a:fontRef idx="minor">
              <a:schemeClr val="lt1"/>
            </a:fontRef>
          </p:style>
          <p:txBody>
            <a:bodyPr wrap="none" anchor="ctr"/>
            <a:lstStyle/>
            <a:p>
              <a:pPr algn="ctr" fontAlgn="auto">
                <a:spcBef>
                  <a:spcPts val="0"/>
                </a:spcBef>
                <a:spcAft>
                  <a:spcPts val="0"/>
                </a:spcAft>
                <a:defRPr/>
              </a:pPr>
              <a:r>
                <a:rPr lang="zh-CN" altLang="en-US" sz="2400" b="1" dirty="0">
                  <a:solidFill>
                    <a:schemeClr val="bg1">
                      <a:lumMod val="95000"/>
                    </a:schemeClr>
                  </a:solidFill>
                  <a:ea typeface="微软雅黑" panose="020B0503020204020204" pitchFamily="34" charset="-122"/>
                </a:rPr>
                <a:t>实验总结</a:t>
              </a:r>
              <a:endParaRPr kumimoji="0" lang="zh-CN" altLang="en-US" sz="2400" b="1" dirty="0">
                <a:solidFill>
                  <a:schemeClr val="bg1">
                    <a:lumMod val="95000"/>
                  </a:schemeClr>
                </a:solidFill>
                <a:ea typeface="微软雅黑" panose="020B0503020204020204" pitchFamily="34" charset="-122"/>
              </a:endParaRPr>
            </a:p>
          </p:txBody>
        </p:sp>
        <p:sp>
          <p:nvSpPr>
            <p:cNvPr id="13" name="AutoShape 53">
              <a:extLst>
                <a:ext uri="{FF2B5EF4-FFF2-40B4-BE49-F238E27FC236}">
                  <a16:creationId xmlns:a16="http://schemas.microsoft.com/office/drawing/2014/main" id="{A8A0CA93-35E9-CC11-38AE-93BB6769281E}"/>
                </a:ext>
              </a:extLst>
            </p:cNvPr>
            <p:cNvSpPr>
              <a:spLocks noChangeArrowheads="1"/>
            </p:cNvSpPr>
            <p:nvPr/>
          </p:nvSpPr>
          <p:spPr bwMode="gray">
            <a:xfrm>
              <a:off x="3067" y="1795"/>
              <a:ext cx="499" cy="499"/>
            </a:xfrm>
            <a:prstGeom prst="diamond">
              <a:avLst/>
            </a:prstGeom>
            <a:grpFill/>
            <a:ln>
              <a:solidFill>
                <a:srgbClr val="02409A"/>
              </a:solidFill>
            </a:ln>
          </p:spPr>
          <p:style>
            <a:lnRef idx="1">
              <a:schemeClr val="accent1"/>
            </a:lnRef>
            <a:fillRef idx="3">
              <a:schemeClr val="accent1"/>
            </a:fillRef>
            <a:effectRef idx="2">
              <a:schemeClr val="accent1"/>
            </a:effectRef>
            <a:fontRef idx="minor">
              <a:schemeClr val="lt1"/>
            </a:fontRef>
          </p:style>
          <p:txBody>
            <a:bodyPr wrap="none" anchor="ctr"/>
            <a:lstStyle/>
            <a:p>
              <a:pPr algn="ctr" fontAlgn="auto">
                <a:spcBef>
                  <a:spcPts val="0"/>
                </a:spcBef>
                <a:spcAft>
                  <a:spcPts val="0"/>
                </a:spcAft>
                <a:defRPr/>
              </a:pPr>
              <a:r>
                <a:rPr kumimoji="0" lang="zh-CN" altLang="en-US" sz="2400" b="1" kern="0" dirty="0">
                  <a:solidFill>
                    <a:srgbClr val="F2F2F2"/>
                  </a:solidFill>
                  <a:latin typeface="微软雅黑" panose="020B0503020204020204" pitchFamily="34" charset="-122"/>
                  <a:ea typeface="微软雅黑" panose="020B0503020204020204" pitchFamily="34" charset="-122"/>
                  <a:cs typeface="微软雅黑" panose="020B0503020204020204" pitchFamily="34" charset="-122"/>
                </a:rPr>
                <a:t> </a:t>
              </a:r>
              <a:r>
                <a:rPr kumimoji="0" lang="en-US" altLang="zh-CN" sz="2400" b="1" kern="0" dirty="0">
                  <a:solidFill>
                    <a:srgbClr val="F2F2F2"/>
                  </a:solidFill>
                  <a:latin typeface="微软雅黑" panose="020B0503020204020204" pitchFamily="34" charset="-122"/>
                  <a:ea typeface="微软雅黑" panose="020B0503020204020204" pitchFamily="34" charset="-122"/>
                  <a:cs typeface="微软雅黑" panose="020B0503020204020204" pitchFamily="34" charset="-122"/>
                </a:rPr>
                <a:t>3</a:t>
              </a:r>
              <a:endParaRPr kumimoji="0" lang="zh-CN" altLang="en-US" sz="2400" b="1" kern="0" dirty="0">
                <a:solidFill>
                  <a:srgbClr val="F2F2F2"/>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sp>
        <p:nvSpPr>
          <p:cNvPr id="7" name="文本框 6">
            <a:extLst>
              <a:ext uri="{FF2B5EF4-FFF2-40B4-BE49-F238E27FC236}">
                <a16:creationId xmlns:a16="http://schemas.microsoft.com/office/drawing/2014/main" id="{4C113B9B-D4B8-2412-A8A2-4368700A0553}"/>
              </a:ext>
            </a:extLst>
          </p:cNvPr>
          <p:cNvSpPr txBox="1"/>
          <p:nvPr/>
        </p:nvSpPr>
        <p:spPr>
          <a:xfrm>
            <a:off x="4999124" y="3586110"/>
            <a:ext cx="2270457" cy="461665"/>
          </a:xfrm>
          <a:prstGeom prst="rect">
            <a:avLst/>
          </a:prstGeom>
          <a:noFill/>
        </p:spPr>
        <p:txBody>
          <a:bodyPr wrap="square" rtlCol="0">
            <a:spAutoFit/>
          </a:bodyPr>
          <a:lstStyle/>
          <a:p>
            <a:r>
              <a:rPr lang="zh-CN" altLang="en-US" sz="2400" b="1" spc="200" dirty="0">
                <a:solidFill>
                  <a:schemeClr val="tx1">
                    <a:lumMod val="75000"/>
                    <a:lumOff val="25000"/>
                  </a:schemeClr>
                </a:solidFill>
                <a:latin typeface="微软雅黑" panose="020B0503020204020204" pitchFamily="34" charset="-122"/>
                <a:ea typeface="微软雅黑" panose="020B0503020204020204" pitchFamily="34" charset="-122"/>
              </a:rPr>
              <a:t>基线模型</a:t>
            </a:r>
          </a:p>
        </p:txBody>
      </p:sp>
      <p:sp>
        <p:nvSpPr>
          <p:cNvPr id="14" name="文本框 13">
            <a:extLst>
              <a:ext uri="{FF2B5EF4-FFF2-40B4-BE49-F238E27FC236}">
                <a16:creationId xmlns:a16="http://schemas.microsoft.com/office/drawing/2014/main" id="{D27BA699-94E6-F948-A530-FFF00374297E}"/>
              </a:ext>
            </a:extLst>
          </p:cNvPr>
          <p:cNvSpPr txBox="1"/>
          <p:nvPr/>
        </p:nvSpPr>
        <p:spPr>
          <a:xfrm>
            <a:off x="4999124" y="4221416"/>
            <a:ext cx="2270457" cy="461665"/>
          </a:xfrm>
          <a:prstGeom prst="rect">
            <a:avLst/>
          </a:prstGeom>
          <a:noFill/>
        </p:spPr>
        <p:txBody>
          <a:bodyPr wrap="square" rtlCol="0">
            <a:spAutoFit/>
          </a:bodyPr>
          <a:lstStyle/>
          <a:p>
            <a:r>
              <a:rPr lang="zh-CN" altLang="en-US" sz="2400" b="1" spc="200" dirty="0">
                <a:solidFill>
                  <a:schemeClr val="tx1">
                    <a:lumMod val="75000"/>
                    <a:lumOff val="25000"/>
                  </a:schemeClr>
                </a:solidFill>
                <a:latin typeface="微软雅黑" panose="020B0503020204020204" pitchFamily="34" charset="-122"/>
                <a:ea typeface="微软雅黑" panose="020B0503020204020204" pitchFamily="34" charset="-122"/>
              </a:rPr>
              <a:t>实验结果分析</a:t>
            </a:r>
          </a:p>
        </p:txBody>
      </p:sp>
    </p:spTree>
    <p:extLst>
      <p:ext uri="{BB962C8B-B14F-4D97-AF65-F5344CB8AC3E}">
        <p14:creationId xmlns:p14="http://schemas.microsoft.com/office/powerpoint/2010/main" val="2917203447"/>
      </p:ext>
    </p:extLst>
  </p:cSld>
  <p:clrMapOvr>
    <a:masterClrMapping/>
  </p:clrMapOvr>
  <mc:AlternateContent xmlns:mc="http://schemas.openxmlformats.org/markup-compatibility/2006" xmlns:p14="http://schemas.microsoft.com/office/powerpoint/2010/main">
    <mc:Choice Requires="p14">
      <p:transition spd="med" p14:dur="700">
        <p:wipe/>
      </p:transition>
    </mc:Choice>
    <mc:Fallback xmlns="">
      <p:transition spd="med">
        <p:wip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标题 3"/>
          <p:cNvSpPr txBox="1"/>
          <p:nvPr/>
        </p:nvSpPr>
        <p:spPr>
          <a:xfrm>
            <a:off x="0" y="-26988"/>
            <a:ext cx="9144000" cy="863601"/>
          </a:xfrm>
          <a:prstGeom prst="rect">
            <a:avLst/>
          </a:prstGeom>
          <a:solidFill>
            <a:srgbClr val="02409A"/>
          </a:solidFill>
          <a:ln>
            <a:noFill/>
          </a:ln>
          <a:effectLst/>
        </p:spPr>
        <p:txBody>
          <a:bodyPr tIns="0" bIns="0" anchor="ctr"/>
          <a:lstStyle/>
          <a:p>
            <a:pPr algn="ctr">
              <a:spcBef>
                <a:spcPct val="0"/>
              </a:spcBef>
              <a:defRPr/>
            </a:pPr>
            <a:endParaRPr lang="zh-CN" altLang="en-US" sz="4800" b="1" dirty="0">
              <a:solidFill>
                <a:prstClr val="white"/>
              </a:solidFill>
              <a:latin typeface="微软雅黑" panose="020B0503020204020204" pitchFamily="34" charset="-122"/>
              <a:ea typeface="微软雅黑" panose="020B0503020204020204" pitchFamily="34" charset="-122"/>
            </a:endParaRPr>
          </a:p>
        </p:txBody>
      </p:sp>
      <p:cxnSp>
        <p:nvCxnSpPr>
          <p:cNvPr id="39951" name="直接连接符 19"/>
          <p:cNvCxnSpPr/>
          <p:nvPr/>
        </p:nvCxnSpPr>
        <p:spPr bwMode="auto">
          <a:xfrm flipH="1">
            <a:off x="449263" y="-25400"/>
            <a:ext cx="1587" cy="841375"/>
          </a:xfrm>
          <a:prstGeom prst="line">
            <a:avLst/>
          </a:prstGeom>
          <a:noFill/>
          <a:ln w="28575" algn="ctr">
            <a:solidFill>
              <a:schemeClr val="bg1"/>
            </a:solidFill>
            <a:round/>
          </a:ln>
          <a:effectLst/>
          <a:extLst>
            <a:ext uri="{909E8E84-426E-40DD-AFC4-6F175D3DCCD1}">
              <a14:hiddenFill xmlns:a14="http://schemas.microsoft.com/office/drawing/2010/main">
                <a:noFill/>
              </a14:hiddenFill>
            </a:ext>
          </a:extLst>
        </p:spPr>
      </p:cxnSp>
      <p:cxnSp>
        <p:nvCxnSpPr>
          <p:cNvPr id="39952" name="直接连接符 20"/>
          <p:cNvCxnSpPr/>
          <p:nvPr/>
        </p:nvCxnSpPr>
        <p:spPr bwMode="auto">
          <a:xfrm flipH="1">
            <a:off x="511175" y="-26988"/>
            <a:ext cx="1588" cy="554038"/>
          </a:xfrm>
          <a:prstGeom prst="line">
            <a:avLst/>
          </a:prstGeom>
          <a:noFill/>
          <a:ln w="28575" algn="ctr">
            <a:solidFill>
              <a:schemeClr val="bg1"/>
            </a:solidFill>
            <a:round/>
          </a:ln>
          <a:effectLst/>
          <a:extLst>
            <a:ext uri="{909E8E84-426E-40DD-AFC4-6F175D3DCCD1}">
              <a14:hiddenFill xmlns:a14="http://schemas.microsoft.com/office/drawing/2010/main">
                <a:noFill/>
              </a14:hiddenFill>
            </a:ext>
          </a:extLst>
        </p:spPr>
      </p:cxnSp>
      <p:cxnSp>
        <p:nvCxnSpPr>
          <p:cNvPr id="39953" name="直接连接符 30"/>
          <p:cNvCxnSpPr/>
          <p:nvPr/>
        </p:nvCxnSpPr>
        <p:spPr bwMode="auto">
          <a:xfrm>
            <a:off x="576263" y="-26988"/>
            <a:ext cx="0" cy="298451"/>
          </a:xfrm>
          <a:prstGeom prst="line">
            <a:avLst/>
          </a:prstGeom>
          <a:noFill/>
          <a:ln w="28575" algn="ctr">
            <a:solidFill>
              <a:schemeClr val="bg1"/>
            </a:solidFill>
            <a:round/>
          </a:ln>
          <a:effectLst/>
          <a:extLst>
            <a:ext uri="{909E8E84-426E-40DD-AFC4-6F175D3DCCD1}">
              <a14:hiddenFill xmlns:a14="http://schemas.microsoft.com/office/drawing/2010/main">
                <a:noFill/>
              </a14:hiddenFill>
            </a:ext>
          </a:extLst>
        </p:spPr>
      </p:cxnSp>
      <p:sp>
        <p:nvSpPr>
          <p:cNvPr id="58" name="TextBox 19"/>
          <p:cNvSpPr txBox="1">
            <a:spLocks noChangeArrowheads="1"/>
          </p:cNvSpPr>
          <p:nvPr/>
        </p:nvSpPr>
        <p:spPr bwMode="auto">
          <a:xfrm>
            <a:off x="622300" y="142875"/>
            <a:ext cx="8545830" cy="5232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fontAlgn="base" hangingPunct="1">
              <a:spcBef>
                <a:spcPct val="0"/>
              </a:spcBef>
              <a:spcAft>
                <a:spcPct val="0"/>
              </a:spcAft>
            </a:pPr>
            <a:r>
              <a:rPr lang="zh-CN" altLang="en-US" sz="2800" b="1" dirty="0">
                <a:solidFill>
                  <a:prstClr val="white"/>
                </a:solidFill>
                <a:latin typeface="微软雅黑" panose="020B0503020204020204" pitchFamily="34" charset="-122"/>
                <a:ea typeface="微软雅黑" panose="020B0503020204020204" pitchFamily="34" charset="-122"/>
                <a:cs typeface="Arial" panose="020B0604020202020204" pitchFamily="34" charset="0"/>
              </a:rPr>
              <a:t>数据集描述</a:t>
            </a:r>
            <a:endParaRPr lang="en-US" altLang="zh-CN" sz="2800" b="1" dirty="0">
              <a:solidFill>
                <a:prstClr val="white"/>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 name="灯片编号占位符 3"/>
          <p:cNvSpPr>
            <a:spLocks noGrp="1"/>
          </p:cNvSpPr>
          <p:nvPr>
            <p:ph type="sldNum" sz="quarter" idx="12"/>
          </p:nvPr>
        </p:nvSpPr>
        <p:spPr/>
        <p:txBody>
          <a:bodyPr/>
          <a:lstStyle/>
          <a:p>
            <a:fld id="{94B6E62B-4DEC-4954-AD3A-658470571C9E}" type="slidenum">
              <a:rPr lang="zh-CN" altLang="en-US" smtClean="0"/>
              <a:t>27</a:t>
            </a:fld>
            <a:endParaRPr lang="zh-CN" altLang="en-US"/>
          </a:p>
        </p:txBody>
      </p:sp>
      <p:graphicFrame>
        <p:nvGraphicFramePr>
          <p:cNvPr id="2" name="表格 4">
            <a:extLst>
              <a:ext uri="{FF2B5EF4-FFF2-40B4-BE49-F238E27FC236}">
                <a16:creationId xmlns:a16="http://schemas.microsoft.com/office/drawing/2014/main" id="{621AE6E6-6BB3-5112-98A1-78A1AB3F3500}"/>
              </a:ext>
            </a:extLst>
          </p:cNvPr>
          <p:cNvGraphicFramePr>
            <a:graphicFrameLocks noGrp="1"/>
          </p:cNvGraphicFramePr>
          <p:nvPr>
            <p:extLst>
              <p:ext uri="{D42A27DB-BD31-4B8C-83A1-F6EECF244321}">
                <p14:modId xmlns:p14="http://schemas.microsoft.com/office/powerpoint/2010/main" val="3641396856"/>
              </p:ext>
            </p:extLst>
          </p:nvPr>
        </p:nvGraphicFramePr>
        <p:xfrm>
          <a:off x="449263" y="1326852"/>
          <a:ext cx="8178649" cy="4539259"/>
        </p:xfrm>
        <a:graphic>
          <a:graphicData uri="http://schemas.openxmlformats.org/drawingml/2006/table">
            <a:tbl>
              <a:tblPr firstRow="1" bandRow="1">
                <a:tableStyleId>{5C22544A-7EE6-4342-B048-85BDC9FD1C3A}</a:tableStyleId>
              </a:tblPr>
              <a:tblGrid>
                <a:gridCol w="1209731">
                  <a:extLst>
                    <a:ext uri="{9D8B030D-6E8A-4147-A177-3AD203B41FA5}">
                      <a16:colId xmlns:a16="http://schemas.microsoft.com/office/drawing/2014/main" val="1773878923"/>
                    </a:ext>
                  </a:extLst>
                </a:gridCol>
                <a:gridCol w="1445902">
                  <a:extLst>
                    <a:ext uri="{9D8B030D-6E8A-4147-A177-3AD203B41FA5}">
                      <a16:colId xmlns:a16="http://schemas.microsoft.com/office/drawing/2014/main" val="2983433446"/>
                    </a:ext>
                  </a:extLst>
                </a:gridCol>
                <a:gridCol w="1197814">
                  <a:extLst>
                    <a:ext uri="{9D8B030D-6E8A-4147-A177-3AD203B41FA5}">
                      <a16:colId xmlns:a16="http://schemas.microsoft.com/office/drawing/2014/main" val="1919431732"/>
                    </a:ext>
                  </a:extLst>
                </a:gridCol>
                <a:gridCol w="1447768">
                  <a:extLst>
                    <a:ext uri="{9D8B030D-6E8A-4147-A177-3AD203B41FA5}">
                      <a16:colId xmlns:a16="http://schemas.microsoft.com/office/drawing/2014/main" val="1296921795"/>
                    </a:ext>
                  </a:extLst>
                </a:gridCol>
                <a:gridCol w="1497044">
                  <a:extLst>
                    <a:ext uri="{9D8B030D-6E8A-4147-A177-3AD203B41FA5}">
                      <a16:colId xmlns:a16="http://schemas.microsoft.com/office/drawing/2014/main" val="2234927201"/>
                    </a:ext>
                  </a:extLst>
                </a:gridCol>
                <a:gridCol w="1380390">
                  <a:extLst>
                    <a:ext uri="{9D8B030D-6E8A-4147-A177-3AD203B41FA5}">
                      <a16:colId xmlns:a16="http://schemas.microsoft.com/office/drawing/2014/main" val="1085648952"/>
                    </a:ext>
                  </a:extLst>
                </a:gridCol>
              </a:tblGrid>
              <a:tr h="518074">
                <a:tc>
                  <a:txBody>
                    <a:bodyPr/>
                    <a:lstStyle/>
                    <a:p>
                      <a:pPr algn="ctr"/>
                      <a:r>
                        <a:rPr lang="en-US" altLang="zh-CN" sz="1600" dirty="0">
                          <a:latin typeface="Microsoft YaHei" panose="020B0503020204020204" pitchFamily="34" charset="-122"/>
                          <a:ea typeface="Microsoft YaHei" panose="020B0503020204020204" pitchFamily="34" charset="-122"/>
                        </a:rPr>
                        <a:t>Dataset</a:t>
                      </a:r>
                      <a:endParaRPr lang="zh-CN" altLang="en-US" sz="1600" dirty="0">
                        <a:latin typeface="Microsoft YaHei" panose="020B0503020204020204" pitchFamily="34" charset="-122"/>
                        <a:ea typeface="Microsoft YaHei" panose="020B0503020204020204" pitchFamily="34" charset="-122"/>
                      </a:endParaRPr>
                    </a:p>
                  </a:txBody>
                  <a:tcPr marL="82459" marR="82459" marT="41230" marB="41230" anchor="ctr"/>
                </a:tc>
                <a:tc>
                  <a:txBody>
                    <a:bodyPr/>
                    <a:lstStyle/>
                    <a:p>
                      <a:pPr algn="ctr"/>
                      <a:r>
                        <a:rPr lang="en-US" altLang="zh-CN" sz="1600" dirty="0">
                          <a:latin typeface="Microsoft YaHei" panose="020B0503020204020204" pitchFamily="34" charset="-122"/>
                          <a:ea typeface="Microsoft YaHei" panose="020B0503020204020204" pitchFamily="34" charset="-122"/>
                        </a:rPr>
                        <a:t>Network Type</a:t>
                      </a:r>
                      <a:endParaRPr lang="zh-CN" altLang="en-US" sz="1600" dirty="0">
                        <a:latin typeface="Microsoft YaHei" panose="020B0503020204020204" pitchFamily="34" charset="-122"/>
                        <a:ea typeface="Microsoft YaHei" panose="020B0503020204020204" pitchFamily="34" charset="-122"/>
                      </a:endParaRPr>
                    </a:p>
                  </a:txBody>
                  <a:tcPr marL="82459" marR="82459" marT="41230" marB="41230" anchor="ctr"/>
                </a:tc>
                <a:tc>
                  <a:txBody>
                    <a:bodyPr/>
                    <a:lstStyle/>
                    <a:p>
                      <a:pPr algn="ctr"/>
                      <a:r>
                        <a:rPr lang="en-US" altLang="zh-CN" sz="1600" dirty="0">
                          <a:latin typeface="Microsoft YaHei" panose="020B0503020204020204" pitchFamily="34" charset="-122"/>
                          <a:ea typeface="Microsoft YaHei" panose="020B0503020204020204" pitchFamily="34" charset="-122"/>
                        </a:rPr>
                        <a:t>Node</a:t>
                      </a:r>
                      <a:endParaRPr lang="zh-CN" altLang="en-US" sz="1600" dirty="0">
                        <a:latin typeface="Microsoft YaHei" panose="020B0503020204020204" pitchFamily="34" charset="-122"/>
                        <a:ea typeface="Microsoft YaHei" panose="020B0503020204020204" pitchFamily="34" charset="-122"/>
                      </a:endParaRPr>
                    </a:p>
                  </a:txBody>
                  <a:tcPr marL="82459" marR="82459" marT="41230" marB="41230" anchor="ctr"/>
                </a:tc>
                <a:tc>
                  <a:txBody>
                    <a:bodyPr/>
                    <a:lstStyle/>
                    <a:p>
                      <a:pPr algn="ctr"/>
                      <a:r>
                        <a:rPr lang="en-US" altLang="zh-CN" sz="1600" dirty="0">
                          <a:latin typeface="Microsoft YaHei" panose="020B0503020204020204" pitchFamily="34" charset="-122"/>
                          <a:ea typeface="Microsoft YaHei" panose="020B0503020204020204" pitchFamily="34" charset="-122"/>
                        </a:rPr>
                        <a:t>Edge</a:t>
                      </a:r>
                      <a:endParaRPr lang="zh-CN" altLang="en-US" sz="1600" dirty="0">
                        <a:latin typeface="Microsoft YaHei" panose="020B0503020204020204" pitchFamily="34" charset="-122"/>
                        <a:ea typeface="Microsoft YaHei" panose="020B0503020204020204" pitchFamily="34" charset="-122"/>
                      </a:endParaRPr>
                    </a:p>
                  </a:txBody>
                  <a:tcPr marL="82459" marR="82459" marT="41230" marB="41230" anchor="ctr"/>
                </a:tc>
                <a:tc>
                  <a:txBody>
                    <a:bodyPr/>
                    <a:lstStyle/>
                    <a:p>
                      <a:pPr algn="ctr"/>
                      <a:r>
                        <a:rPr lang="en-US" altLang="zh-CN" sz="1600" dirty="0">
                          <a:latin typeface="Microsoft YaHei" panose="020B0503020204020204" pitchFamily="34" charset="-122"/>
                          <a:ea typeface="Microsoft YaHei" panose="020B0503020204020204" pitchFamily="34" charset="-122"/>
                        </a:rPr>
                        <a:t>Community</a:t>
                      </a:r>
                      <a:endParaRPr lang="zh-CN" altLang="en-US" sz="1600" dirty="0">
                        <a:latin typeface="Microsoft YaHei" panose="020B0503020204020204" pitchFamily="34" charset="-122"/>
                        <a:ea typeface="Microsoft YaHei" panose="020B0503020204020204" pitchFamily="34" charset="-122"/>
                      </a:endParaRPr>
                    </a:p>
                  </a:txBody>
                  <a:tcPr marL="82459" marR="82459" marT="41230" marB="41230" anchor="ctr"/>
                </a:tc>
                <a:tc>
                  <a:txBody>
                    <a:bodyPr/>
                    <a:lstStyle/>
                    <a:p>
                      <a:pPr algn="ctr"/>
                      <a:r>
                        <a:rPr lang="en-US" altLang="zh-CN" sz="1600" dirty="0">
                          <a:latin typeface="Microsoft YaHei" panose="020B0503020204020204" pitchFamily="34" charset="-122"/>
                          <a:ea typeface="Microsoft YaHei" panose="020B0503020204020204" pitchFamily="34" charset="-122"/>
                        </a:rPr>
                        <a:t>Attribute</a:t>
                      </a:r>
                      <a:endParaRPr lang="zh-CN" altLang="en-US" sz="1600" dirty="0">
                        <a:latin typeface="Microsoft YaHei" panose="020B0503020204020204" pitchFamily="34" charset="-122"/>
                        <a:ea typeface="Microsoft YaHei" panose="020B0503020204020204" pitchFamily="34" charset="-122"/>
                      </a:endParaRPr>
                    </a:p>
                  </a:txBody>
                  <a:tcPr marL="82459" marR="82459" marT="41230" marB="41230" anchor="ctr"/>
                </a:tc>
                <a:extLst>
                  <a:ext uri="{0D108BD9-81ED-4DB2-BD59-A6C34878D82A}">
                    <a16:rowId xmlns:a16="http://schemas.microsoft.com/office/drawing/2014/main" val="1208922677"/>
                  </a:ext>
                </a:extLst>
              </a:tr>
              <a:tr h="333528">
                <a:tc>
                  <a:txBody>
                    <a:bodyPr/>
                    <a:lstStyle/>
                    <a:p>
                      <a:pPr algn="ctr"/>
                      <a:r>
                        <a:rPr lang="en-US" altLang="zh-CN" sz="1600" b="1" dirty="0">
                          <a:latin typeface="Microsoft YaHei" panose="020B0503020204020204" pitchFamily="34" charset="-122"/>
                          <a:ea typeface="Microsoft YaHei" panose="020B0503020204020204" pitchFamily="34" charset="-122"/>
                        </a:rPr>
                        <a:t>Cora</a:t>
                      </a:r>
                      <a:endParaRPr lang="zh-CN" altLang="en-US" sz="1600" b="1" dirty="0">
                        <a:latin typeface="Microsoft YaHei" panose="020B0503020204020204" pitchFamily="34" charset="-122"/>
                        <a:ea typeface="Microsoft YaHei" panose="020B0503020204020204" pitchFamily="34" charset="-122"/>
                      </a:endParaRPr>
                    </a:p>
                  </a:txBody>
                  <a:tcPr marL="82459" marR="82459" marT="41230" marB="41230" anchor="ctr"/>
                </a:tc>
                <a:tc rowSpan="3">
                  <a:txBody>
                    <a:bodyPr/>
                    <a:lstStyle/>
                    <a:p>
                      <a:pPr algn="ctr"/>
                      <a:r>
                        <a:rPr lang="en-US" altLang="zh-CN" sz="1600" dirty="0">
                          <a:latin typeface="Microsoft YaHei" panose="020B0503020204020204" pitchFamily="34" charset="-122"/>
                          <a:ea typeface="Microsoft YaHei" panose="020B0503020204020204" pitchFamily="34" charset="-122"/>
                        </a:rPr>
                        <a:t>Citation</a:t>
                      </a:r>
                    </a:p>
                    <a:p>
                      <a:pPr algn="ctr"/>
                      <a:r>
                        <a:rPr lang="en-US" altLang="zh-CN" sz="1600" dirty="0">
                          <a:latin typeface="Microsoft YaHei" panose="020B0503020204020204" pitchFamily="34" charset="-122"/>
                          <a:ea typeface="Microsoft YaHei" panose="020B0503020204020204" pitchFamily="34" charset="-122"/>
                        </a:rPr>
                        <a:t>Networks</a:t>
                      </a:r>
                      <a:endParaRPr lang="zh-CN" altLang="en-US" sz="1600" dirty="0">
                        <a:latin typeface="Microsoft YaHei" panose="020B0503020204020204" pitchFamily="34" charset="-122"/>
                        <a:ea typeface="Microsoft YaHei" panose="020B0503020204020204" pitchFamily="34" charset="-122"/>
                      </a:endParaRPr>
                    </a:p>
                  </a:txBody>
                  <a:tcPr marL="86684" marR="86684" marT="43342" marB="43342" anchor="ctr"/>
                </a:tc>
                <a:tc rowSpan="3">
                  <a:txBody>
                    <a:bodyPr/>
                    <a:lstStyle/>
                    <a:p>
                      <a:pPr algn="ctr"/>
                      <a:r>
                        <a:rPr lang="en-US" altLang="zh-CN" sz="1600" dirty="0" err="1">
                          <a:latin typeface="Microsoft YaHei" panose="020B0503020204020204" pitchFamily="34" charset="-122"/>
                          <a:ea typeface="Microsoft YaHei" panose="020B0503020204020204" pitchFamily="34" charset="-122"/>
                        </a:rPr>
                        <a:t>reasearch</a:t>
                      </a:r>
                      <a:endParaRPr lang="en-US" altLang="zh-CN" sz="1600" dirty="0">
                        <a:latin typeface="Microsoft YaHei" panose="020B0503020204020204" pitchFamily="34" charset="-122"/>
                        <a:ea typeface="Microsoft YaHei" panose="020B0503020204020204" pitchFamily="34" charset="-122"/>
                      </a:endParaRPr>
                    </a:p>
                    <a:p>
                      <a:pPr algn="ctr"/>
                      <a:r>
                        <a:rPr lang="en-US" altLang="zh-CN" sz="1600" dirty="0">
                          <a:latin typeface="Microsoft YaHei" panose="020B0503020204020204" pitchFamily="34" charset="-122"/>
                          <a:ea typeface="Microsoft YaHei" panose="020B0503020204020204" pitchFamily="34" charset="-122"/>
                        </a:rPr>
                        <a:t>papers</a:t>
                      </a:r>
                      <a:endParaRPr lang="zh-CN" altLang="en-US" sz="1600" dirty="0">
                        <a:latin typeface="Microsoft YaHei" panose="020B0503020204020204" pitchFamily="34" charset="-122"/>
                        <a:ea typeface="Microsoft YaHei" panose="020B0503020204020204" pitchFamily="34" charset="-122"/>
                      </a:endParaRPr>
                    </a:p>
                  </a:txBody>
                  <a:tcPr marL="86684" marR="86684" marT="43342" marB="43342" anchor="ctr"/>
                </a:tc>
                <a:tc rowSpan="3">
                  <a:txBody>
                    <a:bodyPr/>
                    <a:lstStyle/>
                    <a:p>
                      <a:pPr algn="ctr"/>
                      <a:r>
                        <a:rPr lang="en-US" altLang="zh-CN" sz="1600" dirty="0">
                          <a:latin typeface="Microsoft YaHei" panose="020B0503020204020204" pitchFamily="34" charset="-122"/>
                          <a:ea typeface="Microsoft YaHei" panose="020B0503020204020204" pitchFamily="34" charset="-122"/>
                        </a:rPr>
                        <a:t>Citation </a:t>
                      </a:r>
                    </a:p>
                    <a:p>
                      <a:pPr algn="ctr"/>
                      <a:r>
                        <a:rPr lang="en-US" altLang="zh-CN" sz="1600" dirty="0">
                          <a:latin typeface="Microsoft YaHei" panose="020B0503020204020204" pitchFamily="34" charset="-122"/>
                          <a:ea typeface="Microsoft YaHei" panose="020B0503020204020204" pitchFamily="34" charset="-122"/>
                        </a:rPr>
                        <a:t>relationships</a:t>
                      </a:r>
                      <a:endParaRPr lang="zh-CN" altLang="en-US" sz="1600" dirty="0">
                        <a:latin typeface="Microsoft YaHei" panose="020B0503020204020204" pitchFamily="34" charset="-122"/>
                        <a:ea typeface="Microsoft YaHei" panose="020B0503020204020204" pitchFamily="34" charset="-122"/>
                      </a:endParaRPr>
                    </a:p>
                  </a:txBody>
                  <a:tcPr marL="86684" marR="86684" marT="43342" marB="43342" anchor="ctr"/>
                </a:tc>
                <a:tc rowSpan="3">
                  <a:txBody>
                    <a:bodyPr/>
                    <a:lstStyle/>
                    <a:p>
                      <a:pPr algn="ctr"/>
                      <a:r>
                        <a:rPr lang="en-US" altLang="zh-CN" sz="1600" dirty="0">
                          <a:latin typeface="Microsoft YaHei" panose="020B0503020204020204" pitchFamily="34" charset="-122"/>
                          <a:ea typeface="Microsoft YaHei" panose="020B0503020204020204" pitchFamily="34" charset="-122"/>
                        </a:rPr>
                        <a:t>Research </a:t>
                      </a:r>
                    </a:p>
                    <a:p>
                      <a:pPr algn="ctr"/>
                      <a:r>
                        <a:rPr lang="en-US" altLang="zh-CN" sz="1600" dirty="0">
                          <a:latin typeface="Microsoft YaHei" panose="020B0503020204020204" pitchFamily="34" charset="-122"/>
                          <a:ea typeface="Microsoft YaHei" panose="020B0503020204020204" pitchFamily="34" charset="-122"/>
                        </a:rPr>
                        <a:t>topics</a:t>
                      </a:r>
                      <a:endParaRPr lang="zh-CN" altLang="en-US" sz="1600" dirty="0">
                        <a:latin typeface="Microsoft YaHei" panose="020B0503020204020204" pitchFamily="34" charset="-122"/>
                        <a:ea typeface="Microsoft YaHei" panose="020B0503020204020204" pitchFamily="34" charset="-122"/>
                      </a:endParaRPr>
                    </a:p>
                  </a:txBody>
                  <a:tcPr marL="86684" marR="86684" marT="43342" marB="43342" anchor="ctr"/>
                </a:tc>
                <a:tc rowSpan="2">
                  <a:txBody>
                    <a:bodyPr/>
                    <a:lstStyle/>
                    <a:p>
                      <a:pPr algn="ctr"/>
                      <a:r>
                        <a:rPr lang="en-US" altLang="zh-CN" sz="1600" dirty="0">
                          <a:latin typeface="Microsoft YaHei" panose="020B0503020204020204" pitchFamily="34" charset="-122"/>
                          <a:ea typeface="Microsoft YaHei" panose="020B0503020204020204" pitchFamily="34" charset="-122"/>
                        </a:rPr>
                        <a:t>Keywords</a:t>
                      </a:r>
                    </a:p>
                    <a:p>
                      <a:pPr marL="0" marR="0" lvl="0" indent="0" algn="ctr" defTabSz="685766" rtl="0" eaLnBrk="1" fontAlgn="auto" latinLnBrk="0" hangingPunct="1">
                        <a:lnSpc>
                          <a:spcPct val="100000"/>
                        </a:lnSpc>
                        <a:spcBef>
                          <a:spcPts val="0"/>
                        </a:spcBef>
                        <a:spcAft>
                          <a:spcPts val="0"/>
                        </a:spcAft>
                        <a:buClrTx/>
                        <a:buSzTx/>
                        <a:buFontTx/>
                        <a:buNone/>
                        <a:tabLst/>
                        <a:defRPr/>
                      </a:pPr>
                      <a:r>
                        <a:rPr lang="en-US" altLang="zh-CN" sz="1600" dirty="0">
                          <a:latin typeface="Microsoft YaHei" panose="020B0503020204020204" pitchFamily="34" charset="-122"/>
                          <a:ea typeface="Microsoft YaHei" panose="020B0503020204020204" pitchFamily="34" charset="-122"/>
                        </a:rPr>
                        <a:t>(Discrete)</a:t>
                      </a:r>
                      <a:endParaRPr lang="zh-CN" altLang="en-US" sz="1600" dirty="0">
                        <a:latin typeface="Microsoft YaHei" panose="020B0503020204020204" pitchFamily="34" charset="-122"/>
                        <a:ea typeface="Microsoft YaHei" panose="020B0503020204020204" pitchFamily="34" charset="-122"/>
                      </a:endParaRPr>
                    </a:p>
                  </a:txBody>
                  <a:tcPr marL="86684" marR="86684" marT="43342" marB="43342" anchor="ctr"/>
                </a:tc>
                <a:extLst>
                  <a:ext uri="{0D108BD9-81ED-4DB2-BD59-A6C34878D82A}">
                    <a16:rowId xmlns:a16="http://schemas.microsoft.com/office/drawing/2014/main" val="3032397461"/>
                  </a:ext>
                </a:extLst>
              </a:tr>
              <a:tr h="333528">
                <a:tc>
                  <a:txBody>
                    <a:bodyPr/>
                    <a:lstStyle/>
                    <a:p>
                      <a:pPr algn="ctr"/>
                      <a:r>
                        <a:rPr lang="en-US" altLang="zh-CN" sz="1600" b="1" dirty="0" err="1">
                          <a:latin typeface="Microsoft YaHei" panose="020B0503020204020204" pitchFamily="34" charset="-122"/>
                          <a:ea typeface="Microsoft YaHei" panose="020B0503020204020204" pitchFamily="34" charset="-122"/>
                        </a:rPr>
                        <a:t>Citeseer</a:t>
                      </a:r>
                      <a:endParaRPr lang="zh-CN" altLang="en-US" sz="1600" b="1" dirty="0">
                        <a:latin typeface="Microsoft YaHei" panose="020B0503020204020204" pitchFamily="34" charset="-122"/>
                        <a:ea typeface="Microsoft YaHei" panose="020B0503020204020204" pitchFamily="34" charset="-122"/>
                      </a:endParaRPr>
                    </a:p>
                  </a:txBody>
                  <a:tcPr marL="82459" marR="82459" marT="41230" marB="41230" anchor="ctr"/>
                </a:tc>
                <a:tc vMerge="1">
                  <a:txBody>
                    <a:bodyPr/>
                    <a:lstStyle/>
                    <a:p>
                      <a:pPr algn="ctr"/>
                      <a:endParaRPr lang="zh-CN" altLang="en-US" dirty="0"/>
                    </a:p>
                  </a:txBody>
                  <a:tcPr anchor="ctr"/>
                </a:tc>
                <a:tc vMerge="1">
                  <a:txBody>
                    <a:bodyPr/>
                    <a:lstStyle/>
                    <a:p>
                      <a:pPr algn="ctr"/>
                      <a:endParaRPr lang="zh-CN" altLang="en-US" dirty="0"/>
                    </a:p>
                  </a:txBody>
                  <a:tcPr anchor="ctr"/>
                </a:tc>
                <a:tc vMerge="1">
                  <a:txBody>
                    <a:bodyPr/>
                    <a:lstStyle/>
                    <a:p>
                      <a:pPr algn="ctr"/>
                      <a:endParaRPr lang="zh-CN" altLang="en-US" dirty="0"/>
                    </a:p>
                  </a:txBody>
                  <a:tcPr anchor="ctr"/>
                </a:tc>
                <a:tc vMerge="1">
                  <a:txBody>
                    <a:bodyPr/>
                    <a:lstStyle/>
                    <a:p>
                      <a:pPr algn="ctr"/>
                      <a:endParaRPr lang="zh-CN" altLang="en-US" dirty="0"/>
                    </a:p>
                  </a:txBody>
                  <a:tcPr anchor="ctr"/>
                </a:tc>
                <a:tc vMerge="1">
                  <a:txBody>
                    <a:bodyPr/>
                    <a:lstStyle/>
                    <a:p>
                      <a:pPr algn="ctr"/>
                      <a:endParaRPr lang="zh-CN" altLang="en-US" dirty="0"/>
                    </a:p>
                  </a:txBody>
                  <a:tcPr anchor="ctr"/>
                </a:tc>
                <a:extLst>
                  <a:ext uri="{0D108BD9-81ED-4DB2-BD59-A6C34878D82A}">
                    <a16:rowId xmlns:a16="http://schemas.microsoft.com/office/drawing/2014/main" val="1406297555"/>
                  </a:ext>
                </a:extLst>
              </a:tr>
              <a:tr h="333528">
                <a:tc>
                  <a:txBody>
                    <a:bodyPr/>
                    <a:lstStyle/>
                    <a:p>
                      <a:pPr algn="ctr"/>
                      <a:r>
                        <a:rPr lang="en-US" altLang="zh-CN" sz="1600" b="1" dirty="0" err="1">
                          <a:latin typeface="Microsoft YaHei" panose="020B0503020204020204" pitchFamily="34" charset="-122"/>
                          <a:ea typeface="Microsoft YaHei" panose="020B0503020204020204" pitchFamily="34" charset="-122"/>
                        </a:rPr>
                        <a:t>Arxiv</a:t>
                      </a:r>
                      <a:endParaRPr lang="zh-CN" altLang="en-US" sz="1600" b="1" dirty="0">
                        <a:latin typeface="Microsoft YaHei" panose="020B0503020204020204" pitchFamily="34" charset="-122"/>
                        <a:ea typeface="Microsoft YaHei" panose="020B0503020204020204" pitchFamily="34" charset="-122"/>
                      </a:endParaRPr>
                    </a:p>
                  </a:txBody>
                  <a:tcPr marL="82459" marR="82459" marT="41230" marB="41230" anchor="ctr"/>
                </a:tc>
                <a:tc vMerge="1">
                  <a:txBody>
                    <a:bodyPr/>
                    <a:lstStyle/>
                    <a:p>
                      <a:pPr algn="ctr"/>
                      <a:endParaRPr lang="zh-CN" altLang="en-US" dirty="0"/>
                    </a:p>
                  </a:txBody>
                  <a:tcPr anchor="ctr"/>
                </a:tc>
                <a:tc vMerge="1">
                  <a:txBody>
                    <a:bodyPr/>
                    <a:lstStyle/>
                    <a:p>
                      <a:pPr algn="ctr"/>
                      <a:endParaRPr lang="zh-CN" altLang="en-US" dirty="0"/>
                    </a:p>
                  </a:txBody>
                  <a:tcPr anchor="ctr"/>
                </a:tc>
                <a:tc vMerge="1">
                  <a:txBody>
                    <a:bodyPr/>
                    <a:lstStyle/>
                    <a:p>
                      <a:pPr algn="ctr"/>
                      <a:endParaRPr lang="zh-CN" altLang="en-US" dirty="0"/>
                    </a:p>
                  </a:txBody>
                  <a:tcPr anchor="ctr"/>
                </a:tc>
                <a:tc vMerge="1">
                  <a:txBody>
                    <a:bodyPr/>
                    <a:lstStyle/>
                    <a:p>
                      <a:pPr algn="ctr"/>
                      <a:endParaRPr lang="zh-CN" altLang="en-US" dirty="0"/>
                    </a:p>
                  </a:txBody>
                  <a:tcPr anchor="ctr"/>
                </a:tc>
                <a:tc>
                  <a:txBody>
                    <a:bodyPr/>
                    <a:lstStyle/>
                    <a:p>
                      <a:pPr algn="ctr"/>
                      <a:r>
                        <a:rPr lang="en-US" altLang="zh-CN" sz="1600" dirty="0">
                          <a:latin typeface="Microsoft YaHei" panose="020B0503020204020204" pitchFamily="34" charset="-122"/>
                          <a:ea typeface="Microsoft YaHei" panose="020B0503020204020204" pitchFamily="34" charset="-122"/>
                        </a:rPr>
                        <a:t>N/A</a:t>
                      </a:r>
                      <a:endParaRPr lang="zh-CN" altLang="en-US" sz="1600" dirty="0">
                        <a:latin typeface="Microsoft YaHei" panose="020B0503020204020204" pitchFamily="34" charset="-122"/>
                        <a:ea typeface="Microsoft YaHei" panose="020B0503020204020204" pitchFamily="34" charset="-122"/>
                      </a:endParaRPr>
                    </a:p>
                  </a:txBody>
                  <a:tcPr marL="82459" marR="82459" marT="41230" marB="41230" anchor="ctr"/>
                </a:tc>
                <a:extLst>
                  <a:ext uri="{0D108BD9-81ED-4DB2-BD59-A6C34878D82A}">
                    <a16:rowId xmlns:a16="http://schemas.microsoft.com/office/drawing/2014/main" val="1704425155"/>
                  </a:ext>
                </a:extLst>
              </a:tr>
              <a:tr h="824593">
                <a:tc>
                  <a:txBody>
                    <a:bodyPr/>
                    <a:lstStyle/>
                    <a:p>
                      <a:pPr algn="ctr"/>
                      <a:r>
                        <a:rPr lang="en-US" altLang="zh-CN" sz="1600" b="1" dirty="0">
                          <a:latin typeface="Microsoft YaHei" panose="020B0503020204020204" pitchFamily="34" charset="-122"/>
                          <a:ea typeface="Microsoft YaHei" panose="020B0503020204020204" pitchFamily="34" charset="-122"/>
                        </a:rPr>
                        <a:t>DBLP</a:t>
                      </a:r>
                      <a:endParaRPr lang="zh-CN" altLang="en-US" sz="1600" b="1" dirty="0">
                        <a:latin typeface="Microsoft YaHei" panose="020B0503020204020204" pitchFamily="34" charset="-122"/>
                        <a:ea typeface="Microsoft YaHei" panose="020B0503020204020204" pitchFamily="34" charset="-122"/>
                      </a:endParaRPr>
                    </a:p>
                  </a:txBody>
                  <a:tcPr marL="82459" marR="82459" marT="41230" marB="41230" anchor="ctr"/>
                </a:tc>
                <a:tc>
                  <a:txBody>
                    <a:bodyPr/>
                    <a:lstStyle/>
                    <a:p>
                      <a:pPr algn="ctr"/>
                      <a:r>
                        <a:rPr lang="en-US" altLang="zh-CN" sz="1600" dirty="0">
                          <a:latin typeface="Microsoft YaHei" panose="020B0503020204020204" pitchFamily="34" charset="-122"/>
                          <a:ea typeface="Microsoft YaHei" panose="020B0503020204020204" pitchFamily="34" charset="-122"/>
                        </a:rPr>
                        <a:t>Co-authorship</a:t>
                      </a:r>
                    </a:p>
                    <a:p>
                      <a:pPr algn="ctr"/>
                      <a:r>
                        <a:rPr lang="en-US" altLang="zh-CN" sz="1600" dirty="0">
                          <a:latin typeface="Microsoft YaHei" panose="020B0503020204020204" pitchFamily="34" charset="-122"/>
                          <a:ea typeface="Microsoft YaHei" panose="020B0503020204020204" pitchFamily="34" charset="-122"/>
                        </a:rPr>
                        <a:t>networks</a:t>
                      </a:r>
                      <a:endParaRPr lang="zh-CN" altLang="en-US" sz="1600" dirty="0">
                        <a:latin typeface="Microsoft YaHei" panose="020B0503020204020204" pitchFamily="34" charset="-122"/>
                        <a:ea typeface="Microsoft YaHei" panose="020B0503020204020204" pitchFamily="34" charset="-122"/>
                      </a:endParaRPr>
                    </a:p>
                  </a:txBody>
                  <a:tcPr marL="82459" marR="82459" marT="41230" marB="41230" anchor="ctr"/>
                </a:tc>
                <a:tc>
                  <a:txBody>
                    <a:bodyPr/>
                    <a:lstStyle/>
                    <a:p>
                      <a:pPr algn="ctr"/>
                      <a:r>
                        <a:rPr lang="en-US" altLang="zh-CN" sz="1600" dirty="0">
                          <a:latin typeface="Microsoft YaHei" panose="020B0503020204020204" pitchFamily="34" charset="-122"/>
                          <a:ea typeface="Microsoft YaHei" panose="020B0503020204020204" pitchFamily="34" charset="-122"/>
                        </a:rPr>
                        <a:t>authors</a:t>
                      </a:r>
                      <a:endParaRPr lang="zh-CN" altLang="en-US" sz="1600" dirty="0">
                        <a:latin typeface="Microsoft YaHei" panose="020B0503020204020204" pitchFamily="34" charset="-122"/>
                        <a:ea typeface="Microsoft YaHei" panose="020B0503020204020204" pitchFamily="34" charset="-122"/>
                      </a:endParaRPr>
                    </a:p>
                  </a:txBody>
                  <a:tcPr marL="82459" marR="82459" marT="41230" marB="41230" anchor="ctr"/>
                </a:tc>
                <a:tc>
                  <a:txBody>
                    <a:bodyPr/>
                    <a:lstStyle/>
                    <a:p>
                      <a:pPr algn="ctr"/>
                      <a:r>
                        <a:rPr lang="en-US" altLang="zh-CN" sz="1600" dirty="0">
                          <a:latin typeface="Microsoft YaHei" panose="020B0503020204020204" pitchFamily="34" charset="-122"/>
                          <a:ea typeface="Microsoft YaHei" panose="020B0503020204020204" pitchFamily="34" charset="-122"/>
                        </a:rPr>
                        <a:t>Collaborate on at least one paper</a:t>
                      </a:r>
                      <a:endParaRPr lang="zh-CN" altLang="en-US" sz="1600" dirty="0">
                        <a:latin typeface="Microsoft YaHei" panose="020B0503020204020204" pitchFamily="34" charset="-122"/>
                        <a:ea typeface="Microsoft YaHei" panose="020B0503020204020204" pitchFamily="34" charset="-122"/>
                      </a:endParaRPr>
                    </a:p>
                  </a:txBody>
                  <a:tcPr marL="82459" marR="82459" marT="41230" marB="41230" anchor="ctr"/>
                </a:tc>
                <a:tc>
                  <a:txBody>
                    <a:bodyPr/>
                    <a:lstStyle/>
                    <a:p>
                      <a:pPr algn="ctr"/>
                      <a:r>
                        <a:rPr lang="en-US" altLang="zh-CN" sz="1600" dirty="0">
                          <a:latin typeface="Microsoft YaHei" panose="020B0503020204020204" pitchFamily="34" charset="-122"/>
                          <a:ea typeface="Microsoft YaHei" panose="020B0503020204020204" pitchFamily="34" charset="-122"/>
                        </a:rPr>
                        <a:t>A ground-true</a:t>
                      </a:r>
                    </a:p>
                    <a:p>
                      <a:pPr algn="ctr"/>
                      <a:r>
                        <a:rPr lang="en-US" altLang="zh-CN" sz="1600" dirty="0">
                          <a:latin typeface="Microsoft YaHei" panose="020B0503020204020204" pitchFamily="34" charset="-122"/>
                          <a:ea typeface="Microsoft YaHei" panose="020B0503020204020204" pitchFamily="34" charset="-122"/>
                        </a:rPr>
                        <a:t>community</a:t>
                      </a:r>
                      <a:endParaRPr lang="zh-CN" altLang="en-US" sz="1600" dirty="0">
                        <a:latin typeface="Microsoft YaHei" panose="020B0503020204020204" pitchFamily="34" charset="-122"/>
                        <a:ea typeface="Microsoft YaHei" panose="020B0503020204020204" pitchFamily="34" charset="-122"/>
                      </a:endParaRPr>
                    </a:p>
                  </a:txBody>
                  <a:tcPr marL="82459" marR="82459" marT="41230" marB="41230" anchor="ctr"/>
                </a:tc>
                <a:tc>
                  <a:txBody>
                    <a:bodyPr/>
                    <a:lstStyle/>
                    <a:p>
                      <a:pPr algn="ctr"/>
                      <a:r>
                        <a:rPr lang="en-US" altLang="zh-CN" sz="1600" dirty="0">
                          <a:latin typeface="Microsoft YaHei" panose="020B0503020204020204" pitchFamily="34" charset="-122"/>
                          <a:ea typeface="Microsoft YaHei" panose="020B0503020204020204" pitchFamily="34" charset="-122"/>
                        </a:rPr>
                        <a:t>N/A</a:t>
                      </a:r>
                      <a:endParaRPr lang="zh-CN" altLang="en-US" sz="1600" dirty="0">
                        <a:latin typeface="Microsoft YaHei" panose="020B0503020204020204" pitchFamily="34" charset="-122"/>
                        <a:ea typeface="Microsoft YaHei" panose="020B0503020204020204" pitchFamily="34" charset="-122"/>
                      </a:endParaRPr>
                    </a:p>
                  </a:txBody>
                  <a:tcPr marL="82459" marR="82459" marT="41230" marB="41230" anchor="ctr"/>
                </a:tc>
                <a:extLst>
                  <a:ext uri="{0D108BD9-81ED-4DB2-BD59-A6C34878D82A}">
                    <a16:rowId xmlns:a16="http://schemas.microsoft.com/office/drawing/2014/main" val="3478369818"/>
                  </a:ext>
                </a:extLst>
              </a:tr>
              <a:tr h="1319349">
                <a:tc>
                  <a:txBody>
                    <a:bodyPr/>
                    <a:lstStyle/>
                    <a:p>
                      <a:pPr algn="ctr"/>
                      <a:r>
                        <a:rPr lang="en-US" altLang="zh-CN" sz="1600" b="1" dirty="0">
                          <a:latin typeface="Microsoft YaHei" panose="020B0503020204020204" pitchFamily="34" charset="-122"/>
                          <a:ea typeface="Microsoft YaHei" panose="020B0503020204020204" pitchFamily="34" charset="-122"/>
                        </a:rPr>
                        <a:t>Reddit</a:t>
                      </a:r>
                      <a:endParaRPr lang="zh-CN" altLang="en-US" sz="1600" b="1" dirty="0">
                        <a:latin typeface="Microsoft YaHei" panose="020B0503020204020204" pitchFamily="34" charset="-122"/>
                        <a:ea typeface="Microsoft YaHei" panose="020B0503020204020204" pitchFamily="34" charset="-122"/>
                      </a:endParaRPr>
                    </a:p>
                  </a:txBody>
                  <a:tcPr marL="82459" marR="82459" marT="41230" marB="41230" anchor="ctr"/>
                </a:tc>
                <a:tc>
                  <a:txBody>
                    <a:bodyPr/>
                    <a:lstStyle/>
                    <a:p>
                      <a:pPr algn="ctr"/>
                      <a:r>
                        <a:rPr lang="en-US" altLang="zh-CN" sz="1600" dirty="0">
                          <a:latin typeface="Microsoft YaHei" panose="020B0503020204020204" pitchFamily="34" charset="-122"/>
                          <a:ea typeface="Microsoft YaHei" panose="020B0503020204020204" pitchFamily="34" charset="-122"/>
                        </a:rPr>
                        <a:t>Online discussion forum</a:t>
                      </a:r>
                      <a:endParaRPr lang="zh-CN" altLang="en-US" sz="1600" dirty="0">
                        <a:latin typeface="Microsoft YaHei" panose="020B0503020204020204" pitchFamily="34" charset="-122"/>
                        <a:ea typeface="Microsoft YaHei" panose="020B0503020204020204" pitchFamily="34" charset="-122"/>
                      </a:endParaRPr>
                    </a:p>
                  </a:txBody>
                  <a:tcPr marL="82459" marR="82459" marT="41230" marB="41230" anchor="ctr"/>
                </a:tc>
                <a:tc>
                  <a:txBody>
                    <a:bodyPr/>
                    <a:lstStyle/>
                    <a:p>
                      <a:pPr algn="ctr"/>
                      <a:r>
                        <a:rPr lang="en-US" altLang="zh-CN" sz="1600" dirty="0">
                          <a:latin typeface="Microsoft YaHei" panose="020B0503020204020204" pitchFamily="34" charset="-122"/>
                          <a:ea typeface="Microsoft YaHei" panose="020B0503020204020204" pitchFamily="34" charset="-122"/>
                        </a:rPr>
                        <a:t>posts</a:t>
                      </a:r>
                      <a:endParaRPr lang="zh-CN" altLang="en-US" sz="1600" dirty="0">
                        <a:latin typeface="Microsoft YaHei" panose="020B0503020204020204" pitchFamily="34" charset="-122"/>
                        <a:ea typeface="Microsoft YaHei" panose="020B0503020204020204" pitchFamily="34" charset="-122"/>
                      </a:endParaRPr>
                    </a:p>
                  </a:txBody>
                  <a:tcPr marL="82459" marR="82459" marT="41230" marB="41230" anchor="ctr"/>
                </a:tc>
                <a:tc>
                  <a:txBody>
                    <a:bodyPr/>
                    <a:lstStyle/>
                    <a:p>
                      <a:pPr algn="ctr"/>
                      <a:r>
                        <a:rPr lang="en-US" altLang="zh-CN" sz="1600" dirty="0">
                          <a:latin typeface="Microsoft YaHei" panose="020B0503020204020204" pitchFamily="34" charset="-122"/>
                          <a:ea typeface="Microsoft YaHei" panose="020B0503020204020204" pitchFamily="34" charset="-122"/>
                        </a:rPr>
                        <a:t>If a user comments on both of the posts</a:t>
                      </a:r>
                      <a:endParaRPr lang="zh-CN" altLang="en-US" sz="1600" dirty="0">
                        <a:latin typeface="Microsoft YaHei" panose="020B0503020204020204" pitchFamily="34" charset="-122"/>
                        <a:ea typeface="Microsoft YaHei" panose="020B0503020204020204" pitchFamily="34" charset="-122"/>
                      </a:endParaRPr>
                    </a:p>
                  </a:txBody>
                  <a:tcPr marL="82459" marR="82459" marT="41230" marB="41230" anchor="ctr"/>
                </a:tc>
                <a:tc>
                  <a:txBody>
                    <a:bodyPr/>
                    <a:lstStyle/>
                    <a:p>
                      <a:pPr algn="ctr"/>
                      <a:r>
                        <a:rPr lang="en-US" altLang="zh-CN" sz="1600" dirty="0">
                          <a:latin typeface="Microsoft YaHei" panose="020B0503020204020204" pitchFamily="34" charset="-122"/>
                          <a:ea typeface="Microsoft YaHei" panose="020B0503020204020204" pitchFamily="34" charset="-122"/>
                        </a:rPr>
                        <a:t>The communities that the posts belongs to</a:t>
                      </a:r>
                      <a:endParaRPr lang="zh-CN" altLang="en-US" sz="1600" dirty="0">
                        <a:latin typeface="Microsoft YaHei" panose="020B0503020204020204" pitchFamily="34" charset="-122"/>
                        <a:ea typeface="Microsoft YaHei" panose="020B0503020204020204" pitchFamily="34" charset="-122"/>
                      </a:endParaRPr>
                    </a:p>
                  </a:txBody>
                  <a:tcPr marL="82459" marR="82459" marT="41230" marB="41230" anchor="ctr"/>
                </a:tc>
                <a:tc>
                  <a:txBody>
                    <a:bodyPr/>
                    <a:lstStyle/>
                    <a:p>
                      <a:pPr algn="ctr"/>
                      <a:r>
                        <a:rPr lang="en-US" altLang="zh-CN" sz="1600" dirty="0">
                          <a:latin typeface="Microsoft YaHei" panose="020B0503020204020204" pitchFamily="34" charset="-122"/>
                          <a:ea typeface="Microsoft YaHei" panose="020B0503020204020204" pitchFamily="34" charset="-122"/>
                        </a:rPr>
                        <a:t>N/A</a:t>
                      </a:r>
                      <a:endParaRPr lang="zh-CN" altLang="en-US" sz="1600" dirty="0">
                        <a:latin typeface="Microsoft YaHei" panose="020B0503020204020204" pitchFamily="34" charset="-122"/>
                        <a:ea typeface="Microsoft YaHei" panose="020B0503020204020204" pitchFamily="34" charset="-122"/>
                      </a:endParaRPr>
                    </a:p>
                  </a:txBody>
                  <a:tcPr marL="82459" marR="82459" marT="41230" marB="41230" anchor="ctr"/>
                </a:tc>
                <a:extLst>
                  <a:ext uri="{0D108BD9-81ED-4DB2-BD59-A6C34878D82A}">
                    <a16:rowId xmlns:a16="http://schemas.microsoft.com/office/drawing/2014/main" val="2387341441"/>
                  </a:ext>
                </a:extLst>
              </a:tr>
              <a:tr h="824593">
                <a:tc>
                  <a:txBody>
                    <a:bodyPr/>
                    <a:lstStyle/>
                    <a:p>
                      <a:pPr algn="ctr"/>
                      <a:r>
                        <a:rPr lang="en-US" altLang="zh-CN" sz="1600" b="1" dirty="0">
                          <a:latin typeface="Microsoft YaHei" panose="020B0503020204020204" pitchFamily="34" charset="-122"/>
                          <a:ea typeface="Microsoft YaHei" panose="020B0503020204020204" pitchFamily="34" charset="-122"/>
                        </a:rPr>
                        <a:t>Facebook</a:t>
                      </a:r>
                      <a:endParaRPr lang="zh-CN" altLang="en-US" sz="1600" b="1" dirty="0">
                        <a:latin typeface="Microsoft YaHei" panose="020B0503020204020204" pitchFamily="34" charset="-122"/>
                        <a:ea typeface="Microsoft YaHei" panose="020B0503020204020204" pitchFamily="34" charset="-122"/>
                      </a:endParaRPr>
                    </a:p>
                  </a:txBody>
                  <a:tcPr marL="82459" marR="82459" marT="41230" marB="41230" anchor="ctr"/>
                </a:tc>
                <a:tc>
                  <a:txBody>
                    <a:bodyPr/>
                    <a:lstStyle/>
                    <a:p>
                      <a:pPr algn="ctr"/>
                      <a:r>
                        <a:rPr lang="en-US" altLang="zh-CN" sz="1600" dirty="0">
                          <a:latin typeface="Microsoft YaHei" panose="020B0503020204020204" pitchFamily="34" charset="-122"/>
                          <a:ea typeface="Microsoft YaHei" panose="020B0503020204020204" pitchFamily="34" charset="-122"/>
                        </a:rPr>
                        <a:t>Ego-centric</a:t>
                      </a:r>
                    </a:p>
                    <a:p>
                      <a:pPr algn="ctr"/>
                      <a:r>
                        <a:rPr lang="en-US" altLang="zh-CN" sz="1600" dirty="0">
                          <a:latin typeface="Microsoft YaHei" panose="020B0503020204020204" pitchFamily="34" charset="-122"/>
                          <a:ea typeface="Microsoft YaHei" panose="020B0503020204020204" pitchFamily="34" charset="-122"/>
                        </a:rPr>
                        <a:t>Social networks</a:t>
                      </a:r>
                      <a:endParaRPr lang="zh-CN" altLang="en-US" sz="1600" dirty="0">
                        <a:latin typeface="Microsoft YaHei" panose="020B0503020204020204" pitchFamily="34" charset="-122"/>
                        <a:ea typeface="Microsoft YaHei" panose="020B0503020204020204" pitchFamily="34" charset="-122"/>
                      </a:endParaRPr>
                    </a:p>
                  </a:txBody>
                  <a:tcPr marL="82459" marR="82459" marT="41230" marB="41230" anchor="ctr"/>
                </a:tc>
                <a:tc>
                  <a:txBody>
                    <a:bodyPr/>
                    <a:lstStyle/>
                    <a:p>
                      <a:pPr algn="ctr"/>
                      <a:r>
                        <a:rPr lang="en-US" altLang="zh-CN" sz="1600" dirty="0">
                          <a:latin typeface="Microsoft YaHei" panose="020B0503020204020204" pitchFamily="34" charset="-122"/>
                          <a:ea typeface="Microsoft YaHei" panose="020B0503020204020204" pitchFamily="34" charset="-122"/>
                        </a:rPr>
                        <a:t>person</a:t>
                      </a:r>
                      <a:endParaRPr lang="zh-CN" altLang="en-US" sz="1600" dirty="0">
                        <a:latin typeface="Microsoft YaHei" panose="020B0503020204020204" pitchFamily="34" charset="-122"/>
                        <a:ea typeface="Microsoft YaHei" panose="020B0503020204020204" pitchFamily="34" charset="-122"/>
                      </a:endParaRPr>
                    </a:p>
                  </a:txBody>
                  <a:tcPr marL="82459" marR="82459" marT="41230" marB="41230" anchor="ctr"/>
                </a:tc>
                <a:tc>
                  <a:txBody>
                    <a:bodyPr/>
                    <a:lstStyle/>
                    <a:p>
                      <a:pPr algn="ctr"/>
                      <a:r>
                        <a:rPr lang="en-US" altLang="zh-CN" sz="1600" dirty="0">
                          <a:latin typeface="Microsoft YaHei" panose="020B0503020204020204" pitchFamily="34" charset="-122"/>
                          <a:ea typeface="Microsoft YaHei" panose="020B0503020204020204" pitchFamily="34" charset="-122"/>
                        </a:rPr>
                        <a:t>friendship</a:t>
                      </a:r>
                      <a:endParaRPr lang="zh-CN" altLang="en-US" sz="1600" dirty="0">
                        <a:latin typeface="Microsoft YaHei" panose="020B0503020204020204" pitchFamily="34" charset="-122"/>
                        <a:ea typeface="Microsoft YaHei" panose="020B0503020204020204" pitchFamily="34" charset="-122"/>
                      </a:endParaRPr>
                    </a:p>
                  </a:txBody>
                  <a:tcPr marL="82459" marR="82459" marT="41230" marB="41230" anchor="ctr"/>
                </a:tc>
                <a:tc>
                  <a:txBody>
                    <a:bodyPr/>
                    <a:lstStyle/>
                    <a:p>
                      <a:pPr algn="ctr"/>
                      <a:r>
                        <a:rPr lang="en-US" altLang="zh-CN" sz="1600" dirty="0">
                          <a:latin typeface="Microsoft YaHei" panose="020B0503020204020204" pitchFamily="34" charset="-122"/>
                          <a:ea typeface="Microsoft YaHei" panose="020B0503020204020204" pitchFamily="34" charset="-122"/>
                        </a:rPr>
                        <a:t>Friendship community</a:t>
                      </a:r>
                      <a:endParaRPr lang="zh-CN" altLang="en-US" sz="1600" dirty="0">
                        <a:latin typeface="Microsoft YaHei" panose="020B0503020204020204" pitchFamily="34" charset="-122"/>
                        <a:ea typeface="Microsoft YaHei" panose="020B0503020204020204" pitchFamily="34" charset="-122"/>
                      </a:endParaRPr>
                    </a:p>
                  </a:txBody>
                  <a:tcPr marL="82459" marR="82459" marT="41230" marB="41230" anchor="ctr"/>
                </a:tc>
                <a:tc>
                  <a:txBody>
                    <a:bodyPr/>
                    <a:lstStyle/>
                    <a:p>
                      <a:pPr marL="0" marR="0" lvl="0" indent="0" algn="ctr" defTabSz="685766" rtl="0" eaLnBrk="1" fontAlgn="auto" latinLnBrk="0" hangingPunct="1">
                        <a:lnSpc>
                          <a:spcPct val="100000"/>
                        </a:lnSpc>
                        <a:spcBef>
                          <a:spcPts val="0"/>
                        </a:spcBef>
                        <a:spcAft>
                          <a:spcPts val="0"/>
                        </a:spcAft>
                        <a:buClrTx/>
                        <a:buSzTx/>
                        <a:buFontTx/>
                        <a:buNone/>
                        <a:tabLst/>
                        <a:defRPr/>
                      </a:pPr>
                      <a:r>
                        <a:rPr lang="en-US" altLang="zh-CN" sz="1600" dirty="0">
                          <a:latin typeface="Microsoft YaHei" panose="020B0503020204020204" pitchFamily="34" charset="-122"/>
                          <a:ea typeface="Microsoft YaHei" panose="020B0503020204020204" pitchFamily="34" charset="-122"/>
                        </a:rPr>
                        <a:t>User properties</a:t>
                      </a:r>
                    </a:p>
                    <a:p>
                      <a:pPr marL="0" marR="0" lvl="0" indent="0" algn="ctr" defTabSz="685766" rtl="0" eaLnBrk="1" fontAlgn="auto" latinLnBrk="0" hangingPunct="1">
                        <a:lnSpc>
                          <a:spcPct val="100000"/>
                        </a:lnSpc>
                        <a:spcBef>
                          <a:spcPts val="0"/>
                        </a:spcBef>
                        <a:spcAft>
                          <a:spcPts val="0"/>
                        </a:spcAft>
                        <a:buClrTx/>
                        <a:buSzTx/>
                        <a:buFontTx/>
                        <a:buNone/>
                        <a:tabLst/>
                        <a:defRPr/>
                      </a:pPr>
                      <a:r>
                        <a:rPr lang="en-US" altLang="zh-CN" sz="1600" dirty="0">
                          <a:latin typeface="Microsoft YaHei" panose="020B0503020204020204" pitchFamily="34" charset="-122"/>
                          <a:ea typeface="Microsoft YaHei" panose="020B0503020204020204" pitchFamily="34" charset="-122"/>
                        </a:rPr>
                        <a:t>(Discrete)</a:t>
                      </a:r>
                      <a:endParaRPr lang="zh-CN" altLang="en-US" sz="1600" dirty="0">
                        <a:latin typeface="Microsoft YaHei" panose="020B0503020204020204" pitchFamily="34" charset="-122"/>
                        <a:ea typeface="Microsoft YaHei" panose="020B0503020204020204" pitchFamily="34" charset="-122"/>
                      </a:endParaRPr>
                    </a:p>
                  </a:txBody>
                  <a:tcPr marL="82459" marR="82459" marT="41230" marB="41230" anchor="ctr"/>
                </a:tc>
                <a:extLst>
                  <a:ext uri="{0D108BD9-81ED-4DB2-BD59-A6C34878D82A}">
                    <a16:rowId xmlns:a16="http://schemas.microsoft.com/office/drawing/2014/main" val="501471389"/>
                  </a:ext>
                </a:extLst>
              </a:tr>
            </a:tbl>
          </a:graphicData>
        </a:graphic>
      </p:graphicFrame>
      <p:sp>
        <p:nvSpPr>
          <p:cNvPr id="3" name="文本框 2">
            <a:extLst>
              <a:ext uri="{FF2B5EF4-FFF2-40B4-BE49-F238E27FC236}">
                <a16:creationId xmlns:a16="http://schemas.microsoft.com/office/drawing/2014/main" id="{8DF75941-7AF7-C6E1-CCE8-B7FE5B4FE94C}"/>
              </a:ext>
            </a:extLst>
          </p:cNvPr>
          <p:cNvSpPr txBox="1"/>
          <p:nvPr/>
        </p:nvSpPr>
        <p:spPr>
          <a:xfrm>
            <a:off x="6800602" y="5941954"/>
            <a:ext cx="1927762" cy="338554"/>
          </a:xfrm>
          <a:prstGeom prst="rect">
            <a:avLst/>
          </a:prstGeom>
          <a:noFill/>
        </p:spPr>
        <p:txBody>
          <a:bodyPr wrap="square" rtlCol="0">
            <a:spAutoFit/>
          </a:bodyPr>
          <a:lstStyle/>
          <a:p>
            <a:r>
              <a:rPr kumimoji="1" lang="zh-CN" altLang="en-US" sz="1600" dirty="0">
                <a:latin typeface="Microsoft YaHei" panose="020B0503020204020204" pitchFamily="34" charset="-122"/>
                <a:ea typeface="Microsoft YaHei" panose="020B0503020204020204" pitchFamily="34" charset="-122"/>
              </a:rPr>
              <a:t>度和局部聚类系数</a:t>
            </a:r>
          </a:p>
        </p:txBody>
      </p:sp>
    </p:spTree>
    <p:extLst>
      <p:ext uri="{BB962C8B-B14F-4D97-AF65-F5344CB8AC3E}">
        <p14:creationId xmlns:p14="http://schemas.microsoft.com/office/powerpoint/2010/main" val="2663141441"/>
      </p:ext>
    </p:extLst>
  </p:cSld>
  <p:clrMapOvr>
    <a:masterClrMapping/>
  </p:clrMapOvr>
  <mc:AlternateContent xmlns:mc="http://schemas.openxmlformats.org/markup-compatibility/2006" xmlns:p14="http://schemas.microsoft.com/office/powerpoint/2010/main">
    <mc:Choice Requires="p14">
      <p:transition spd="med" p14:dur="700">
        <p:wipe/>
      </p:transition>
    </mc:Choice>
    <mc:Fallback xmlns="">
      <p:transition spd="med">
        <p:wip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标题 3"/>
          <p:cNvSpPr txBox="1"/>
          <p:nvPr/>
        </p:nvSpPr>
        <p:spPr>
          <a:xfrm>
            <a:off x="0" y="-26988"/>
            <a:ext cx="9144000" cy="863601"/>
          </a:xfrm>
          <a:prstGeom prst="rect">
            <a:avLst/>
          </a:prstGeom>
          <a:solidFill>
            <a:srgbClr val="02409A"/>
          </a:solidFill>
          <a:ln>
            <a:noFill/>
          </a:ln>
          <a:effectLst/>
        </p:spPr>
        <p:txBody>
          <a:bodyPr tIns="0" bIns="0" anchor="ctr"/>
          <a:lstStyle/>
          <a:p>
            <a:pPr algn="ctr">
              <a:spcBef>
                <a:spcPct val="0"/>
              </a:spcBef>
              <a:defRPr/>
            </a:pPr>
            <a:endParaRPr lang="zh-CN" altLang="en-US" sz="4800" b="1" dirty="0">
              <a:solidFill>
                <a:prstClr val="white"/>
              </a:solidFill>
              <a:latin typeface="微软雅黑" panose="020B0503020204020204" pitchFamily="34" charset="-122"/>
              <a:ea typeface="微软雅黑" panose="020B0503020204020204" pitchFamily="34" charset="-122"/>
            </a:endParaRPr>
          </a:p>
        </p:txBody>
      </p:sp>
      <p:cxnSp>
        <p:nvCxnSpPr>
          <p:cNvPr id="39951" name="直接连接符 19"/>
          <p:cNvCxnSpPr/>
          <p:nvPr/>
        </p:nvCxnSpPr>
        <p:spPr bwMode="auto">
          <a:xfrm flipH="1">
            <a:off x="449263" y="-25400"/>
            <a:ext cx="1587" cy="841375"/>
          </a:xfrm>
          <a:prstGeom prst="line">
            <a:avLst/>
          </a:prstGeom>
          <a:noFill/>
          <a:ln w="28575" algn="ctr">
            <a:solidFill>
              <a:schemeClr val="bg1"/>
            </a:solidFill>
            <a:round/>
          </a:ln>
          <a:effectLst/>
          <a:extLst>
            <a:ext uri="{909E8E84-426E-40DD-AFC4-6F175D3DCCD1}">
              <a14:hiddenFill xmlns:a14="http://schemas.microsoft.com/office/drawing/2010/main">
                <a:noFill/>
              </a14:hiddenFill>
            </a:ext>
          </a:extLst>
        </p:spPr>
      </p:cxnSp>
      <p:cxnSp>
        <p:nvCxnSpPr>
          <p:cNvPr id="39952" name="直接连接符 20"/>
          <p:cNvCxnSpPr/>
          <p:nvPr/>
        </p:nvCxnSpPr>
        <p:spPr bwMode="auto">
          <a:xfrm flipH="1">
            <a:off x="511175" y="-26988"/>
            <a:ext cx="1588" cy="554038"/>
          </a:xfrm>
          <a:prstGeom prst="line">
            <a:avLst/>
          </a:prstGeom>
          <a:noFill/>
          <a:ln w="28575" algn="ctr">
            <a:solidFill>
              <a:schemeClr val="bg1"/>
            </a:solidFill>
            <a:round/>
          </a:ln>
          <a:effectLst/>
          <a:extLst>
            <a:ext uri="{909E8E84-426E-40DD-AFC4-6F175D3DCCD1}">
              <a14:hiddenFill xmlns:a14="http://schemas.microsoft.com/office/drawing/2010/main">
                <a:noFill/>
              </a14:hiddenFill>
            </a:ext>
          </a:extLst>
        </p:spPr>
      </p:cxnSp>
      <p:cxnSp>
        <p:nvCxnSpPr>
          <p:cNvPr id="39953" name="直接连接符 30"/>
          <p:cNvCxnSpPr/>
          <p:nvPr/>
        </p:nvCxnSpPr>
        <p:spPr bwMode="auto">
          <a:xfrm>
            <a:off x="576263" y="-26988"/>
            <a:ext cx="0" cy="298451"/>
          </a:xfrm>
          <a:prstGeom prst="line">
            <a:avLst/>
          </a:prstGeom>
          <a:noFill/>
          <a:ln w="28575" algn="ctr">
            <a:solidFill>
              <a:schemeClr val="bg1"/>
            </a:solidFill>
            <a:round/>
          </a:ln>
          <a:effectLst/>
          <a:extLst>
            <a:ext uri="{909E8E84-426E-40DD-AFC4-6F175D3DCCD1}">
              <a14:hiddenFill xmlns:a14="http://schemas.microsoft.com/office/drawing/2010/main">
                <a:noFill/>
              </a14:hiddenFill>
            </a:ext>
          </a:extLst>
        </p:spPr>
      </p:cxnSp>
      <p:sp>
        <p:nvSpPr>
          <p:cNvPr id="58" name="TextBox 19"/>
          <p:cNvSpPr txBox="1">
            <a:spLocks noChangeArrowheads="1"/>
          </p:cNvSpPr>
          <p:nvPr/>
        </p:nvSpPr>
        <p:spPr bwMode="auto">
          <a:xfrm>
            <a:off x="622300" y="142875"/>
            <a:ext cx="8545830" cy="5232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fontAlgn="base" hangingPunct="1">
              <a:spcBef>
                <a:spcPct val="0"/>
              </a:spcBef>
              <a:spcAft>
                <a:spcPct val="0"/>
              </a:spcAft>
            </a:pPr>
            <a:r>
              <a:rPr lang="zh-CN" altLang="en-US" sz="2800" b="1" dirty="0">
                <a:solidFill>
                  <a:prstClr val="white"/>
                </a:solidFill>
                <a:latin typeface="微软雅黑" panose="020B0503020204020204" pitchFamily="34" charset="-122"/>
                <a:ea typeface="微软雅黑" panose="020B0503020204020204" pitchFamily="34" charset="-122"/>
                <a:cs typeface="Arial" panose="020B0604020202020204" pitchFamily="34" charset="0"/>
              </a:rPr>
              <a:t>任务设置</a:t>
            </a:r>
            <a:endParaRPr lang="en-US" altLang="zh-CN" sz="2800" b="1" dirty="0">
              <a:solidFill>
                <a:prstClr val="white"/>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 name="灯片编号占位符 3"/>
          <p:cNvSpPr>
            <a:spLocks noGrp="1"/>
          </p:cNvSpPr>
          <p:nvPr>
            <p:ph type="sldNum" sz="quarter" idx="12"/>
          </p:nvPr>
        </p:nvSpPr>
        <p:spPr/>
        <p:txBody>
          <a:bodyPr/>
          <a:lstStyle/>
          <a:p>
            <a:fld id="{94B6E62B-4DEC-4954-AD3A-658470571C9E}" type="slidenum">
              <a:rPr lang="zh-CN" altLang="en-US" smtClean="0"/>
              <a:t>28</a:t>
            </a:fld>
            <a:endParaRPr lang="zh-CN" altLang="en-US"/>
          </a:p>
        </p:txBody>
      </p:sp>
      <p:sp>
        <p:nvSpPr>
          <p:cNvPr id="12" name="文本框 11">
            <a:extLst>
              <a:ext uri="{FF2B5EF4-FFF2-40B4-BE49-F238E27FC236}">
                <a16:creationId xmlns:a16="http://schemas.microsoft.com/office/drawing/2014/main" id="{B2D13BFB-FCF1-DBBF-E93C-9030A21F2191}"/>
              </a:ext>
            </a:extLst>
          </p:cNvPr>
          <p:cNvSpPr txBox="1"/>
          <p:nvPr/>
        </p:nvSpPr>
        <p:spPr>
          <a:xfrm>
            <a:off x="511175" y="985838"/>
            <a:ext cx="7303760" cy="499560"/>
          </a:xfrm>
          <a:prstGeom prst="rect">
            <a:avLst/>
          </a:prstGeom>
          <a:noFill/>
        </p:spPr>
        <p:txBody>
          <a:bodyPr wrap="square" rtlCol="0">
            <a:spAutoFit/>
          </a:bodyPr>
          <a:lstStyle/>
          <a:p>
            <a:pPr marL="342900" indent="-342900">
              <a:lnSpc>
                <a:spcPct val="150000"/>
              </a:lnSpc>
              <a:buSzPct val="55000"/>
              <a:buFont typeface="Wingdings" pitchFamily="2" charset="2"/>
              <a:buChar char="n"/>
            </a:pPr>
            <a:r>
              <a:rPr kumimoji="1" lang="zh-CN" altLang="en-US" sz="2000" b="1" dirty="0">
                <a:latin typeface="Microsoft YaHei" panose="020B0503020204020204" pitchFamily="34" charset="-122"/>
                <a:ea typeface="Microsoft YaHei" panose="020B0503020204020204" pitchFamily="34" charset="-122"/>
              </a:rPr>
              <a:t>社区搜索的三种任务结构</a:t>
            </a:r>
            <a:endParaRPr kumimoji="1" lang="en-US" altLang="zh-CN" sz="2000" b="1" dirty="0">
              <a:latin typeface="Microsoft YaHei" panose="020B0503020204020204" pitchFamily="34" charset="-122"/>
              <a:ea typeface="Microsoft YaHei" panose="020B0503020204020204" pitchFamily="34" charset="-122"/>
            </a:endParaRPr>
          </a:p>
        </p:txBody>
      </p:sp>
      <p:pic>
        <p:nvPicPr>
          <p:cNvPr id="2" name="图片 1">
            <a:extLst>
              <a:ext uri="{FF2B5EF4-FFF2-40B4-BE49-F238E27FC236}">
                <a16:creationId xmlns:a16="http://schemas.microsoft.com/office/drawing/2014/main" id="{5DC379D8-50C1-A337-C069-AF0A2BEAFFFB}"/>
              </a:ext>
            </a:extLst>
          </p:cNvPr>
          <p:cNvPicPr>
            <a:picLocks noChangeAspect="1"/>
          </p:cNvPicPr>
          <p:nvPr/>
        </p:nvPicPr>
        <p:blipFill rotWithShape="1">
          <a:blip r:embed="rId3"/>
          <a:srcRect b="13191"/>
          <a:stretch/>
        </p:blipFill>
        <p:spPr>
          <a:xfrm>
            <a:off x="147822" y="1699555"/>
            <a:ext cx="8848356" cy="2485251"/>
          </a:xfrm>
          <a:prstGeom prst="rect">
            <a:avLst/>
          </a:prstGeom>
        </p:spPr>
      </p:pic>
      <p:sp>
        <p:nvSpPr>
          <p:cNvPr id="3" name="文本框 2">
            <a:extLst>
              <a:ext uri="{FF2B5EF4-FFF2-40B4-BE49-F238E27FC236}">
                <a16:creationId xmlns:a16="http://schemas.microsoft.com/office/drawing/2014/main" id="{A2767B70-85FF-0976-E029-924A8B75938B}"/>
              </a:ext>
            </a:extLst>
          </p:cNvPr>
          <p:cNvSpPr txBox="1"/>
          <p:nvPr/>
        </p:nvSpPr>
        <p:spPr>
          <a:xfrm>
            <a:off x="576263" y="4234793"/>
            <a:ext cx="7303760" cy="499560"/>
          </a:xfrm>
          <a:prstGeom prst="rect">
            <a:avLst/>
          </a:prstGeom>
          <a:noFill/>
        </p:spPr>
        <p:txBody>
          <a:bodyPr wrap="square" rtlCol="0">
            <a:spAutoFit/>
          </a:bodyPr>
          <a:lstStyle/>
          <a:p>
            <a:pPr marL="342900" indent="-342900">
              <a:lnSpc>
                <a:spcPct val="150000"/>
              </a:lnSpc>
              <a:buSzPct val="55000"/>
              <a:buFont typeface="Wingdings" pitchFamily="2" charset="2"/>
              <a:buChar char="n"/>
            </a:pPr>
            <a:r>
              <a:rPr kumimoji="1" lang="zh-CN" altLang="en-US" sz="2000" b="1" dirty="0">
                <a:latin typeface="Microsoft YaHei" panose="020B0503020204020204" pitchFamily="34" charset="-122"/>
                <a:ea typeface="Microsoft YaHei" panose="020B0503020204020204" pitchFamily="34" charset="-122"/>
              </a:rPr>
              <a:t>四种实验任务</a:t>
            </a:r>
            <a:endParaRPr kumimoji="1" lang="en-US" altLang="zh-CN" sz="2000" b="1" dirty="0">
              <a:latin typeface="Microsoft YaHei" panose="020B0503020204020204" pitchFamily="34" charset="-122"/>
              <a:ea typeface="Microsoft YaHei" panose="020B0503020204020204" pitchFamily="34" charset="-122"/>
            </a:endParaRPr>
          </a:p>
        </p:txBody>
      </p:sp>
      <p:graphicFrame>
        <p:nvGraphicFramePr>
          <p:cNvPr id="5" name="表格 5">
            <a:extLst>
              <a:ext uri="{FF2B5EF4-FFF2-40B4-BE49-F238E27FC236}">
                <a16:creationId xmlns:a16="http://schemas.microsoft.com/office/drawing/2014/main" id="{B56D37A7-1A96-C6AE-8F40-75AEF57BA562}"/>
              </a:ext>
            </a:extLst>
          </p:cNvPr>
          <p:cNvGraphicFramePr>
            <a:graphicFrameLocks noGrp="1"/>
          </p:cNvGraphicFramePr>
          <p:nvPr>
            <p:extLst>
              <p:ext uri="{D42A27DB-BD31-4B8C-83A1-F6EECF244321}">
                <p14:modId xmlns:p14="http://schemas.microsoft.com/office/powerpoint/2010/main" val="592799840"/>
              </p:ext>
            </p:extLst>
          </p:nvPr>
        </p:nvGraphicFramePr>
        <p:xfrm>
          <a:off x="1115055" y="4883100"/>
          <a:ext cx="6764968" cy="1559560"/>
        </p:xfrm>
        <a:graphic>
          <a:graphicData uri="http://schemas.openxmlformats.org/drawingml/2006/table">
            <a:tbl>
              <a:tblPr firstRow="1" bandRow="1">
                <a:tableStyleId>{5C22544A-7EE6-4342-B048-85BDC9FD1C3A}</a:tableStyleId>
              </a:tblPr>
              <a:tblGrid>
                <a:gridCol w="1691242">
                  <a:extLst>
                    <a:ext uri="{9D8B030D-6E8A-4147-A177-3AD203B41FA5}">
                      <a16:colId xmlns:a16="http://schemas.microsoft.com/office/drawing/2014/main" val="1857887852"/>
                    </a:ext>
                  </a:extLst>
                </a:gridCol>
                <a:gridCol w="1691242">
                  <a:extLst>
                    <a:ext uri="{9D8B030D-6E8A-4147-A177-3AD203B41FA5}">
                      <a16:colId xmlns:a16="http://schemas.microsoft.com/office/drawing/2014/main" val="3009221123"/>
                    </a:ext>
                  </a:extLst>
                </a:gridCol>
                <a:gridCol w="1691242">
                  <a:extLst>
                    <a:ext uri="{9D8B030D-6E8A-4147-A177-3AD203B41FA5}">
                      <a16:colId xmlns:a16="http://schemas.microsoft.com/office/drawing/2014/main" val="918990528"/>
                    </a:ext>
                  </a:extLst>
                </a:gridCol>
                <a:gridCol w="1691242">
                  <a:extLst>
                    <a:ext uri="{9D8B030D-6E8A-4147-A177-3AD203B41FA5}">
                      <a16:colId xmlns:a16="http://schemas.microsoft.com/office/drawing/2014/main" val="616273221"/>
                    </a:ext>
                  </a:extLst>
                </a:gridCol>
              </a:tblGrid>
              <a:tr h="370840">
                <a:tc>
                  <a:txBody>
                    <a:bodyPr/>
                    <a:lstStyle/>
                    <a:p>
                      <a:r>
                        <a:rPr lang="en-US" altLang="zh-CN" dirty="0"/>
                        <a:t>1</a:t>
                      </a:r>
                      <a:endParaRPr lang="zh-CN" altLang="en-US" dirty="0"/>
                    </a:p>
                  </a:txBody>
                  <a:tcPr/>
                </a:tc>
                <a:tc>
                  <a:txBody>
                    <a:bodyPr/>
                    <a:lstStyle/>
                    <a:p>
                      <a:r>
                        <a:rPr lang="en-US" altLang="zh-CN"/>
                        <a:t>2</a:t>
                      </a:r>
                      <a:endParaRPr lang="zh-CN" altLang="en-US" dirty="0"/>
                    </a:p>
                  </a:txBody>
                  <a:tcPr/>
                </a:tc>
                <a:tc>
                  <a:txBody>
                    <a:bodyPr/>
                    <a:lstStyle/>
                    <a:p>
                      <a:r>
                        <a:rPr lang="en-US" altLang="zh-CN" dirty="0"/>
                        <a:t>3</a:t>
                      </a:r>
                      <a:endParaRPr lang="zh-CN" altLang="en-US" dirty="0"/>
                    </a:p>
                  </a:txBody>
                  <a:tcPr/>
                </a:tc>
                <a:tc>
                  <a:txBody>
                    <a:bodyPr/>
                    <a:lstStyle/>
                    <a:p>
                      <a:r>
                        <a:rPr lang="en-US" altLang="zh-CN" dirty="0"/>
                        <a:t>4</a:t>
                      </a:r>
                      <a:endParaRPr lang="zh-CN" altLang="en-US" dirty="0"/>
                    </a:p>
                  </a:txBody>
                  <a:tcPr/>
                </a:tc>
                <a:extLst>
                  <a:ext uri="{0D108BD9-81ED-4DB2-BD59-A6C34878D82A}">
                    <a16:rowId xmlns:a16="http://schemas.microsoft.com/office/drawing/2014/main" val="3974465877"/>
                  </a:ext>
                </a:extLst>
              </a:tr>
              <a:tr h="370840">
                <a:tc>
                  <a:txBody>
                    <a:bodyPr/>
                    <a:lstStyle/>
                    <a:p>
                      <a:r>
                        <a:rPr lang="zh-CN" altLang="en-US" dirty="0"/>
                        <a:t>Single Graph with Shared Communities Task (SGSC) </a:t>
                      </a:r>
                    </a:p>
                  </a:txBody>
                  <a:tcPr/>
                </a:tc>
                <a:tc>
                  <a:txBody>
                    <a:bodyPr/>
                    <a:lstStyle/>
                    <a:p>
                      <a:r>
                        <a:rPr lang="zh-CN" altLang="en-US" dirty="0"/>
                        <a:t>Single Graph with Disjoint Communities Tas</a:t>
                      </a:r>
                      <a:r>
                        <a:rPr lang="en-US" altLang="zh-CN" dirty="0"/>
                        <a:t>k</a:t>
                      </a:r>
                      <a:r>
                        <a:rPr lang="zh-CN" altLang="en-US" dirty="0"/>
                        <a:t>(SGDC) </a:t>
                      </a:r>
                    </a:p>
                  </a:txBody>
                  <a:tcPr/>
                </a:tc>
                <a:tc>
                  <a:txBody>
                    <a:bodyPr/>
                    <a:lstStyle/>
                    <a:p>
                      <a:r>
                        <a:rPr lang="zh-CN" altLang="en-US" dirty="0"/>
                        <a:t>Multiple Graphs from One Domain Task (MGOD) </a:t>
                      </a:r>
                    </a:p>
                  </a:txBody>
                  <a:tcPr/>
                </a:tc>
                <a:tc>
                  <a:txBody>
                    <a:bodyPr/>
                    <a:lstStyle/>
                    <a:p>
                      <a:r>
                        <a:rPr lang="zh-CN" altLang="en-US" dirty="0"/>
                        <a:t>Multiple Graphs from Different Domains Task (MGDD)</a:t>
                      </a:r>
                    </a:p>
                  </a:txBody>
                  <a:tcPr/>
                </a:tc>
                <a:extLst>
                  <a:ext uri="{0D108BD9-81ED-4DB2-BD59-A6C34878D82A}">
                    <a16:rowId xmlns:a16="http://schemas.microsoft.com/office/drawing/2014/main" val="997144464"/>
                  </a:ext>
                </a:extLst>
              </a:tr>
            </a:tbl>
          </a:graphicData>
        </a:graphic>
      </p:graphicFrame>
    </p:spTree>
    <p:extLst>
      <p:ext uri="{BB962C8B-B14F-4D97-AF65-F5344CB8AC3E}">
        <p14:creationId xmlns:p14="http://schemas.microsoft.com/office/powerpoint/2010/main" val="3078829456"/>
      </p:ext>
    </p:extLst>
  </p:cSld>
  <p:clrMapOvr>
    <a:masterClrMapping/>
  </p:clrMapOvr>
  <mc:AlternateContent xmlns:mc="http://schemas.openxmlformats.org/markup-compatibility/2006" xmlns:p14="http://schemas.microsoft.com/office/powerpoint/2010/main">
    <mc:Choice Requires="p14">
      <p:transition spd="med" p14:dur="700">
        <p:wipe/>
      </p:transition>
    </mc:Choice>
    <mc:Fallback xmlns="">
      <p:transition spd="med">
        <p:wip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标题 3"/>
          <p:cNvSpPr txBox="1"/>
          <p:nvPr/>
        </p:nvSpPr>
        <p:spPr>
          <a:xfrm>
            <a:off x="0" y="-26988"/>
            <a:ext cx="9144000" cy="863601"/>
          </a:xfrm>
          <a:prstGeom prst="rect">
            <a:avLst/>
          </a:prstGeom>
          <a:solidFill>
            <a:srgbClr val="02409A"/>
          </a:solidFill>
          <a:ln>
            <a:noFill/>
          </a:ln>
          <a:effectLst/>
        </p:spPr>
        <p:txBody>
          <a:bodyPr tIns="0" bIns="0" anchor="ctr"/>
          <a:lstStyle/>
          <a:p>
            <a:pPr algn="ctr">
              <a:spcBef>
                <a:spcPct val="0"/>
              </a:spcBef>
              <a:defRPr/>
            </a:pPr>
            <a:endParaRPr lang="zh-CN" altLang="en-US" sz="4800" b="1" dirty="0">
              <a:solidFill>
                <a:prstClr val="white"/>
              </a:solidFill>
              <a:latin typeface="微软雅黑" panose="020B0503020204020204" pitchFamily="34" charset="-122"/>
              <a:ea typeface="微软雅黑" panose="020B0503020204020204" pitchFamily="34" charset="-122"/>
            </a:endParaRPr>
          </a:p>
        </p:txBody>
      </p:sp>
      <p:cxnSp>
        <p:nvCxnSpPr>
          <p:cNvPr id="39951" name="直接连接符 19"/>
          <p:cNvCxnSpPr/>
          <p:nvPr/>
        </p:nvCxnSpPr>
        <p:spPr bwMode="auto">
          <a:xfrm flipH="1">
            <a:off x="449263" y="-25400"/>
            <a:ext cx="1587" cy="841375"/>
          </a:xfrm>
          <a:prstGeom prst="line">
            <a:avLst/>
          </a:prstGeom>
          <a:noFill/>
          <a:ln w="28575" algn="ctr">
            <a:solidFill>
              <a:schemeClr val="bg1"/>
            </a:solidFill>
            <a:round/>
          </a:ln>
          <a:effectLst/>
          <a:extLst>
            <a:ext uri="{909E8E84-426E-40DD-AFC4-6F175D3DCCD1}">
              <a14:hiddenFill xmlns:a14="http://schemas.microsoft.com/office/drawing/2010/main">
                <a:noFill/>
              </a14:hiddenFill>
            </a:ext>
          </a:extLst>
        </p:spPr>
      </p:cxnSp>
      <p:cxnSp>
        <p:nvCxnSpPr>
          <p:cNvPr id="39952" name="直接连接符 20"/>
          <p:cNvCxnSpPr/>
          <p:nvPr/>
        </p:nvCxnSpPr>
        <p:spPr bwMode="auto">
          <a:xfrm flipH="1">
            <a:off x="511175" y="-26988"/>
            <a:ext cx="1588" cy="554038"/>
          </a:xfrm>
          <a:prstGeom prst="line">
            <a:avLst/>
          </a:prstGeom>
          <a:noFill/>
          <a:ln w="28575" algn="ctr">
            <a:solidFill>
              <a:schemeClr val="bg1"/>
            </a:solidFill>
            <a:round/>
          </a:ln>
          <a:effectLst/>
          <a:extLst>
            <a:ext uri="{909E8E84-426E-40DD-AFC4-6F175D3DCCD1}">
              <a14:hiddenFill xmlns:a14="http://schemas.microsoft.com/office/drawing/2010/main">
                <a:noFill/>
              </a14:hiddenFill>
            </a:ext>
          </a:extLst>
        </p:spPr>
      </p:cxnSp>
      <p:cxnSp>
        <p:nvCxnSpPr>
          <p:cNvPr id="39953" name="直接连接符 30"/>
          <p:cNvCxnSpPr/>
          <p:nvPr/>
        </p:nvCxnSpPr>
        <p:spPr bwMode="auto">
          <a:xfrm>
            <a:off x="576263" y="-26988"/>
            <a:ext cx="0" cy="298451"/>
          </a:xfrm>
          <a:prstGeom prst="line">
            <a:avLst/>
          </a:prstGeom>
          <a:noFill/>
          <a:ln w="28575" algn="ctr">
            <a:solidFill>
              <a:schemeClr val="bg1"/>
            </a:solidFill>
            <a:round/>
          </a:ln>
          <a:effectLst/>
          <a:extLst>
            <a:ext uri="{909E8E84-426E-40DD-AFC4-6F175D3DCCD1}">
              <a14:hiddenFill xmlns:a14="http://schemas.microsoft.com/office/drawing/2010/main">
                <a:noFill/>
              </a14:hiddenFill>
            </a:ext>
          </a:extLst>
        </p:spPr>
      </p:cxnSp>
      <p:sp>
        <p:nvSpPr>
          <p:cNvPr id="58" name="TextBox 19"/>
          <p:cNvSpPr txBox="1">
            <a:spLocks noChangeArrowheads="1"/>
          </p:cNvSpPr>
          <p:nvPr/>
        </p:nvSpPr>
        <p:spPr bwMode="auto">
          <a:xfrm>
            <a:off x="622300" y="142875"/>
            <a:ext cx="8545830" cy="5232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fontAlgn="base" hangingPunct="1">
              <a:spcBef>
                <a:spcPct val="0"/>
              </a:spcBef>
              <a:spcAft>
                <a:spcPct val="0"/>
              </a:spcAft>
            </a:pPr>
            <a:r>
              <a:rPr lang="zh-CN" altLang="en-US" sz="2800" b="1" dirty="0">
                <a:solidFill>
                  <a:prstClr val="white"/>
                </a:solidFill>
                <a:latin typeface="微软雅黑" panose="020B0503020204020204" pitchFamily="34" charset="-122"/>
                <a:ea typeface="微软雅黑" panose="020B0503020204020204" pitchFamily="34" charset="-122"/>
                <a:cs typeface="Arial" panose="020B0604020202020204" pitchFamily="34" charset="0"/>
              </a:rPr>
              <a:t>基线模型</a:t>
            </a:r>
            <a:endParaRPr lang="en-US" altLang="zh-CN" sz="2800" b="1" dirty="0">
              <a:solidFill>
                <a:prstClr val="white"/>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 name="灯片编号占位符 3"/>
          <p:cNvSpPr>
            <a:spLocks noGrp="1"/>
          </p:cNvSpPr>
          <p:nvPr>
            <p:ph type="sldNum" sz="quarter" idx="12"/>
          </p:nvPr>
        </p:nvSpPr>
        <p:spPr/>
        <p:txBody>
          <a:bodyPr/>
          <a:lstStyle/>
          <a:p>
            <a:fld id="{94B6E62B-4DEC-4954-AD3A-658470571C9E}" type="slidenum">
              <a:rPr lang="zh-CN" altLang="en-US" smtClean="0"/>
              <a:t>29</a:t>
            </a:fld>
            <a:endParaRPr lang="zh-CN" altLang="en-US"/>
          </a:p>
        </p:txBody>
      </p:sp>
      <p:sp>
        <p:nvSpPr>
          <p:cNvPr id="3" name="文本框 2">
            <a:extLst>
              <a:ext uri="{FF2B5EF4-FFF2-40B4-BE49-F238E27FC236}">
                <a16:creationId xmlns:a16="http://schemas.microsoft.com/office/drawing/2014/main" id="{A2767B70-85FF-0976-E029-924A8B75938B}"/>
              </a:ext>
            </a:extLst>
          </p:cNvPr>
          <p:cNvSpPr txBox="1"/>
          <p:nvPr/>
        </p:nvSpPr>
        <p:spPr>
          <a:xfrm>
            <a:off x="576263" y="4234793"/>
            <a:ext cx="7303760" cy="499560"/>
          </a:xfrm>
          <a:prstGeom prst="rect">
            <a:avLst/>
          </a:prstGeom>
          <a:noFill/>
        </p:spPr>
        <p:txBody>
          <a:bodyPr wrap="square" rtlCol="0">
            <a:spAutoFit/>
          </a:bodyPr>
          <a:lstStyle/>
          <a:p>
            <a:pPr marL="342900" indent="-342900">
              <a:lnSpc>
                <a:spcPct val="150000"/>
              </a:lnSpc>
              <a:buSzPct val="55000"/>
              <a:buFont typeface="Wingdings" pitchFamily="2" charset="2"/>
              <a:buChar char="n"/>
            </a:pPr>
            <a:r>
              <a:rPr kumimoji="1" lang="zh-CN" altLang="en-US" sz="2000" b="1" dirty="0">
                <a:latin typeface="Microsoft YaHei" panose="020B0503020204020204" pitchFamily="34" charset="-122"/>
                <a:ea typeface="Microsoft YaHei" panose="020B0503020204020204" pitchFamily="34" charset="-122"/>
              </a:rPr>
              <a:t>四种实验任务</a:t>
            </a:r>
            <a:endParaRPr kumimoji="1" lang="en-US" altLang="zh-CN" sz="2000" b="1" dirty="0">
              <a:latin typeface="Microsoft YaHei" panose="020B0503020204020204" pitchFamily="34" charset="-122"/>
              <a:ea typeface="Microsoft YaHei" panose="020B0503020204020204" pitchFamily="34" charset="-122"/>
            </a:endParaRPr>
          </a:p>
        </p:txBody>
      </p:sp>
      <p:graphicFrame>
        <p:nvGraphicFramePr>
          <p:cNvPr id="6" name="表格 6">
            <a:extLst>
              <a:ext uri="{FF2B5EF4-FFF2-40B4-BE49-F238E27FC236}">
                <a16:creationId xmlns:a16="http://schemas.microsoft.com/office/drawing/2014/main" id="{112E3174-CE54-B3A8-D8C1-B5C9CAADA1EA}"/>
              </a:ext>
            </a:extLst>
          </p:cNvPr>
          <p:cNvGraphicFramePr>
            <a:graphicFrameLocks noGrp="1"/>
          </p:cNvGraphicFramePr>
          <p:nvPr>
            <p:extLst>
              <p:ext uri="{D42A27DB-BD31-4B8C-83A1-F6EECF244321}">
                <p14:modId xmlns:p14="http://schemas.microsoft.com/office/powerpoint/2010/main" val="1050020141"/>
              </p:ext>
            </p:extLst>
          </p:nvPr>
        </p:nvGraphicFramePr>
        <p:xfrm>
          <a:off x="415152" y="1324093"/>
          <a:ext cx="8313696" cy="4545156"/>
        </p:xfrm>
        <a:graphic>
          <a:graphicData uri="http://schemas.openxmlformats.org/drawingml/2006/table">
            <a:tbl>
              <a:tblPr firstRow="1" bandRow="1">
                <a:tableStyleId>{5C22544A-7EE6-4342-B048-85BDC9FD1C3A}</a:tableStyleId>
              </a:tblPr>
              <a:tblGrid>
                <a:gridCol w="2821343">
                  <a:extLst>
                    <a:ext uri="{9D8B030D-6E8A-4147-A177-3AD203B41FA5}">
                      <a16:colId xmlns:a16="http://schemas.microsoft.com/office/drawing/2014/main" val="3243353949"/>
                    </a:ext>
                  </a:extLst>
                </a:gridCol>
                <a:gridCol w="5492353">
                  <a:extLst>
                    <a:ext uri="{9D8B030D-6E8A-4147-A177-3AD203B41FA5}">
                      <a16:colId xmlns:a16="http://schemas.microsoft.com/office/drawing/2014/main" val="2140163528"/>
                    </a:ext>
                  </a:extLst>
                </a:gridCol>
              </a:tblGrid>
              <a:tr h="352367">
                <a:tc>
                  <a:txBody>
                    <a:bodyPr/>
                    <a:lstStyle/>
                    <a:p>
                      <a:pPr algn="ctr">
                        <a:lnSpc>
                          <a:spcPct val="120000"/>
                        </a:lnSpc>
                      </a:pPr>
                      <a:r>
                        <a:rPr lang="zh-CN" altLang="en-US" sz="1600" dirty="0">
                          <a:latin typeface="Microsoft YaHei" panose="020B0503020204020204" pitchFamily="34" charset="-122"/>
                          <a:ea typeface="Microsoft YaHei" panose="020B0503020204020204" pitchFamily="34" charset="-122"/>
                        </a:rPr>
                        <a:t>模型名称</a:t>
                      </a:r>
                    </a:p>
                  </a:txBody>
                  <a:tcPr anchor="ctr"/>
                </a:tc>
                <a:tc>
                  <a:txBody>
                    <a:bodyPr/>
                    <a:lstStyle/>
                    <a:p>
                      <a:pPr algn="ctr">
                        <a:lnSpc>
                          <a:spcPct val="120000"/>
                        </a:lnSpc>
                      </a:pPr>
                      <a:r>
                        <a:rPr lang="zh-CN" altLang="en-US" sz="1600" dirty="0">
                          <a:latin typeface="Microsoft YaHei" panose="020B0503020204020204" pitchFamily="34" charset="-122"/>
                          <a:ea typeface="Microsoft YaHei" panose="020B0503020204020204" pitchFamily="34" charset="-122"/>
                        </a:rPr>
                        <a:t>描述</a:t>
                      </a:r>
                    </a:p>
                  </a:txBody>
                  <a:tcPr anchor="ctr"/>
                </a:tc>
                <a:extLst>
                  <a:ext uri="{0D108BD9-81ED-4DB2-BD59-A6C34878D82A}">
                    <a16:rowId xmlns:a16="http://schemas.microsoft.com/office/drawing/2014/main" val="2666418717"/>
                  </a:ext>
                </a:extLst>
              </a:tr>
              <a:tr h="639392">
                <a:tc>
                  <a:txBody>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lang="en" altLang="zh-CN" sz="1600" b="1" dirty="0">
                          <a:latin typeface="Microsoft YaHei" panose="020B0503020204020204" pitchFamily="34" charset="-122"/>
                          <a:ea typeface="Microsoft YaHei" panose="020B0503020204020204" pitchFamily="34" charset="-122"/>
                        </a:rPr>
                        <a:t>Feature Transfer</a:t>
                      </a:r>
                      <a:r>
                        <a:rPr lang="zh-CN" altLang="en" sz="1600" b="1" dirty="0">
                          <a:latin typeface="Microsoft YaHei" panose="020B0503020204020204" pitchFamily="34" charset="-122"/>
                          <a:ea typeface="Microsoft YaHei" panose="020B0503020204020204" pitchFamily="34" charset="-122"/>
                        </a:rPr>
                        <a:t>（</a:t>
                      </a:r>
                      <a:r>
                        <a:rPr lang="en" altLang="zh-CN" sz="1600" b="1" dirty="0" err="1">
                          <a:latin typeface="Microsoft YaHei" panose="020B0503020204020204" pitchFamily="34" charset="-122"/>
                          <a:ea typeface="Microsoft YaHei" panose="020B0503020204020204" pitchFamily="34" charset="-122"/>
                        </a:rPr>
                        <a:t>FeaTrans</a:t>
                      </a:r>
                      <a:r>
                        <a:rPr lang="zh-CN" altLang="en" sz="1600" b="1" dirty="0">
                          <a:latin typeface="Microsoft YaHei" panose="020B0503020204020204" pitchFamily="34" charset="-122"/>
                          <a:ea typeface="Microsoft YaHei" panose="020B0503020204020204" pitchFamily="34" charset="-122"/>
                        </a:rPr>
                        <a:t>）</a:t>
                      </a:r>
                      <a:endParaRPr lang="en" altLang="zh-CN" sz="1600" dirty="0">
                        <a:latin typeface="Microsoft YaHei" panose="020B0503020204020204" pitchFamily="34" charset="-122"/>
                        <a:ea typeface="Microsoft YaHei" panose="020B0503020204020204" pitchFamily="34" charset="-122"/>
                      </a:endParaRPr>
                    </a:p>
                  </a:txBody>
                  <a:tcPr anchor="ctr"/>
                </a:tc>
                <a:tc>
                  <a:txBody>
                    <a:bodyPr/>
                    <a:lstStyle/>
                    <a:p>
                      <a:pPr algn="ctr">
                        <a:lnSpc>
                          <a:spcPct val="120000"/>
                        </a:lnSpc>
                      </a:pPr>
                      <a:r>
                        <a:rPr lang="en" altLang="zh-CN" sz="1600" dirty="0">
                          <a:latin typeface="Microsoft YaHei" panose="020B0503020204020204" pitchFamily="34" charset="-122"/>
                          <a:ea typeface="Microsoft YaHei" panose="020B0503020204020204" pitchFamily="34" charset="-122"/>
                        </a:rPr>
                        <a:t>GNN</a:t>
                      </a:r>
                      <a:r>
                        <a:rPr lang="zh-CN" altLang="en" sz="1600" dirty="0">
                          <a:latin typeface="Microsoft YaHei" panose="020B0503020204020204" pitchFamily="34" charset="-122"/>
                          <a:ea typeface="Microsoft YaHei" panose="020B0503020204020204" pitchFamily="34" charset="-122"/>
                        </a:rPr>
                        <a:t>基本</a:t>
                      </a:r>
                      <a:r>
                        <a:rPr lang="zh-CN" altLang="en-US" sz="1600" dirty="0">
                          <a:latin typeface="Microsoft YaHei" panose="020B0503020204020204" pitchFamily="34" charset="-122"/>
                          <a:ea typeface="Microsoft YaHei" panose="020B0503020204020204" pitchFamily="34" charset="-122"/>
                        </a:rPr>
                        <a:t>模型，预训练后前</a:t>
                      </a:r>
                      <a:r>
                        <a:rPr lang="en" altLang="zh-CN" sz="1600" dirty="0">
                          <a:latin typeface="Microsoft YaHei" panose="020B0503020204020204" pitchFamily="34" charset="-122"/>
                          <a:ea typeface="Microsoft YaHei" panose="020B0503020204020204" pitchFamily="34" charset="-122"/>
                        </a:rPr>
                        <a:t>n-1</a:t>
                      </a:r>
                      <a:r>
                        <a:rPr lang="zh-CN" altLang="en-US" sz="1600" dirty="0">
                          <a:latin typeface="Microsoft YaHei" panose="020B0503020204020204" pitchFamily="34" charset="-122"/>
                          <a:ea typeface="Microsoft YaHei" panose="020B0503020204020204" pitchFamily="34" charset="-122"/>
                        </a:rPr>
                        <a:t>层参数都不变，通过支持集来微调最后一层</a:t>
                      </a:r>
                    </a:p>
                  </a:txBody>
                  <a:tcPr anchor="ctr"/>
                </a:tc>
                <a:extLst>
                  <a:ext uri="{0D108BD9-81ED-4DB2-BD59-A6C34878D82A}">
                    <a16:rowId xmlns:a16="http://schemas.microsoft.com/office/drawing/2014/main" val="81419503"/>
                  </a:ext>
                </a:extLst>
              </a:tr>
              <a:tr h="639392">
                <a:tc>
                  <a:txBody>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lang="en" altLang="zh-CN" sz="1600" b="1" dirty="0">
                          <a:latin typeface="Microsoft YaHei" panose="020B0503020204020204" pitchFamily="34" charset="-122"/>
                          <a:ea typeface="Microsoft YaHei" panose="020B0503020204020204" pitchFamily="34" charset="-122"/>
                        </a:rPr>
                        <a:t>Model-Agnostic Meta-Learning</a:t>
                      </a:r>
                      <a:r>
                        <a:rPr lang="zh-CN" altLang="en" sz="1600" b="1" dirty="0">
                          <a:latin typeface="Microsoft YaHei" panose="020B0503020204020204" pitchFamily="34" charset="-122"/>
                          <a:ea typeface="Microsoft YaHei" panose="020B0503020204020204" pitchFamily="34" charset="-122"/>
                        </a:rPr>
                        <a:t>（</a:t>
                      </a:r>
                      <a:r>
                        <a:rPr lang="en" altLang="zh-CN" sz="1600" b="1" dirty="0">
                          <a:latin typeface="Microsoft YaHei" panose="020B0503020204020204" pitchFamily="34" charset="-122"/>
                          <a:ea typeface="Microsoft YaHei" panose="020B0503020204020204" pitchFamily="34" charset="-122"/>
                        </a:rPr>
                        <a:t>MAML</a:t>
                      </a:r>
                      <a:r>
                        <a:rPr lang="zh-CN" altLang="en" sz="1600" b="1" dirty="0">
                          <a:latin typeface="Microsoft YaHei" panose="020B0503020204020204" pitchFamily="34" charset="-122"/>
                          <a:ea typeface="Microsoft YaHei" panose="020B0503020204020204" pitchFamily="34" charset="-122"/>
                        </a:rPr>
                        <a:t>）</a:t>
                      </a:r>
                      <a:endParaRPr lang="en" altLang="zh-CN" sz="1600" dirty="0">
                        <a:latin typeface="Microsoft YaHei" panose="020B0503020204020204" pitchFamily="34" charset="-122"/>
                        <a:ea typeface="Microsoft YaHei" panose="020B0503020204020204" pitchFamily="34" charset="-122"/>
                      </a:endParaRPr>
                    </a:p>
                  </a:txBody>
                  <a:tcPr anchor="ctr"/>
                </a:tc>
                <a:tc>
                  <a:txBody>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lang="en" altLang="zh-CN" sz="1600" dirty="0">
                          <a:latin typeface="Microsoft YaHei" panose="020B0503020204020204" pitchFamily="34" charset="-122"/>
                          <a:ea typeface="Microsoft YaHei" panose="020B0503020204020204" pitchFamily="34" charset="-122"/>
                        </a:rPr>
                        <a:t>GNN</a:t>
                      </a:r>
                      <a:r>
                        <a:rPr lang="zh-CN" altLang="en-US" sz="1600" dirty="0">
                          <a:latin typeface="Microsoft YaHei" panose="020B0503020204020204" pitchFamily="34" charset="-122"/>
                          <a:ea typeface="Microsoft YaHei" panose="020B0503020204020204" pitchFamily="34" charset="-122"/>
                        </a:rPr>
                        <a:t>基本模型，分别更新特定任务的参数和共同任务的参数</a:t>
                      </a:r>
                    </a:p>
                  </a:txBody>
                  <a:tcPr anchor="ctr"/>
                </a:tc>
                <a:extLst>
                  <a:ext uri="{0D108BD9-81ED-4DB2-BD59-A6C34878D82A}">
                    <a16:rowId xmlns:a16="http://schemas.microsoft.com/office/drawing/2014/main" val="3815137438"/>
                  </a:ext>
                </a:extLst>
              </a:tr>
              <a:tr h="639392">
                <a:tc>
                  <a:txBody>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lang="en" altLang="zh-CN" sz="1600" b="1" dirty="0">
                          <a:latin typeface="Microsoft YaHei" panose="020B0503020204020204" pitchFamily="34" charset="-122"/>
                          <a:ea typeface="Microsoft YaHei" panose="020B0503020204020204" pitchFamily="34" charset="-122"/>
                        </a:rPr>
                        <a:t>Attributed Truss Community Search</a:t>
                      </a:r>
                      <a:r>
                        <a:rPr lang="zh-CN" altLang="en" sz="1600" b="1" dirty="0">
                          <a:latin typeface="Microsoft YaHei" panose="020B0503020204020204" pitchFamily="34" charset="-122"/>
                          <a:ea typeface="Microsoft YaHei" panose="020B0503020204020204" pitchFamily="34" charset="-122"/>
                        </a:rPr>
                        <a:t>（</a:t>
                      </a:r>
                      <a:r>
                        <a:rPr lang="en" altLang="zh-CN" sz="1600" b="1" dirty="0">
                          <a:latin typeface="Microsoft YaHei" panose="020B0503020204020204" pitchFamily="34" charset="-122"/>
                          <a:ea typeface="Microsoft YaHei" panose="020B0503020204020204" pitchFamily="34" charset="-122"/>
                        </a:rPr>
                        <a:t>ATC</a:t>
                      </a:r>
                      <a:r>
                        <a:rPr lang="zh-CN" altLang="en" sz="1600" b="1" dirty="0">
                          <a:latin typeface="Microsoft YaHei" panose="020B0503020204020204" pitchFamily="34" charset="-122"/>
                          <a:ea typeface="Microsoft YaHei" panose="020B0503020204020204" pitchFamily="34" charset="-122"/>
                        </a:rPr>
                        <a:t>）</a:t>
                      </a:r>
                      <a:endParaRPr lang="en" altLang="zh-CN" sz="1600" dirty="0">
                        <a:latin typeface="Microsoft YaHei" panose="020B0503020204020204" pitchFamily="34" charset="-122"/>
                        <a:ea typeface="Microsoft YaHei" panose="020B0503020204020204" pitchFamily="34" charset="-122"/>
                      </a:endParaRPr>
                    </a:p>
                  </a:txBody>
                  <a:tcPr anchor="ctr"/>
                </a:tc>
                <a:tc>
                  <a:txBody>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lang="zh-CN" altLang="en-US" sz="1600" dirty="0">
                          <a:latin typeface="Microsoft YaHei" panose="020B0503020204020204" pitchFamily="34" charset="-122"/>
                          <a:ea typeface="Microsoft YaHei" panose="020B0503020204020204" pitchFamily="34" charset="-122"/>
                        </a:rPr>
                        <a:t>带属性的社区搜索算法</a:t>
                      </a:r>
                    </a:p>
                  </a:txBody>
                  <a:tcPr anchor="ctr"/>
                </a:tc>
                <a:extLst>
                  <a:ext uri="{0D108BD9-81ED-4DB2-BD59-A6C34878D82A}">
                    <a16:rowId xmlns:a16="http://schemas.microsoft.com/office/drawing/2014/main" val="1276595975"/>
                  </a:ext>
                </a:extLst>
              </a:tr>
              <a:tr h="639392">
                <a:tc>
                  <a:txBody>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lang="en" altLang="zh-CN" sz="1600" b="1" dirty="0">
                          <a:latin typeface="Microsoft YaHei" panose="020B0503020204020204" pitchFamily="34" charset="-122"/>
                          <a:ea typeface="Microsoft YaHei" panose="020B0503020204020204" pitchFamily="34" charset="-122"/>
                        </a:rPr>
                        <a:t>Attributed Community Query</a:t>
                      </a:r>
                      <a:r>
                        <a:rPr lang="zh-CN" altLang="en" sz="1600" b="1" dirty="0">
                          <a:latin typeface="Microsoft YaHei" panose="020B0503020204020204" pitchFamily="34" charset="-122"/>
                          <a:ea typeface="Microsoft YaHei" panose="020B0503020204020204" pitchFamily="34" charset="-122"/>
                        </a:rPr>
                        <a:t>（</a:t>
                      </a:r>
                      <a:r>
                        <a:rPr lang="en" altLang="zh-CN" sz="1600" b="1" dirty="0">
                          <a:latin typeface="Microsoft YaHei" panose="020B0503020204020204" pitchFamily="34" charset="-122"/>
                          <a:ea typeface="Microsoft YaHei" panose="020B0503020204020204" pitchFamily="34" charset="-122"/>
                        </a:rPr>
                        <a:t>ACQ</a:t>
                      </a:r>
                      <a:r>
                        <a:rPr lang="zh-CN" altLang="en" sz="1600" b="1" dirty="0">
                          <a:latin typeface="Microsoft YaHei" panose="020B0503020204020204" pitchFamily="34" charset="-122"/>
                          <a:ea typeface="Microsoft YaHei" panose="020B0503020204020204" pitchFamily="34" charset="-122"/>
                        </a:rPr>
                        <a:t>）</a:t>
                      </a:r>
                      <a:endParaRPr lang="en" altLang="zh-CN" sz="1600" dirty="0">
                        <a:latin typeface="Microsoft YaHei" panose="020B0503020204020204" pitchFamily="34" charset="-122"/>
                        <a:ea typeface="Microsoft YaHei" panose="020B0503020204020204" pitchFamily="34" charset="-122"/>
                      </a:endParaRPr>
                    </a:p>
                  </a:txBody>
                  <a:tcPr anchor="ctr"/>
                </a:tc>
                <a:tc>
                  <a:txBody>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lang="zh-CN" altLang="en-US" sz="1600" dirty="0">
                          <a:latin typeface="Microsoft YaHei" panose="020B0503020204020204" pitchFamily="34" charset="-122"/>
                          <a:ea typeface="Microsoft YaHei" panose="020B0503020204020204" pitchFamily="34" charset="-122"/>
                        </a:rPr>
                        <a:t>找到与查询节点紧密连接且具有共同属性的子图</a:t>
                      </a:r>
                    </a:p>
                  </a:txBody>
                  <a:tcPr anchor="ctr"/>
                </a:tc>
                <a:extLst>
                  <a:ext uri="{0D108BD9-81ED-4DB2-BD59-A6C34878D82A}">
                    <a16:rowId xmlns:a16="http://schemas.microsoft.com/office/drawing/2014/main" val="2886209293"/>
                  </a:ext>
                </a:extLst>
              </a:tr>
              <a:tr h="639392">
                <a:tc>
                  <a:txBody>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lang="en" altLang="zh-CN" sz="1600" b="1" dirty="0">
                          <a:latin typeface="Microsoft YaHei" panose="020B0503020204020204" pitchFamily="34" charset="-122"/>
                          <a:ea typeface="Microsoft YaHei" panose="020B0503020204020204" pitchFamily="34" charset="-122"/>
                        </a:rPr>
                        <a:t>Closest Truss Community</a:t>
                      </a:r>
                      <a:r>
                        <a:rPr lang="zh-CN" altLang="en" sz="1600" b="1" dirty="0">
                          <a:latin typeface="Microsoft YaHei" panose="020B0503020204020204" pitchFamily="34" charset="-122"/>
                          <a:ea typeface="Microsoft YaHei" panose="020B0503020204020204" pitchFamily="34" charset="-122"/>
                        </a:rPr>
                        <a:t>（</a:t>
                      </a:r>
                      <a:r>
                        <a:rPr lang="en" altLang="zh-CN" sz="1600" b="1" dirty="0">
                          <a:latin typeface="Microsoft YaHei" panose="020B0503020204020204" pitchFamily="34" charset="-122"/>
                          <a:ea typeface="Microsoft YaHei" panose="020B0503020204020204" pitchFamily="34" charset="-122"/>
                        </a:rPr>
                        <a:t>CTC</a:t>
                      </a:r>
                      <a:r>
                        <a:rPr lang="zh-CN" altLang="en" sz="1600" b="1" dirty="0">
                          <a:latin typeface="Microsoft YaHei" panose="020B0503020204020204" pitchFamily="34" charset="-122"/>
                          <a:ea typeface="Microsoft YaHei" panose="020B0503020204020204" pitchFamily="34" charset="-122"/>
                        </a:rPr>
                        <a:t>）</a:t>
                      </a:r>
                      <a:endParaRPr lang="en" altLang="zh-CN" sz="1600" dirty="0">
                        <a:latin typeface="Microsoft YaHei" panose="020B0503020204020204" pitchFamily="34" charset="-122"/>
                        <a:ea typeface="Microsoft YaHei" panose="020B0503020204020204" pitchFamily="34" charset="-122"/>
                      </a:endParaRPr>
                    </a:p>
                  </a:txBody>
                  <a:tcPr anchor="ctr"/>
                </a:tc>
                <a:tc>
                  <a:txBody>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lang="zh-CN" altLang="en-US" sz="1600" dirty="0">
                          <a:latin typeface="Microsoft YaHei" panose="020B0503020204020204" pitchFamily="34" charset="-122"/>
                          <a:ea typeface="Microsoft YaHei" panose="020B0503020204020204" pitchFamily="34" charset="-122"/>
                        </a:rPr>
                        <a:t>面向不带属性图的</a:t>
                      </a:r>
                      <a:r>
                        <a:rPr lang="en" altLang="zh-CN" sz="1600" dirty="0">
                          <a:latin typeface="Microsoft YaHei" panose="020B0503020204020204" pitchFamily="34" charset="-122"/>
                          <a:ea typeface="Microsoft YaHei" panose="020B0503020204020204" pitchFamily="34" charset="-122"/>
                        </a:rPr>
                        <a:t>k-truss</a:t>
                      </a:r>
                      <a:r>
                        <a:rPr lang="zh-CN" altLang="en-US" sz="1600" dirty="0">
                          <a:latin typeface="Microsoft YaHei" panose="020B0503020204020204" pitchFamily="34" charset="-122"/>
                          <a:ea typeface="Microsoft YaHei" panose="020B0503020204020204" pitchFamily="34" charset="-122"/>
                        </a:rPr>
                        <a:t>社区搜索算法 </a:t>
                      </a:r>
                    </a:p>
                  </a:txBody>
                  <a:tcPr anchor="ctr"/>
                </a:tc>
                <a:extLst>
                  <a:ext uri="{0D108BD9-81ED-4DB2-BD59-A6C34878D82A}">
                    <a16:rowId xmlns:a16="http://schemas.microsoft.com/office/drawing/2014/main" val="4098568754"/>
                  </a:ext>
                </a:extLst>
              </a:tr>
              <a:tr h="926418">
                <a:tc>
                  <a:txBody>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lang="en" altLang="zh-CN" sz="1600" b="1" dirty="0">
                          <a:latin typeface="Microsoft YaHei" panose="020B0503020204020204" pitchFamily="34" charset="-122"/>
                          <a:ea typeface="Microsoft YaHei" panose="020B0503020204020204" pitchFamily="34" charset="-122"/>
                        </a:rPr>
                        <a:t>Supervised GNN</a:t>
                      </a:r>
                      <a:r>
                        <a:rPr lang="zh-CN" altLang="en" sz="1600" b="1" dirty="0">
                          <a:latin typeface="Microsoft YaHei" panose="020B0503020204020204" pitchFamily="34" charset="-122"/>
                          <a:ea typeface="Microsoft YaHei" panose="020B0503020204020204" pitchFamily="34" charset="-122"/>
                        </a:rPr>
                        <a:t>（</a:t>
                      </a:r>
                      <a:r>
                        <a:rPr lang="en" altLang="zh-CN" sz="1600" b="1" dirty="0">
                          <a:latin typeface="Microsoft YaHei" panose="020B0503020204020204" pitchFamily="34" charset="-122"/>
                          <a:ea typeface="Microsoft YaHei" panose="020B0503020204020204" pitchFamily="34" charset="-122"/>
                        </a:rPr>
                        <a:t>Supervised</a:t>
                      </a:r>
                      <a:r>
                        <a:rPr lang="zh-CN" altLang="en" sz="1600" b="1" dirty="0">
                          <a:latin typeface="Microsoft YaHei" panose="020B0503020204020204" pitchFamily="34" charset="-122"/>
                          <a:ea typeface="Microsoft YaHei" panose="020B0503020204020204" pitchFamily="34" charset="-122"/>
                        </a:rPr>
                        <a:t>）</a:t>
                      </a:r>
                      <a:endParaRPr lang="en" altLang="zh-CN" sz="1600" dirty="0">
                        <a:latin typeface="Microsoft YaHei" panose="020B0503020204020204" pitchFamily="34" charset="-122"/>
                        <a:ea typeface="Microsoft YaHei" panose="020B0503020204020204" pitchFamily="34" charset="-122"/>
                      </a:endParaRPr>
                    </a:p>
                  </a:txBody>
                  <a:tcPr anchor="ctr"/>
                </a:tc>
                <a:tc>
                  <a:txBody>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lang="zh-CN" altLang="en-US" sz="1600" dirty="0">
                          <a:latin typeface="Microsoft YaHei" panose="020B0503020204020204" pitchFamily="34" charset="-122"/>
                          <a:ea typeface="Microsoft YaHei" panose="020B0503020204020204" pitchFamily="34" charset="-122"/>
                        </a:rPr>
                        <a:t>区别于元学习，对每个测试任务从头训练一个</a:t>
                      </a:r>
                      <a:r>
                        <a:rPr lang="en" altLang="zh-CN" sz="1600" dirty="0">
                          <a:latin typeface="Microsoft YaHei" panose="020B0503020204020204" pitchFamily="34" charset="-122"/>
                          <a:ea typeface="Microsoft YaHei" panose="020B0503020204020204" pitchFamily="34" charset="-122"/>
                        </a:rPr>
                        <a:t>GNN</a:t>
                      </a:r>
                      <a:r>
                        <a:rPr lang="zh-CN" altLang="en-US" sz="1600" dirty="0">
                          <a:latin typeface="Microsoft YaHei" panose="020B0503020204020204" pitchFamily="34" charset="-122"/>
                          <a:ea typeface="Microsoft YaHei" panose="020B0503020204020204" pitchFamily="34" charset="-122"/>
                        </a:rPr>
                        <a:t>模型</a:t>
                      </a:r>
                    </a:p>
                    <a:p>
                      <a:pPr algn="ctr">
                        <a:lnSpc>
                          <a:spcPct val="120000"/>
                        </a:lnSpc>
                      </a:pPr>
                      <a:endParaRPr lang="zh-CN" altLang="en-US" sz="1600" dirty="0">
                        <a:latin typeface="Microsoft YaHei" panose="020B0503020204020204" pitchFamily="34" charset="-122"/>
                        <a:ea typeface="Microsoft YaHei" panose="020B0503020204020204" pitchFamily="34" charset="-122"/>
                      </a:endParaRPr>
                    </a:p>
                  </a:txBody>
                  <a:tcPr anchor="ctr"/>
                </a:tc>
                <a:extLst>
                  <a:ext uri="{0D108BD9-81ED-4DB2-BD59-A6C34878D82A}">
                    <a16:rowId xmlns:a16="http://schemas.microsoft.com/office/drawing/2014/main" val="1036782831"/>
                  </a:ext>
                </a:extLst>
              </a:tr>
            </a:tbl>
          </a:graphicData>
        </a:graphic>
      </p:graphicFrame>
    </p:spTree>
    <p:extLst>
      <p:ext uri="{BB962C8B-B14F-4D97-AF65-F5344CB8AC3E}">
        <p14:creationId xmlns:p14="http://schemas.microsoft.com/office/powerpoint/2010/main" val="3136108839"/>
      </p:ext>
    </p:extLst>
  </p:cSld>
  <p:clrMapOvr>
    <a:masterClrMapping/>
  </p:clrMapOvr>
  <mc:AlternateContent xmlns:mc="http://schemas.openxmlformats.org/markup-compatibility/2006" xmlns:p14="http://schemas.microsoft.com/office/powerpoint/2010/main">
    <mc:Choice Requires="p14">
      <p:transition spd="med" p14:dur="700">
        <p:wipe/>
      </p:transition>
    </mc:Choice>
    <mc:Fallback xmlns="">
      <p:transition spd="med">
        <p:wip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1001F092-294D-4529-AC3E-BA07023D9093}"/>
              </a:ext>
            </a:extLst>
          </p:cNvPr>
          <p:cNvSpPr>
            <a:spLocks noGrp="1"/>
          </p:cNvSpPr>
          <p:nvPr>
            <p:ph type="sldNum" sz="quarter" idx="12"/>
          </p:nvPr>
        </p:nvSpPr>
        <p:spPr/>
        <p:txBody>
          <a:bodyPr/>
          <a:lstStyle/>
          <a:p>
            <a:fld id="{72A5E12F-523A-4D75-95A2-779F57F5D9E2}" type="slidenum">
              <a:rPr lang="zh-CN" altLang="en-US" smtClean="0"/>
              <a:t>3</a:t>
            </a:fld>
            <a:endParaRPr lang="zh-CN" altLang="en-US"/>
          </a:p>
        </p:txBody>
      </p:sp>
      <p:sp>
        <p:nvSpPr>
          <p:cNvPr id="32" name="文本框 31">
            <a:extLst>
              <a:ext uri="{FF2B5EF4-FFF2-40B4-BE49-F238E27FC236}">
                <a16:creationId xmlns:a16="http://schemas.microsoft.com/office/drawing/2014/main" id="{5E02492D-66B2-4D59-9B1D-A1740FF47339}"/>
              </a:ext>
            </a:extLst>
          </p:cNvPr>
          <p:cNvSpPr txBox="1"/>
          <p:nvPr/>
        </p:nvSpPr>
        <p:spPr>
          <a:xfrm>
            <a:off x="4999125" y="3860499"/>
            <a:ext cx="2270457" cy="461665"/>
          </a:xfrm>
          <a:prstGeom prst="rect">
            <a:avLst/>
          </a:prstGeom>
          <a:noFill/>
        </p:spPr>
        <p:txBody>
          <a:bodyPr wrap="square" rtlCol="0">
            <a:spAutoFit/>
          </a:bodyPr>
          <a:lstStyle/>
          <a:p>
            <a:r>
              <a:rPr lang="zh-CN" altLang="en-US" sz="2400" b="1" spc="200" dirty="0">
                <a:solidFill>
                  <a:schemeClr val="tx1">
                    <a:lumMod val="75000"/>
                    <a:lumOff val="25000"/>
                  </a:schemeClr>
                </a:solidFill>
                <a:latin typeface="微软雅黑" panose="020B0503020204020204" pitchFamily="34" charset="-122"/>
                <a:ea typeface="微软雅黑" panose="020B0503020204020204" pitchFamily="34" charset="-122"/>
              </a:rPr>
              <a:t>元学习</a:t>
            </a:r>
          </a:p>
        </p:txBody>
      </p:sp>
      <p:sp>
        <p:nvSpPr>
          <p:cNvPr id="33" name="文本框 32">
            <a:extLst>
              <a:ext uri="{FF2B5EF4-FFF2-40B4-BE49-F238E27FC236}">
                <a16:creationId xmlns:a16="http://schemas.microsoft.com/office/drawing/2014/main" id="{35E55FCD-9D03-48E3-AEA1-5A12479574C3}"/>
              </a:ext>
            </a:extLst>
          </p:cNvPr>
          <p:cNvSpPr txBox="1"/>
          <p:nvPr/>
        </p:nvSpPr>
        <p:spPr>
          <a:xfrm>
            <a:off x="4999125" y="2642690"/>
            <a:ext cx="2362368" cy="461665"/>
          </a:xfrm>
          <a:prstGeom prst="rect">
            <a:avLst/>
          </a:prstGeom>
          <a:noFill/>
        </p:spPr>
        <p:txBody>
          <a:bodyPr wrap="square" rtlCol="0">
            <a:spAutoFit/>
          </a:bodyPr>
          <a:lstStyle/>
          <a:p>
            <a:r>
              <a:rPr lang="zh-CN" altLang="en-US" sz="2400" b="1" spc="200" dirty="0">
                <a:solidFill>
                  <a:schemeClr val="tx1">
                    <a:lumMod val="75000"/>
                    <a:lumOff val="25000"/>
                  </a:schemeClr>
                </a:solidFill>
                <a:latin typeface="微软雅黑" panose="020B0503020204020204" pitchFamily="34" charset="-122"/>
                <a:ea typeface="微软雅黑" panose="020B0503020204020204" pitchFamily="34" charset="-122"/>
              </a:rPr>
              <a:t>社区搜索</a:t>
            </a:r>
          </a:p>
        </p:txBody>
      </p:sp>
      <p:cxnSp>
        <p:nvCxnSpPr>
          <p:cNvPr id="5" name="直接连接符 4">
            <a:extLst>
              <a:ext uri="{FF2B5EF4-FFF2-40B4-BE49-F238E27FC236}">
                <a16:creationId xmlns:a16="http://schemas.microsoft.com/office/drawing/2014/main" id="{E30ADFAD-6C0E-4268-BBCF-EC37DCF5A430}"/>
              </a:ext>
            </a:extLst>
          </p:cNvPr>
          <p:cNvCxnSpPr>
            <a:cxnSpLocks/>
          </p:cNvCxnSpPr>
          <p:nvPr/>
        </p:nvCxnSpPr>
        <p:spPr>
          <a:xfrm>
            <a:off x="4582048" y="2312043"/>
            <a:ext cx="0" cy="2233913"/>
          </a:xfrm>
          <a:prstGeom prst="line">
            <a:avLst/>
          </a:prstGeom>
          <a:ln w="19050">
            <a:solidFill>
              <a:srgbClr val="02409A"/>
            </a:solidFill>
          </a:ln>
        </p:spPr>
        <p:style>
          <a:lnRef idx="1">
            <a:schemeClr val="accent1"/>
          </a:lnRef>
          <a:fillRef idx="0">
            <a:schemeClr val="accent1"/>
          </a:fillRef>
          <a:effectRef idx="0">
            <a:schemeClr val="accent1"/>
          </a:effectRef>
          <a:fontRef idx="minor">
            <a:schemeClr val="tx1"/>
          </a:fontRef>
        </p:style>
      </p:cxnSp>
      <p:sp>
        <p:nvSpPr>
          <p:cNvPr id="2" name="文本框 1">
            <a:extLst>
              <a:ext uri="{FF2B5EF4-FFF2-40B4-BE49-F238E27FC236}">
                <a16:creationId xmlns:a16="http://schemas.microsoft.com/office/drawing/2014/main" id="{C3A96547-E7B4-F8CB-EA1D-A9B171D5F947}"/>
              </a:ext>
            </a:extLst>
          </p:cNvPr>
          <p:cNvSpPr txBox="1"/>
          <p:nvPr/>
        </p:nvSpPr>
        <p:spPr>
          <a:xfrm>
            <a:off x="297086" y="62407"/>
            <a:ext cx="2604472" cy="523220"/>
          </a:xfrm>
          <a:prstGeom prst="rect">
            <a:avLst/>
          </a:prstGeom>
          <a:noFill/>
        </p:spPr>
        <p:txBody>
          <a:bodyPr wrap="square" rtlCol="0">
            <a:spAutoFit/>
          </a:bodyPr>
          <a:lstStyle/>
          <a:p>
            <a:pPr>
              <a:lnSpc>
                <a:spcPct val="100000"/>
              </a:lnSpc>
            </a:pPr>
            <a:r>
              <a:rPr lang="zh-CN" altLang="en-US" sz="2800" b="1" spc="200" dirty="0">
                <a:solidFill>
                  <a:schemeClr val="bg1"/>
                </a:solidFill>
                <a:latin typeface="Calibri" panose="020F0502020204030204" pitchFamily="34" charset="0"/>
                <a:ea typeface="微软雅黑" panose="020B0503020204020204" pitchFamily="34" charset="-122"/>
              </a:rPr>
              <a:t>提纲</a:t>
            </a:r>
          </a:p>
        </p:txBody>
      </p:sp>
      <p:sp>
        <p:nvSpPr>
          <p:cNvPr id="3" name="标题 3">
            <a:extLst>
              <a:ext uri="{FF2B5EF4-FFF2-40B4-BE49-F238E27FC236}">
                <a16:creationId xmlns:a16="http://schemas.microsoft.com/office/drawing/2014/main" id="{CC8861A9-0C26-5AD4-31F6-6555BEB6ED63}"/>
              </a:ext>
            </a:extLst>
          </p:cNvPr>
          <p:cNvSpPr txBox="1"/>
          <p:nvPr/>
        </p:nvSpPr>
        <p:spPr>
          <a:xfrm>
            <a:off x="0" y="-26988"/>
            <a:ext cx="9144000" cy="863601"/>
          </a:xfrm>
          <a:prstGeom prst="rect">
            <a:avLst/>
          </a:prstGeom>
          <a:solidFill>
            <a:srgbClr val="02409A"/>
          </a:solidFill>
          <a:ln>
            <a:noFill/>
          </a:ln>
          <a:effectLst/>
        </p:spPr>
        <p:txBody>
          <a:bodyPr tIns="0" bIns="0" anchor="ctr"/>
          <a:lstStyle/>
          <a:p>
            <a:pPr algn="ctr">
              <a:spcBef>
                <a:spcPct val="0"/>
              </a:spcBef>
              <a:defRPr/>
            </a:pPr>
            <a:endParaRPr lang="zh-CN" altLang="en-US" sz="4800" b="1" dirty="0">
              <a:solidFill>
                <a:prstClr val="white"/>
              </a:solidFill>
              <a:latin typeface="微软雅黑" panose="020B0503020204020204" pitchFamily="34" charset="-122"/>
              <a:ea typeface="微软雅黑" panose="020B0503020204020204" pitchFamily="34" charset="-122"/>
            </a:endParaRPr>
          </a:p>
        </p:txBody>
      </p:sp>
      <p:cxnSp>
        <p:nvCxnSpPr>
          <p:cNvPr id="6" name="直接连接符 19">
            <a:extLst>
              <a:ext uri="{FF2B5EF4-FFF2-40B4-BE49-F238E27FC236}">
                <a16:creationId xmlns:a16="http://schemas.microsoft.com/office/drawing/2014/main" id="{D3A3FF97-0129-7393-AAFB-14B60A53279C}"/>
              </a:ext>
            </a:extLst>
          </p:cNvPr>
          <p:cNvCxnSpPr/>
          <p:nvPr/>
        </p:nvCxnSpPr>
        <p:spPr bwMode="auto">
          <a:xfrm flipH="1">
            <a:off x="449263" y="-25400"/>
            <a:ext cx="1587" cy="841375"/>
          </a:xfrm>
          <a:prstGeom prst="line">
            <a:avLst/>
          </a:prstGeom>
          <a:noFill/>
          <a:ln w="28575" algn="ctr">
            <a:solidFill>
              <a:schemeClr val="bg1"/>
            </a:solidFill>
            <a:round/>
          </a:ln>
          <a:effectLst/>
          <a:extLst>
            <a:ext uri="{909E8E84-426E-40DD-AFC4-6F175D3DCCD1}">
              <a14:hiddenFill xmlns:a14="http://schemas.microsoft.com/office/drawing/2010/main">
                <a:noFill/>
              </a14:hiddenFill>
            </a:ext>
          </a:extLst>
        </p:spPr>
      </p:cxnSp>
      <p:cxnSp>
        <p:nvCxnSpPr>
          <p:cNvPr id="8" name="直接连接符 20">
            <a:extLst>
              <a:ext uri="{FF2B5EF4-FFF2-40B4-BE49-F238E27FC236}">
                <a16:creationId xmlns:a16="http://schemas.microsoft.com/office/drawing/2014/main" id="{79E5AAFE-BF17-19DE-56D6-83A488DDFB58}"/>
              </a:ext>
            </a:extLst>
          </p:cNvPr>
          <p:cNvCxnSpPr/>
          <p:nvPr/>
        </p:nvCxnSpPr>
        <p:spPr bwMode="auto">
          <a:xfrm flipH="1">
            <a:off x="511175" y="-26988"/>
            <a:ext cx="1588" cy="554038"/>
          </a:xfrm>
          <a:prstGeom prst="line">
            <a:avLst/>
          </a:prstGeom>
          <a:noFill/>
          <a:ln w="28575" algn="ctr">
            <a:solidFill>
              <a:schemeClr val="bg1"/>
            </a:solidFill>
            <a:round/>
          </a:ln>
          <a:effectLst/>
          <a:extLst>
            <a:ext uri="{909E8E84-426E-40DD-AFC4-6F175D3DCCD1}">
              <a14:hiddenFill xmlns:a14="http://schemas.microsoft.com/office/drawing/2010/main">
                <a:noFill/>
              </a14:hiddenFill>
            </a:ext>
          </a:extLst>
        </p:spPr>
      </p:cxnSp>
      <p:cxnSp>
        <p:nvCxnSpPr>
          <p:cNvPr id="9" name="直接连接符 30">
            <a:extLst>
              <a:ext uri="{FF2B5EF4-FFF2-40B4-BE49-F238E27FC236}">
                <a16:creationId xmlns:a16="http://schemas.microsoft.com/office/drawing/2014/main" id="{D3937017-495B-2B25-8897-B54A14A567D4}"/>
              </a:ext>
            </a:extLst>
          </p:cNvPr>
          <p:cNvCxnSpPr/>
          <p:nvPr/>
        </p:nvCxnSpPr>
        <p:spPr bwMode="auto">
          <a:xfrm>
            <a:off x="576263" y="-26988"/>
            <a:ext cx="0" cy="298451"/>
          </a:xfrm>
          <a:prstGeom prst="line">
            <a:avLst/>
          </a:prstGeom>
          <a:noFill/>
          <a:ln w="28575" algn="ctr">
            <a:solidFill>
              <a:schemeClr val="bg1"/>
            </a:solidFill>
            <a:round/>
          </a:ln>
          <a:effectLst/>
          <a:extLst>
            <a:ext uri="{909E8E84-426E-40DD-AFC4-6F175D3DCCD1}">
              <a14:hiddenFill xmlns:a14="http://schemas.microsoft.com/office/drawing/2010/main">
                <a:noFill/>
              </a14:hiddenFill>
            </a:ext>
          </a:extLst>
        </p:spPr>
      </p:cxnSp>
      <p:sp>
        <p:nvSpPr>
          <p:cNvPr id="10" name="TextBox 19">
            <a:extLst>
              <a:ext uri="{FF2B5EF4-FFF2-40B4-BE49-F238E27FC236}">
                <a16:creationId xmlns:a16="http://schemas.microsoft.com/office/drawing/2014/main" id="{5B2EDEFF-DA9D-0433-02CC-A3906E5545DF}"/>
              </a:ext>
            </a:extLst>
          </p:cNvPr>
          <p:cNvSpPr txBox="1">
            <a:spLocks noChangeArrowheads="1"/>
          </p:cNvSpPr>
          <p:nvPr/>
        </p:nvSpPr>
        <p:spPr bwMode="auto">
          <a:xfrm>
            <a:off x="622300" y="142874"/>
            <a:ext cx="8342188" cy="5232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fontAlgn="base" hangingPunct="1">
              <a:spcBef>
                <a:spcPct val="0"/>
              </a:spcBef>
              <a:spcAft>
                <a:spcPct val="0"/>
              </a:spcAft>
            </a:pPr>
            <a:r>
              <a:rPr lang="zh-CN" altLang="en-US" sz="2800" b="1" dirty="0">
                <a:solidFill>
                  <a:prstClr val="white"/>
                </a:solidFill>
                <a:latin typeface="微软雅黑" panose="020B0503020204020204" pitchFamily="34" charset="-122"/>
                <a:ea typeface="微软雅黑" panose="020B0503020204020204" pitchFamily="34" charset="-122"/>
                <a:cs typeface="Arial" panose="020B0604020202020204" pitchFamily="34" charset="0"/>
              </a:rPr>
              <a:t>提纲</a:t>
            </a:r>
          </a:p>
        </p:txBody>
      </p:sp>
      <p:grpSp>
        <p:nvGrpSpPr>
          <p:cNvPr id="11" name="Group 51">
            <a:extLst>
              <a:ext uri="{FF2B5EF4-FFF2-40B4-BE49-F238E27FC236}">
                <a16:creationId xmlns:a16="http://schemas.microsoft.com/office/drawing/2014/main" id="{A339F747-FBF0-3458-DA36-2ED756D062CA}"/>
              </a:ext>
            </a:extLst>
          </p:cNvPr>
          <p:cNvGrpSpPr/>
          <p:nvPr/>
        </p:nvGrpSpPr>
        <p:grpSpPr bwMode="auto">
          <a:xfrm>
            <a:off x="1310180" y="3032918"/>
            <a:ext cx="2726389" cy="792162"/>
            <a:chOff x="1536" y="1795"/>
            <a:chExt cx="2030" cy="499"/>
          </a:xfrm>
          <a:solidFill>
            <a:srgbClr val="02409A"/>
          </a:solidFill>
        </p:grpSpPr>
        <p:sp>
          <p:nvSpPr>
            <p:cNvPr id="12" name="AutoShape 52">
              <a:extLst>
                <a:ext uri="{FF2B5EF4-FFF2-40B4-BE49-F238E27FC236}">
                  <a16:creationId xmlns:a16="http://schemas.microsoft.com/office/drawing/2014/main" id="{03961A21-1968-712D-23E7-CC7B417B7DE1}"/>
                </a:ext>
              </a:extLst>
            </p:cNvPr>
            <p:cNvSpPr>
              <a:spLocks noChangeArrowheads="1"/>
            </p:cNvSpPr>
            <p:nvPr/>
          </p:nvSpPr>
          <p:spPr bwMode="gray">
            <a:xfrm>
              <a:off x="1536" y="1840"/>
              <a:ext cx="1841" cy="409"/>
            </a:xfrm>
            <a:prstGeom prst="roundRect">
              <a:avLst>
                <a:gd name="adj" fmla="val 16667"/>
              </a:avLst>
            </a:prstGeom>
            <a:grpFill/>
            <a:ln>
              <a:solidFill>
                <a:srgbClr val="02409A"/>
              </a:solidFill>
            </a:ln>
          </p:spPr>
          <p:style>
            <a:lnRef idx="1">
              <a:schemeClr val="accent1"/>
            </a:lnRef>
            <a:fillRef idx="3">
              <a:schemeClr val="accent1"/>
            </a:fillRef>
            <a:effectRef idx="2">
              <a:schemeClr val="accent1"/>
            </a:effectRef>
            <a:fontRef idx="minor">
              <a:schemeClr val="lt1"/>
            </a:fontRef>
          </p:style>
          <p:txBody>
            <a:bodyPr wrap="none" anchor="ctr"/>
            <a:lstStyle/>
            <a:p>
              <a:pPr algn="ctr" fontAlgn="auto">
                <a:spcBef>
                  <a:spcPts val="0"/>
                </a:spcBef>
                <a:spcAft>
                  <a:spcPts val="0"/>
                </a:spcAft>
                <a:defRPr/>
              </a:pPr>
              <a:r>
                <a:rPr kumimoji="0" lang="zh-CN" altLang="en-US" sz="2400" b="1" dirty="0">
                  <a:solidFill>
                    <a:schemeClr val="bg1">
                      <a:lumMod val="95000"/>
                    </a:schemeClr>
                  </a:solidFill>
                  <a:ea typeface="微软雅黑" panose="020B0503020204020204" pitchFamily="34" charset="-122"/>
                </a:rPr>
                <a:t>研究背景</a:t>
              </a:r>
            </a:p>
          </p:txBody>
        </p:sp>
        <p:sp>
          <p:nvSpPr>
            <p:cNvPr id="13" name="AutoShape 53">
              <a:extLst>
                <a:ext uri="{FF2B5EF4-FFF2-40B4-BE49-F238E27FC236}">
                  <a16:creationId xmlns:a16="http://schemas.microsoft.com/office/drawing/2014/main" id="{A8A0CA93-35E9-CC11-38AE-93BB6769281E}"/>
                </a:ext>
              </a:extLst>
            </p:cNvPr>
            <p:cNvSpPr>
              <a:spLocks noChangeArrowheads="1"/>
            </p:cNvSpPr>
            <p:nvPr/>
          </p:nvSpPr>
          <p:spPr bwMode="gray">
            <a:xfrm>
              <a:off x="3067" y="1795"/>
              <a:ext cx="499" cy="499"/>
            </a:xfrm>
            <a:prstGeom prst="diamond">
              <a:avLst/>
            </a:prstGeom>
            <a:grpFill/>
            <a:ln>
              <a:solidFill>
                <a:srgbClr val="02409A"/>
              </a:solidFill>
            </a:ln>
          </p:spPr>
          <p:style>
            <a:lnRef idx="1">
              <a:schemeClr val="accent1"/>
            </a:lnRef>
            <a:fillRef idx="3">
              <a:schemeClr val="accent1"/>
            </a:fillRef>
            <a:effectRef idx="2">
              <a:schemeClr val="accent1"/>
            </a:effectRef>
            <a:fontRef idx="minor">
              <a:schemeClr val="lt1"/>
            </a:fontRef>
          </p:style>
          <p:txBody>
            <a:bodyPr wrap="none" anchor="ctr"/>
            <a:lstStyle/>
            <a:p>
              <a:pPr algn="ctr" fontAlgn="auto">
                <a:spcBef>
                  <a:spcPts val="0"/>
                </a:spcBef>
                <a:spcAft>
                  <a:spcPts val="0"/>
                </a:spcAft>
                <a:defRPr/>
              </a:pPr>
              <a:r>
                <a:rPr kumimoji="0" lang="zh-CN" altLang="en-US" sz="2400" b="1" kern="0" dirty="0">
                  <a:solidFill>
                    <a:srgbClr val="F2F2F2"/>
                  </a:solidFill>
                  <a:latin typeface="微软雅黑" panose="020B0503020204020204" pitchFamily="34" charset="-122"/>
                  <a:ea typeface="微软雅黑" panose="020B0503020204020204" pitchFamily="34" charset="-122"/>
                  <a:cs typeface="微软雅黑" panose="020B0503020204020204" pitchFamily="34" charset="-122"/>
                </a:rPr>
                <a:t> </a:t>
              </a:r>
              <a:r>
                <a:rPr kumimoji="0" lang="en-US" altLang="zh-CN" sz="2400" b="1" kern="0" dirty="0">
                  <a:solidFill>
                    <a:srgbClr val="F2F2F2"/>
                  </a:solidFill>
                  <a:latin typeface="微软雅黑" panose="020B0503020204020204" pitchFamily="34" charset="-122"/>
                  <a:ea typeface="微软雅黑" panose="020B0503020204020204" pitchFamily="34" charset="-122"/>
                  <a:cs typeface="微软雅黑" panose="020B0503020204020204" pitchFamily="34" charset="-122"/>
                </a:rPr>
                <a:t>1</a:t>
              </a:r>
              <a:endParaRPr kumimoji="0" lang="zh-CN" altLang="en-US" sz="2400" b="1" kern="0" dirty="0">
                <a:solidFill>
                  <a:srgbClr val="F2F2F2"/>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spTree>
    <p:extLst>
      <p:ext uri="{BB962C8B-B14F-4D97-AF65-F5344CB8AC3E}">
        <p14:creationId xmlns:p14="http://schemas.microsoft.com/office/powerpoint/2010/main" val="820508038"/>
      </p:ext>
    </p:extLst>
  </p:cSld>
  <p:clrMapOvr>
    <a:masterClrMapping/>
  </p:clrMapOvr>
  <mc:AlternateContent xmlns:mc="http://schemas.openxmlformats.org/markup-compatibility/2006" xmlns:p14="http://schemas.microsoft.com/office/powerpoint/2010/main">
    <mc:Choice Requires="p14">
      <p:transition spd="med" p14:dur="700">
        <p:wipe/>
      </p:transition>
    </mc:Choice>
    <mc:Fallback xmlns="">
      <p:transition spd="med">
        <p:wip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标题 3"/>
          <p:cNvSpPr txBox="1"/>
          <p:nvPr/>
        </p:nvSpPr>
        <p:spPr>
          <a:xfrm>
            <a:off x="0" y="-26988"/>
            <a:ext cx="9144000" cy="863601"/>
          </a:xfrm>
          <a:prstGeom prst="rect">
            <a:avLst/>
          </a:prstGeom>
          <a:solidFill>
            <a:srgbClr val="02409A"/>
          </a:solidFill>
          <a:ln>
            <a:noFill/>
          </a:ln>
          <a:effectLst/>
        </p:spPr>
        <p:txBody>
          <a:bodyPr tIns="0" bIns="0" anchor="ctr"/>
          <a:lstStyle/>
          <a:p>
            <a:pPr algn="ctr">
              <a:spcBef>
                <a:spcPct val="0"/>
              </a:spcBef>
              <a:defRPr/>
            </a:pPr>
            <a:endParaRPr lang="zh-CN" altLang="en-US" sz="4800" b="1" dirty="0">
              <a:solidFill>
                <a:prstClr val="white"/>
              </a:solidFill>
              <a:latin typeface="微软雅黑" panose="020B0503020204020204" pitchFamily="34" charset="-122"/>
              <a:ea typeface="微软雅黑" panose="020B0503020204020204" pitchFamily="34" charset="-122"/>
            </a:endParaRPr>
          </a:p>
        </p:txBody>
      </p:sp>
      <p:cxnSp>
        <p:nvCxnSpPr>
          <p:cNvPr id="39951" name="直接连接符 19"/>
          <p:cNvCxnSpPr/>
          <p:nvPr/>
        </p:nvCxnSpPr>
        <p:spPr bwMode="auto">
          <a:xfrm flipH="1">
            <a:off x="449263" y="-25400"/>
            <a:ext cx="1587" cy="841375"/>
          </a:xfrm>
          <a:prstGeom prst="line">
            <a:avLst/>
          </a:prstGeom>
          <a:noFill/>
          <a:ln w="28575" algn="ctr">
            <a:solidFill>
              <a:schemeClr val="bg1"/>
            </a:solidFill>
            <a:round/>
          </a:ln>
          <a:effectLst/>
          <a:extLst>
            <a:ext uri="{909E8E84-426E-40DD-AFC4-6F175D3DCCD1}">
              <a14:hiddenFill xmlns:a14="http://schemas.microsoft.com/office/drawing/2010/main">
                <a:noFill/>
              </a14:hiddenFill>
            </a:ext>
          </a:extLst>
        </p:spPr>
      </p:cxnSp>
      <p:cxnSp>
        <p:nvCxnSpPr>
          <p:cNvPr id="39952" name="直接连接符 20"/>
          <p:cNvCxnSpPr/>
          <p:nvPr/>
        </p:nvCxnSpPr>
        <p:spPr bwMode="auto">
          <a:xfrm flipH="1">
            <a:off x="511175" y="-26988"/>
            <a:ext cx="1588" cy="554038"/>
          </a:xfrm>
          <a:prstGeom prst="line">
            <a:avLst/>
          </a:prstGeom>
          <a:noFill/>
          <a:ln w="28575" algn="ctr">
            <a:solidFill>
              <a:schemeClr val="bg1"/>
            </a:solidFill>
            <a:round/>
          </a:ln>
          <a:effectLst/>
          <a:extLst>
            <a:ext uri="{909E8E84-426E-40DD-AFC4-6F175D3DCCD1}">
              <a14:hiddenFill xmlns:a14="http://schemas.microsoft.com/office/drawing/2010/main">
                <a:noFill/>
              </a14:hiddenFill>
            </a:ext>
          </a:extLst>
        </p:spPr>
      </p:cxnSp>
      <p:cxnSp>
        <p:nvCxnSpPr>
          <p:cNvPr id="39953" name="直接连接符 30"/>
          <p:cNvCxnSpPr/>
          <p:nvPr/>
        </p:nvCxnSpPr>
        <p:spPr bwMode="auto">
          <a:xfrm>
            <a:off x="576263" y="-26988"/>
            <a:ext cx="0" cy="298451"/>
          </a:xfrm>
          <a:prstGeom prst="line">
            <a:avLst/>
          </a:prstGeom>
          <a:noFill/>
          <a:ln w="28575" algn="ctr">
            <a:solidFill>
              <a:schemeClr val="bg1"/>
            </a:solidFill>
            <a:round/>
          </a:ln>
          <a:effectLst/>
          <a:extLst>
            <a:ext uri="{909E8E84-426E-40DD-AFC4-6F175D3DCCD1}">
              <a14:hiddenFill xmlns:a14="http://schemas.microsoft.com/office/drawing/2010/main">
                <a:noFill/>
              </a14:hiddenFill>
            </a:ext>
          </a:extLst>
        </p:spPr>
      </p:cxnSp>
      <p:sp>
        <p:nvSpPr>
          <p:cNvPr id="58" name="TextBox 19"/>
          <p:cNvSpPr txBox="1">
            <a:spLocks noChangeArrowheads="1"/>
          </p:cNvSpPr>
          <p:nvPr/>
        </p:nvSpPr>
        <p:spPr bwMode="auto">
          <a:xfrm>
            <a:off x="622300" y="142875"/>
            <a:ext cx="8545830" cy="5232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fontAlgn="base" hangingPunct="1">
              <a:spcBef>
                <a:spcPct val="0"/>
              </a:spcBef>
              <a:spcAft>
                <a:spcPct val="0"/>
              </a:spcAft>
            </a:pPr>
            <a:r>
              <a:rPr lang="en-US" altLang="zh-CN" sz="2800" b="1" dirty="0">
                <a:solidFill>
                  <a:prstClr val="white"/>
                </a:solidFill>
                <a:latin typeface="微软雅黑" panose="020B0503020204020204" pitchFamily="34" charset="-122"/>
                <a:ea typeface="微软雅黑" panose="020B0503020204020204" pitchFamily="34" charset="-122"/>
                <a:cs typeface="Arial" panose="020B0604020202020204" pitchFamily="34" charset="0"/>
              </a:rPr>
              <a:t>Naïve</a:t>
            </a:r>
            <a:r>
              <a:rPr lang="zh-CN" altLang="en-US" sz="2800" b="1" dirty="0">
                <a:solidFill>
                  <a:prstClr val="white"/>
                </a:solidFill>
                <a:latin typeface="微软雅黑" panose="020B0503020204020204" pitchFamily="34" charset="-122"/>
                <a:ea typeface="微软雅黑" panose="020B0503020204020204" pitchFamily="34" charset="-122"/>
                <a:cs typeface="Arial" panose="020B0604020202020204" pitchFamily="34" charset="0"/>
              </a:rPr>
              <a:t> 方法：</a:t>
            </a:r>
            <a:r>
              <a:rPr lang="en-US" altLang="zh-CN" sz="2800" b="1" dirty="0">
                <a:solidFill>
                  <a:prstClr val="white"/>
                </a:solidFill>
                <a:latin typeface="微软雅黑" panose="020B0503020204020204" pitchFamily="34" charset="-122"/>
                <a:ea typeface="微软雅黑" panose="020B0503020204020204" pitchFamily="34" charset="-122"/>
                <a:cs typeface="Arial" panose="020B0604020202020204" pitchFamily="34" charset="0"/>
              </a:rPr>
              <a:t>Feature</a:t>
            </a:r>
            <a:r>
              <a:rPr lang="zh-CN" altLang="en-US" sz="2800" b="1" dirty="0">
                <a:solidFill>
                  <a:prstClr val="white"/>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2800" b="1" dirty="0">
                <a:solidFill>
                  <a:prstClr val="white"/>
                </a:solidFill>
                <a:latin typeface="微软雅黑" panose="020B0503020204020204" pitchFamily="34" charset="-122"/>
                <a:ea typeface="微软雅黑" panose="020B0503020204020204" pitchFamily="34" charset="-122"/>
                <a:cs typeface="Arial" panose="020B0604020202020204" pitchFamily="34" charset="0"/>
              </a:rPr>
              <a:t>Transfer</a:t>
            </a:r>
          </a:p>
        </p:txBody>
      </p:sp>
      <p:sp>
        <p:nvSpPr>
          <p:cNvPr id="4" name="灯片编号占位符 3"/>
          <p:cNvSpPr>
            <a:spLocks noGrp="1"/>
          </p:cNvSpPr>
          <p:nvPr>
            <p:ph type="sldNum" sz="quarter" idx="12"/>
          </p:nvPr>
        </p:nvSpPr>
        <p:spPr/>
        <p:txBody>
          <a:bodyPr/>
          <a:lstStyle/>
          <a:p>
            <a:fld id="{94B6E62B-4DEC-4954-AD3A-658470571C9E}" type="slidenum">
              <a:rPr lang="zh-CN" altLang="en-US" smtClean="0"/>
              <a:t>30</a:t>
            </a:fld>
            <a:endParaRPr lang="zh-CN" altLang="en-US"/>
          </a:p>
        </p:txBody>
      </p:sp>
      <p:sp>
        <p:nvSpPr>
          <p:cNvPr id="12" name="文本框 11">
            <a:extLst>
              <a:ext uri="{FF2B5EF4-FFF2-40B4-BE49-F238E27FC236}">
                <a16:creationId xmlns:a16="http://schemas.microsoft.com/office/drawing/2014/main" id="{B2D13BFB-FCF1-DBBF-E93C-9030A21F2191}"/>
              </a:ext>
            </a:extLst>
          </p:cNvPr>
          <p:cNvSpPr txBox="1"/>
          <p:nvPr/>
        </p:nvSpPr>
        <p:spPr>
          <a:xfrm>
            <a:off x="511175" y="1255251"/>
            <a:ext cx="7303760" cy="499560"/>
          </a:xfrm>
          <a:prstGeom prst="rect">
            <a:avLst/>
          </a:prstGeom>
          <a:noFill/>
        </p:spPr>
        <p:txBody>
          <a:bodyPr wrap="square" rtlCol="0">
            <a:spAutoFit/>
          </a:bodyPr>
          <a:lstStyle/>
          <a:p>
            <a:pPr marL="342900" indent="-342900">
              <a:lnSpc>
                <a:spcPct val="150000"/>
              </a:lnSpc>
              <a:buSzPct val="55000"/>
              <a:buFont typeface="Wingdings" pitchFamily="2" charset="2"/>
              <a:buChar char="n"/>
            </a:pPr>
            <a:r>
              <a:rPr kumimoji="1" lang="zh-CN" altLang="en-US" sz="2000" b="1" dirty="0">
                <a:latin typeface="Microsoft YaHei" panose="020B0503020204020204" pitchFamily="34" charset="-122"/>
                <a:ea typeface="Microsoft YaHei" panose="020B0503020204020204" pitchFamily="34" charset="-122"/>
              </a:rPr>
              <a:t>特征迁移 </a:t>
            </a:r>
            <a:r>
              <a:rPr kumimoji="1" lang="en-US" altLang="zh-CN" sz="2000" b="1" dirty="0">
                <a:latin typeface="Microsoft YaHei" panose="020B0503020204020204" pitchFamily="34" charset="-122"/>
                <a:ea typeface="Microsoft YaHei" panose="020B0503020204020204" pitchFamily="34" charset="-122"/>
              </a:rPr>
              <a:t>Feature</a:t>
            </a:r>
            <a:r>
              <a:rPr kumimoji="1" lang="zh-CN" altLang="en-US" sz="2000" b="1" dirty="0">
                <a:latin typeface="Microsoft YaHei" panose="020B0503020204020204" pitchFamily="34" charset="-122"/>
                <a:ea typeface="Microsoft YaHei" panose="020B0503020204020204" pitchFamily="34" charset="-122"/>
              </a:rPr>
              <a:t> </a:t>
            </a:r>
            <a:r>
              <a:rPr kumimoji="1" lang="en-US" altLang="zh-CN" sz="2000" b="1" dirty="0">
                <a:latin typeface="Microsoft YaHei" panose="020B0503020204020204" pitchFamily="34" charset="-122"/>
                <a:ea typeface="Microsoft YaHei" panose="020B0503020204020204" pitchFamily="34" charset="-122"/>
              </a:rPr>
              <a:t>Transfer</a:t>
            </a:r>
          </a:p>
        </p:txBody>
      </p:sp>
      <p:sp>
        <p:nvSpPr>
          <p:cNvPr id="3" name="文本框 2">
            <a:extLst>
              <a:ext uri="{FF2B5EF4-FFF2-40B4-BE49-F238E27FC236}">
                <a16:creationId xmlns:a16="http://schemas.microsoft.com/office/drawing/2014/main" id="{8CD25B10-5EC2-775D-A737-6E2AD46C2A17}"/>
              </a:ext>
            </a:extLst>
          </p:cNvPr>
          <p:cNvSpPr txBox="1"/>
          <p:nvPr/>
        </p:nvSpPr>
        <p:spPr>
          <a:xfrm>
            <a:off x="622300" y="1997448"/>
            <a:ext cx="7893050" cy="3188117"/>
          </a:xfrm>
          <a:prstGeom prst="rect">
            <a:avLst/>
          </a:prstGeom>
          <a:noFill/>
        </p:spPr>
        <p:txBody>
          <a:bodyPr wrap="square" rtlCol="0">
            <a:spAutoFit/>
          </a:bodyPr>
          <a:lstStyle/>
          <a:p>
            <a:pPr marL="285750" indent="-285750">
              <a:lnSpc>
                <a:spcPct val="150000"/>
              </a:lnSpc>
              <a:buSzPct val="55000"/>
              <a:buFont typeface="Wingdings" pitchFamily="2" charset="2"/>
              <a:buChar char="Ø"/>
            </a:pPr>
            <a:r>
              <a:rPr kumimoji="1" lang="zh-CN" altLang="en-US" dirty="0">
                <a:latin typeface="Microsoft YaHei" panose="020B0503020204020204" pitchFamily="34" charset="-122"/>
                <a:ea typeface="Microsoft YaHei" panose="020B0503020204020204" pitchFamily="34" charset="-122"/>
              </a:rPr>
              <a:t>不同于从头训练模型，我们将预训练的</a:t>
            </a:r>
            <a:r>
              <a:rPr kumimoji="1" lang="zh-CN" altLang="en-US" b="1" dirty="0">
                <a:latin typeface="Microsoft YaHei" panose="020B0503020204020204" pitchFamily="34" charset="-122"/>
                <a:ea typeface="Microsoft YaHei" panose="020B0503020204020204" pitchFamily="34" charset="-122"/>
              </a:rPr>
              <a:t>低层参数与新任务共享</a:t>
            </a:r>
            <a:endParaRPr kumimoji="1" lang="en-US" altLang="zh-CN" b="1" dirty="0">
              <a:latin typeface="Microsoft YaHei" panose="020B0503020204020204" pitchFamily="34" charset="-122"/>
              <a:ea typeface="Microsoft YaHei" panose="020B0503020204020204" pitchFamily="34" charset="-122"/>
            </a:endParaRPr>
          </a:p>
          <a:p>
            <a:pPr marL="285750" indent="-285750">
              <a:lnSpc>
                <a:spcPct val="150000"/>
              </a:lnSpc>
              <a:buSzPct val="55000"/>
              <a:buFont typeface="Wingdings" pitchFamily="2" charset="2"/>
              <a:buChar char="Ø"/>
            </a:pPr>
            <a:r>
              <a:rPr kumimoji="1" lang="zh-CN" altLang="en-US" b="1" dirty="0">
                <a:latin typeface="Microsoft YaHei" panose="020B0503020204020204" pitchFamily="34" charset="-122"/>
                <a:ea typeface="Microsoft YaHei" panose="020B0503020204020204" pitchFamily="34" charset="-122"/>
              </a:rPr>
              <a:t>最后一层的参数通过新任务的训练数据来进行梯度更新</a:t>
            </a:r>
            <a:r>
              <a:rPr kumimoji="1" lang="zh-CN" altLang="en-US" dirty="0">
                <a:latin typeface="Microsoft YaHei" panose="020B0503020204020204" pitchFamily="34" charset="-122"/>
                <a:ea typeface="Microsoft YaHei" panose="020B0503020204020204" pitchFamily="34" charset="-122"/>
              </a:rPr>
              <a:t>，而其余层的参数在此过程中保持不变</a:t>
            </a:r>
            <a:endParaRPr kumimoji="1" lang="en-US" altLang="zh-CN" dirty="0">
              <a:latin typeface="Microsoft YaHei" panose="020B0503020204020204" pitchFamily="34" charset="-122"/>
              <a:ea typeface="Microsoft YaHei" panose="020B0503020204020204" pitchFamily="34" charset="-122"/>
            </a:endParaRPr>
          </a:p>
          <a:p>
            <a:pPr marL="285750" indent="-285750">
              <a:lnSpc>
                <a:spcPct val="150000"/>
              </a:lnSpc>
              <a:buSzPct val="55000"/>
              <a:buFont typeface="Wingdings" pitchFamily="2" charset="2"/>
              <a:buChar char="Ø"/>
            </a:pPr>
            <a:r>
              <a:rPr kumimoji="1" lang="zh-CN" altLang="en-US" b="1" dirty="0">
                <a:latin typeface="Microsoft YaHei" panose="020B0503020204020204" pitchFamily="34" charset="-122"/>
                <a:ea typeface="Microsoft YaHei" panose="020B0503020204020204" pitchFamily="34" charset="-122"/>
              </a:rPr>
              <a:t>模型的有效性受到限制</a:t>
            </a:r>
            <a:endParaRPr kumimoji="1" lang="en-US" altLang="zh-CN" b="1" dirty="0">
              <a:latin typeface="Microsoft YaHei" panose="020B0503020204020204" pitchFamily="34" charset="-122"/>
              <a:ea typeface="Microsoft YaHei" panose="020B0503020204020204" pitchFamily="34" charset="-122"/>
            </a:endParaRPr>
          </a:p>
          <a:p>
            <a:pPr lvl="1">
              <a:lnSpc>
                <a:spcPct val="150000"/>
              </a:lnSpc>
              <a:buSzPct val="55000"/>
            </a:pPr>
            <a:r>
              <a:rPr kumimoji="1" lang="zh-CN" altLang="en-US" sz="1600" dirty="0">
                <a:latin typeface="Microsoft YaHei" panose="020B0503020204020204" pitchFamily="34" charset="-122"/>
                <a:ea typeface="Microsoft YaHei" panose="020B0503020204020204" pitchFamily="34" charset="-122"/>
              </a:rPr>
              <a:t>（</a:t>
            </a:r>
            <a:r>
              <a:rPr kumimoji="1" lang="en-US" altLang="zh-CN" sz="1600" dirty="0">
                <a:latin typeface="Microsoft YaHei" panose="020B0503020204020204" pitchFamily="34" charset="-122"/>
                <a:ea typeface="Microsoft YaHei" panose="020B0503020204020204" pitchFamily="34" charset="-122"/>
              </a:rPr>
              <a:t>1</a:t>
            </a:r>
            <a:r>
              <a:rPr kumimoji="1" lang="zh-CN" altLang="en-US" sz="1600" dirty="0">
                <a:latin typeface="Microsoft YaHei" panose="020B0503020204020204" pitchFamily="34" charset="-122"/>
                <a:ea typeface="Microsoft YaHei" panose="020B0503020204020204" pitchFamily="34" charset="-122"/>
              </a:rPr>
              <a:t>）微调策略最初是适用于</a:t>
            </a:r>
            <a:r>
              <a:rPr kumimoji="1" lang="en-US" altLang="zh-CN" sz="1600" dirty="0">
                <a:latin typeface="Microsoft YaHei" panose="020B0503020204020204" pitchFamily="34" charset="-122"/>
                <a:ea typeface="Microsoft YaHei" panose="020B0503020204020204" pitchFamily="34" charset="-122"/>
              </a:rPr>
              <a:t>CNN</a:t>
            </a:r>
            <a:r>
              <a:rPr kumimoji="1" lang="zh-CN" altLang="en-US" sz="1600" dirty="0">
                <a:latin typeface="Microsoft YaHei" panose="020B0503020204020204" pitchFamily="34" charset="-122"/>
                <a:ea typeface="Microsoft YaHei" panose="020B0503020204020204" pitchFamily="34" charset="-122"/>
              </a:rPr>
              <a:t>处理图像数据的，是否能很好地用于</a:t>
            </a:r>
            <a:r>
              <a:rPr kumimoji="1" lang="en-US" altLang="zh-CN" sz="1600" dirty="0">
                <a:latin typeface="Microsoft YaHei" panose="020B0503020204020204" pitchFamily="34" charset="-122"/>
                <a:ea typeface="Microsoft YaHei" panose="020B0503020204020204" pitchFamily="34" charset="-122"/>
              </a:rPr>
              <a:t>GNN</a:t>
            </a:r>
            <a:r>
              <a:rPr kumimoji="1" lang="zh-CN" altLang="en-US" sz="1600" dirty="0">
                <a:latin typeface="Microsoft YaHei" panose="020B0503020204020204" pitchFamily="34" charset="-122"/>
                <a:ea typeface="Microsoft YaHei" panose="020B0503020204020204" pitchFamily="34" charset="-122"/>
              </a:rPr>
              <a:t>处理图数据还需要探索。</a:t>
            </a:r>
            <a:endParaRPr kumimoji="1" lang="en-US" altLang="zh-CN" sz="1600" dirty="0">
              <a:latin typeface="Microsoft YaHei" panose="020B0503020204020204" pitchFamily="34" charset="-122"/>
              <a:ea typeface="Microsoft YaHei" panose="020B0503020204020204" pitchFamily="34" charset="-122"/>
            </a:endParaRPr>
          </a:p>
          <a:p>
            <a:pPr lvl="1">
              <a:lnSpc>
                <a:spcPct val="150000"/>
              </a:lnSpc>
              <a:buSzPct val="55000"/>
            </a:pPr>
            <a:r>
              <a:rPr kumimoji="1" lang="zh-CN" altLang="en-US" sz="1600" dirty="0">
                <a:latin typeface="Microsoft YaHei" panose="020B0503020204020204" pitchFamily="34" charset="-122"/>
                <a:ea typeface="Microsoft YaHei" panose="020B0503020204020204" pitchFamily="34" charset="-122"/>
              </a:rPr>
              <a:t>（</a:t>
            </a:r>
            <a:r>
              <a:rPr kumimoji="1" lang="en-US" altLang="zh-CN" sz="1600" dirty="0">
                <a:latin typeface="Microsoft YaHei" panose="020B0503020204020204" pitchFamily="34" charset="-122"/>
                <a:ea typeface="Microsoft YaHei" panose="020B0503020204020204" pitchFamily="34" charset="-122"/>
              </a:rPr>
              <a:t>2</a:t>
            </a:r>
            <a:r>
              <a:rPr kumimoji="1" lang="zh-CN" altLang="en-US" sz="1600" dirty="0">
                <a:latin typeface="Microsoft YaHei" panose="020B0503020204020204" pitchFamily="34" charset="-122"/>
                <a:ea typeface="Microsoft YaHei" panose="020B0503020204020204" pitchFamily="34" charset="-122"/>
              </a:rPr>
              <a:t>）梯度更新的</a:t>
            </a:r>
            <a:r>
              <a:rPr kumimoji="1" lang="en-US" altLang="zh-CN" sz="1600" dirty="0">
                <a:latin typeface="Microsoft YaHei" panose="020B0503020204020204" pitchFamily="34" charset="-122"/>
                <a:ea typeface="Microsoft YaHei" panose="020B0503020204020204" pitchFamily="34" charset="-122"/>
              </a:rPr>
              <a:t>step</a:t>
            </a:r>
            <a:r>
              <a:rPr kumimoji="1" lang="zh-CN" altLang="en-US" sz="1600" dirty="0">
                <a:latin typeface="Microsoft YaHei" panose="020B0503020204020204" pitchFamily="34" charset="-122"/>
                <a:ea typeface="Microsoft YaHei" panose="020B0503020204020204" pitchFamily="34" charset="-122"/>
              </a:rPr>
              <a:t>需要根据测试任务进行调整，太多步会导致过拟合，而太少步会导致欠拟合</a:t>
            </a:r>
            <a:endParaRPr kumimoji="1" lang="en-US" altLang="zh-CN" sz="16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061790742"/>
      </p:ext>
    </p:extLst>
  </p:cSld>
  <p:clrMapOvr>
    <a:masterClrMapping/>
  </p:clrMapOvr>
  <mc:AlternateContent xmlns:mc="http://schemas.openxmlformats.org/markup-compatibility/2006" xmlns:p14="http://schemas.microsoft.com/office/powerpoint/2010/main">
    <mc:Choice Requires="p14">
      <p:transition spd="med" p14:dur="700">
        <p:wipe/>
      </p:transition>
    </mc:Choice>
    <mc:Fallback xmlns="">
      <p:transition spd="med">
        <p:wip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标题 3"/>
          <p:cNvSpPr txBox="1"/>
          <p:nvPr/>
        </p:nvSpPr>
        <p:spPr>
          <a:xfrm>
            <a:off x="0" y="-26988"/>
            <a:ext cx="9144000" cy="863601"/>
          </a:xfrm>
          <a:prstGeom prst="rect">
            <a:avLst/>
          </a:prstGeom>
          <a:solidFill>
            <a:srgbClr val="02409A"/>
          </a:solidFill>
          <a:ln>
            <a:noFill/>
          </a:ln>
          <a:effectLst/>
        </p:spPr>
        <p:txBody>
          <a:bodyPr tIns="0" bIns="0" anchor="ctr"/>
          <a:lstStyle/>
          <a:p>
            <a:pPr algn="ctr">
              <a:spcBef>
                <a:spcPct val="0"/>
              </a:spcBef>
              <a:defRPr/>
            </a:pPr>
            <a:endParaRPr lang="zh-CN" altLang="en-US" sz="4800" b="1" dirty="0">
              <a:solidFill>
                <a:prstClr val="white"/>
              </a:solidFill>
              <a:latin typeface="微软雅黑" panose="020B0503020204020204" pitchFamily="34" charset="-122"/>
              <a:ea typeface="微软雅黑" panose="020B0503020204020204" pitchFamily="34" charset="-122"/>
            </a:endParaRPr>
          </a:p>
        </p:txBody>
      </p:sp>
      <p:cxnSp>
        <p:nvCxnSpPr>
          <p:cNvPr id="39951" name="直接连接符 19"/>
          <p:cNvCxnSpPr/>
          <p:nvPr/>
        </p:nvCxnSpPr>
        <p:spPr bwMode="auto">
          <a:xfrm flipH="1">
            <a:off x="449263" y="-25400"/>
            <a:ext cx="1587" cy="841375"/>
          </a:xfrm>
          <a:prstGeom prst="line">
            <a:avLst/>
          </a:prstGeom>
          <a:noFill/>
          <a:ln w="28575" algn="ctr">
            <a:solidFill>
              <a:schemeClr val="bg1"/>
            </a:solidFill>
            <a:round/>
          </a:ln>
          <a:effectLst/>
          <a:extLst>
            <a:ext uri="{909E8E84-426E-40DD-AFC4-6F175D3DCCD1}">
              <a14:hiddenFill xmlns:a14="http://schemas.microsoft.com/office/drawing/2010/main">
                <a:noFill/>
              </a14:hiddenFill>
            </a:ext>
          </a:extLst>
        </p:spPr>
      </p:cxnSp>
      <p:cxnSp>
        <p:nvCxnSpPr>
          <p:cNvPr id="39952" name="直接连接符 20"/>
          <p:cNvCxnSpPr/>
          <p:nvPr/>
        </p:nvCxnSpPr>
        <p:spPr bwMode="auto">
          <a:xfrm flipH="1">
            <a:off x="511175" y="-26988"/>
            <a:ext cx="1588" cy="554038"/>
          </a:xfrm>
          <a:prstGeom prst="line">
            <a:avLst/>
          </a:prstGeom>
          <a:noFill/>
          <a:ln w="28575" algn="ctr">
            <a:solidFill>
              <a:schemeClr val="bg1"/>
            </a:solidFill>
            <a:round/>
          </a:ln>
          <a:effectLst/>
          <a:extLst>
            <a:ext uri="{909E8E84-426E-40DD-AFC4-6F175D3DCCD1}">
              <a14:hiddenFill xmlns:a14="http://schemas.microsoft.com/office/drawing/2010/main">
                <a:noFill/>
              </a14:hiddenFill>
            </a:ext>
          </a:extLst>
        </p:spPr>
      </p:cxnSp>
      <p:cxnSp>
        <p:nvCxnSpPr>
          <p:cNvPr id="39953" name="直接连接符 30"/>
          <p:cNvCxnSpPr/>
          <p:nvPr/>
        </p:nvCxnSpPr>
        <p:spPr bwMode="auto">
          <a:xfrm>
            <a:off x="576263" y="-26988"/>
            <a:ext cx="0" cy="298451"/>
          </a:xfrm>
          <a:prstGeom prst="line">
            <a:avLst/>
          </a:prstGeom>
          <a:noFill/>
          <a:ln w="28575" algn="ctr">
            <a:solidFill>
              <a:schemeClr val="bg1"/>
            </a:solidFill>
            <a:round/>
          </a:ln>
          <a:effectLst/>
          <a:extLst>
            <a:ext uri="{909E8E84-426E-40DD-AFC4-6F175D3DCCD1}">
              <a14:hiddenFill xmlns:a14="http://schemas.microsoft.com/office/drawing/2010/main">
                <a:noFill/>
              </a14:hiddenFill>
            </a:ext>
          </a:extLst>
        </p:spPr>
      </p:cxnSp>
      <p:sp>
        <p:nvSpPr>
          <p:cNvPr id="58" name="TextBox 19"/>
          <p:cNvSpPr txBox="1">
            <a:spLocks noChangeArrowheads="1"/>
          </p:cNvSpPr>
          <p:nvPr/>
        </p:nvSpPr>
        <p:spPr bwMode="auto">
          <a:xfrm>
            <a:off x="622300" y="142875"/>
            <a:ext cx="8545830" cy="5232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fontAlgn="base" hangingPunct="1">
              <a:spcBef>
                <a:spcPct val="0"/>
              </a:spcBef>
              <a:spcAft>
                <a:spcPct val="0"/>
              </a:spcAft>
            </a:pPr>
            <a:r>
              <a:rPr lang="en-US" altLang="zh-CN" sz="2800" b="1" dirty="0">
                <a:solidFill>
                  <a:prstClr val="white"/>
                </a:solidFill>
                <a:latin typeface="微软雅黑" panose="020B0503020204020204" pitchFamily="34" charset="-122"/>
                <a:ea typeface="微软雅黑" panose="020B0503020204020204" pitchFamily="34" charset="-122"/>
                <a:cs typeface="Arial" panose="020B0604020202020204" pitchFamily="34" charset="0"/>
              </a:rPr>
              <a:t>Naïve</a:t>
            </a:r>
            <a:r>
              <a:rPr lang="zh-CN" altLang="en-US" sz="2800" b="1" dirty="0">
                <a:solidFill>
                  <a:prstClr val="white"/>
                </a:solidFill>
                <a:latin typeface="微软雅黑" panose="020B0503020204020204" pitchFamily="34" charset="-122"/>
                <a:ea typeface="微软雅黑" panose="020B0503020204020204" pitchFamily="34" charset="-122"/>
                <a:cs typeface="Arial" panose="020B0604020202020204" pitchFamily="34" charset="0"/>
              </a:rPr>
              <a:t> 方法：</a:t>
            </a:r>
            <a:r>
              <a:rPr lang="en-US" altLang="zh-CN" sz="2800" b="1" dirty="0">
                <a:solidFill>
                  <a:prstClr val="white"/>
                </a:solidFill>
                <a:latin typeface="微软雅黑" panose="020B0503020204020204" pitchFamily="34" charset="-122"/>
                <a:ea typeface="微软雅黑" panose="020B0503020204020204" pitchFamily="34" charset="-122"/>
                <a:cs typeface="Arial" panose="020B0604020202020204" pitchFamily="34" charset="0"/>
              </a:rPr>
              <a:t>MAML</a:t>
            </a:r>
          </a:p>
        </p:txBody>
      </p:sp>
      <p:sp>
        <p:nvSpPr>
          <p:cNvPr id="4" name="灯片编号占位符 3"/>
          <p:cNvSpPr>
            <a:spLocks noGrp="1"/>
          </p:cNvSpPr>
          <p:nvPr>
            <p:ph type="sldNum" sz="quarter" idx="12"/>
          </p:nvPr>
        </p:nvSpPr>
        <p:spPr/>
        <p:txBody>
          <a:bodyPr/>
          <a:lstStyle/>
          <a:p>
            <a:fld id="{94B6E62B-4DEC-4954-AD3A-658470571C9E}" type="slidenum">
              <a:rPr lang="zh-CN" altLang="en-US" smtClean="0"/>
              <a:t>31</a:t>
            </a:fld>
            <a:endParaRPr lang="zh-CN" altLang="en-US"/>
          </a:p>
        </p:txBody>
      </p:sp>
      <p:sp>
        <p:nvSpPr>
          <p:cNvPr id="12" name="文本框 11">
            <a:extLst>
              <a:ext uri="{FF2B5EF4-FFF2-40B4-BE49-F238E27FC236}">
                <a16:creationId xmlns:a16="http://schemas.microsoft.com/office/drawing/2014/main" id="{B2D13BFB-FCF1-DBBF-E93C-9030A21F2191}"/>
              </a:ext>
            </a:extLst>
          </p:cNvPr>
          <p:cNvSpPr txBox="1"/>
          <p:nvPr/>
        </p:nvSpPr>
        <p:spPr>
          <a:xfrm>
            <a:off x="511175" y="1255251"/>
            <a:ext cx="7303760" cy="499560"/>
          </a:xfrm>
          <a:prstGeom prst="rect">
            <a:avLst/>
          </a:prstGeom>
          <a:noFill/>
        </p:spPr>
        <p:txBody>
          <a:bodyPr wrap="square" rtlCol="0">
            <a:spAutoFit/>
          </a:bodyPr>
          <a:lstStyle/>
          <a:p>
            <a:pPr marL="342900" indent="-342900">
              <a:lnSpc>
                <a:spcPct val="150000"/>
              </a:lnSpc>
              <a:buSzPct val="55000"/>
              <a:buFont typeface="Wingdings" pitchFamily="2" charset="2"/>
              <a:buChar char="n"/>
            </a:pPr>
            <a:r>
              <a:rPr kumimoji="1" lang="en-US" altLang="zh-CN" sz="2000" b="1" dirty="0">
                <a:latin typeface="Microsoft YaHei" panose="020B0503020204020204" pitchFamily="34" charset="-122"/>
                <a:ea typeface="Microsoft YaHei" panose="020B0503020204020204" pitchFamily="34" charset="-122"/>
              </a:rPr>
              <a:t>MAML( ICML 2017)</a:t>
            </a:r>
          </a:p>
        </p:txBody>
      </p:sp>
      <p:sp>
        <p:nvSpPr>
          <p:cNvPr id="3" name="文本框 2">
            <a:extLst>
              <a:ext uri="{FF2B5EF4-FFF2-40B4-BE49-F238E27FC236}">
                <a16:creationId xmlns:a16="http://schemas.microsoft.com/office/drawing/2014/main" id="{8CD25B10-5EC2-775D-A737-6E2AD46C2A17}"/>
              </a:ext>
            </a:extLst>
          </p:cNvPr>
          <p:cNvSpPr txBox="1"/>
          <p:nvPr/>
        </p:nvSpPr>
        <p:spPr>
          <a:xfrm>
            <a:off x="622300" y="1975741"/>
            <a:ext cx="7441045" cy="2536400"/>
          </a:xfrm>
          <a:prstGeom prst="rect">
            <a:avLst/>
          </a:prstGeom>
          <a:noFill/>
        </p:spPr>
        <p:txBody>
          <a:bodyPr wrap="square" rtlCol="0">
            <a:spAutoFit/>
          </a:bodyPr>
          <a:lstStyle/>
          <a:p>
            <a:pPr marL="285750" indent="-285750">
              <a:lnSpc>
                <a:spcPct val="150000"/>
              </a:lnSpc>
              <a:buSzPct val="55000"/>
              <a:buFont typeface="Wingdings" pitchFamily="2" charset="2"/>
              <a:buChar char="Ø"/>
            </a:pPr>
            <a:r>
              <a:rPr kumimoji="1" lang="zh-CN" altLang="en-US" dirty="0">
                <a:latin typeface="Microsoft YaHei" panose="020B0503020204020204" pitchFamily="34" charset="-122"/>
                <a:ea typeface="Microsoft YaHei" panose="020B0503020204020204" pitchFamily="34" charset="-122"/>
              </a:rPr>
              <a:t>两层端到端的优化算法，低层用于优化特定任务的参数，而高层用于优化通常任务的参数</a:t>
            </a:r>
            <a:endParaRPr kumimoji="1" lang="en-US" altLang="zh-CN" dirty="0">
              <a:latin typeface="Microsoft YaHei" panose="020B0503020204020204" pitchFamily="34" charset="-122"/>
              <a:ea typeface="Microsoft YaHei" panose="020B0503020204020204" pitchFamily="34" charset="-122"/>
            </a:endParaRPr>
          </a:p>
          <a:p>
            <a:pPr marL="285750" indent="-285750">
              <a:lnSpc>
                <a:spcPct val="150000"/>
              </a:lnSpc>
              <a:buSzPct val="55000"/>
              <a:buFont typeface="Wingdings" pitchFamily="2" charset="2"/>
              <a:buChar char="Ø"/>
            </a:pPr>
            <a:r>
              <a:rPr kumimoji="1" lang="zh-CN" altLang="en-US" dirty="0">
                <a:latin typeface="Microsoft YaHei" panose="020B0503020204020204" pitchFamily="34" charset="-122"/>
                <a:ea typeface="Microsoft YaHei" panose="020B0503020204020204" pitchFamily="34" charset="-122"/>
              </a:rPr>
              <a:t>将训练数据划分为多个支持集和查询集，分别用于更新特定任务参数和公共任务参数</a:t>
            </a:r>
            <a:endParaRPr kumimoji="1" lang="en-US" altLang="zh-CN" dirty="0">
              <a:latin typeface="Microsoft YaHei" panose="020B0503020204020204" pitchFamily="34" charset="-122"/>
              <a:ea typeface="Microsoft YaHei" panose="020B0503020204020204" pitchFamily="34" charset="-122"/>
            </a:endParaRPr>
          </a:p>
          <a:p>
            <a:pPr marL="285750" indent="-285750">
              <a:lnSpc>
                <a:spcPct val="150000"/>
              </a:lnSpc>
              <a:buSzPct val="55000"/>
              <a:buFont typeface="Wingdings" pitchFamily="2" charset="2"/>
              <a:buChar char="Ø"/>
            </a:pPr>
            <a:r>
              <a:rPr kumimoji="1" lang="zh-CN" altLang="en-US" dirty="0">
                <a:latin typeface="Microsoft YaHei" panose="020B0503020204020204" pitchFamily="34" charset="-122"/>
                <a:ea typeface="Microsoft YaHei" panose="020B0503020204020204" pitchFamily="34" charset="-122"/>
              </a:rPr>
              <a:t>高效，通用</a:t>
            </a:r>
            <a:endParaRPr kumimoji="1" lang="en-US" altLang="zh-CN" dirty="0">
              <a:latin typeface="Microsoft YaHei" panose="020B0503020204020204" pitchFamily="34" charset="-122"/>
              <a:ea typeface="Microsoft YaHei" panose="020B0503020204020204" pitchFamily="34" charset="-122"/>
            </a:endParaRPr>
          </a:p>
          <a:p>
            <a:pPr marL="285750" indent="-285750">
              <a:lnSpc>
                <a:spcPct val="150000"/>
              </a:lnSpc>
              <a:buSzPct val="55000"/>
              <a:buFont typeface="Wingdings" pitchFamily="2" charset="2"/>
              <a:buChar char="Ø"/>
            </a:pPr>
            <a:r>
              <a:rPr kumimoji="1" lang="zh-CN" altLang="en-US" dirty="0">
                <a:latin typeface="Microsoft YaHei" panose="020B0503020204020204" pitchFamily="34" charset="-122"/>
                <a:ea typeface="Microsoft YaHei" panose="020B0503020204020204" pitchFamily="34" charset="-122"/>
              </a:rPr>
              <a:t>存在许多问题，包括训练不稳定性、模型泛化性能受限、计算开销大</a:t>
            </a:r>
            <a:endParaRPr kumimoji="1" lang="en-US" altLang="zh-CN" dirty="0">
              <a:latin typeface="Microsoft YaHei" panose="020B0503020204020204" pitchFamily="34" charset="-122"/>
              <a:ea typeface="Microsoft YaHei" panose="020B0503020204020204" pitchFamily="34" charset="-122"/>
            </a:endParaRPr>
          </a:p>
        </p:txBody>
      </p:sp>
      <p:sp>
        <p:nvSpPr>
          <p:cNvPr id="2" name="文本框 1">
            <a:extLst>
              <a:ext uri="{FF2B5EF4-FFF2-40B4-BE49-F238E27FC236}">
                <a16:creationId xmlns:a16="http://schemas.microsoft.com/office/drawing/2014/main" id="{2C1D8CCE-338B-9EA3-BDB0-8C482F36EEE1}"/>
              </a:ext>
            </a:extLst>
          </p:cNvPr>
          <p:cNvSpPr txBox="1"/>
          <p:nvPr/>
        </p:nvSpPr>
        <p:spPr>
          <a:xfrm>
            <a:off x="726786" y="6138803"/>
            <a:ext cx="7690427" cy="400110"/>
          </a:xfrm>
          <a:prstGeom prst="rect">
            <a:avLst/>
          </a:prstGeom>
          <a:noFill/>
        </p:spPr>
        <p:txBody>
          <a:bodyPr wrap="square">
            <a:spAutoFit/>
          </a:bodyPr>
          <a:lstStyle/>
          <a:p>
            <a:r>
              <a:rPr lang="en" altLang="zh-CN" sz="1000" dirty="0">
                <a:effectLst/>
                <a:latin typeface="Microsoft YaHei" panose="020B0503020204020204" pitchFamily="34" charset="-122"/>
                <a:ea typeface="Microsoft YaHei" panose="020B0503020204020204" pitchFamily="34" charset="-122"/>
              </a:rPr>
              <a:t>Chelsea Finn, Pieter </a:t>
            </a:r>
            <a:r>
              <a:rPr lang="en" altLang="zh-CN" sz="1000" dirty="0" err="1">
                <a:effectLst/>
                <a:latin typeface="Microsoft YaHei" panose="020B0503020204020204" pitchFamily="34" charset="-122"/>
                <a:ea typeface="Microsoft YaHei" panose="020B0503020204020204" pitchFamily="34" charset="-122"/>
              </a:rPr>
              <a:t>Abbeel</a:t>
            </a:r>
            <a:r>
              <a:rPr lang="en" altLang="zh-CN" sz="1000" dirty="0">
                <a:effectLst/>
                <a:latin typeface="Microsoft YaHei" panose="020B0503020204020204" pitchFamily="34" charset="-122"/>
                <a:ea typeface="Microsoft YaHei" panose="020B0503020204020204" pitchFamily="34" charset="-122"/>
              </a:rPr>
              <a:t>, and Sergey Levine</a:t>
            </a:r>
            <a:r>
              <a:rPr lang="en" altLang="zh-CN" sz="1000" dirty="0">
                <a:latin typeface="Microsoft YaHei" panose="020B0503020204020204" pitchFamily="34" charset="-122"/>
                <a:ea typeface="Microsoft YaHei" panose="020B0503020204020204" pitchFamily="34" charset="-122"/>
              </a:rPr>
              <a:t>. Model-Agnostic Meta-Learning for Fast Adaptation of Deep Networks. ICML 2017: 1126-1135.</a:t>
            </a:r>
            <a:endParaRPr lang="en" altLang="zh-CN" sz="1000" dirty="0">
              <a:effectLst/>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469423110"/>
      </p:ext>
    </p:extLst>
  </p:cSld>
  <p:clrMapOvr>
    <a:masterClrMapping/>
  </p:clrMapOvr>
  <mc:AlternateContent xmlns:mc="http://schemas.openxmlformats.org/markup-compatibility/2006" xmlns:p14="http://schemas.microsoft.com/office/powerpoint/2010/main">
    <mc:Choice Requires="p14">
      <p:transition spd="med" p14:dur="700">
        <p:wipe/>
      </p:transition>
    </mc:Choice>
    <mc:Fallback xmlns="">
      <p:transition spd="med">
        <p:wip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标题 3"/>
          <p:cNvSpPr txBox="1"/>
          <p:nvPr/>
        </p:nvSpPr>
        <p:spPr>
          <a:xfrm>
            <a:off x="0" y="-26988"/>
            <a:ext cx="9144000" cy="863601"/>
          </a:xfrm>
          <a:prstGeom prst="rect">
            <a:avLst/>
          </a:prstGeom>
          <a:solidFill>
            <a:srgbClr val="02409A"/>
          </a:solidFill>
          <a:ln>
            <a:noFill/>
          </a:ln>
          <a:effectLst/>
        </p:spPr>
        <p:txBody>
          <a:bodyPr tIns="0" bIns="0" anchor="ctr"/>
          <a:lstStyle/>
          <a:p>
            <a:pPr algn="ctr">
              <a:spcBef>
                <a:spcPct val="0"/>
              </a:spcBef>
              <a:defRPr/>
            </a:pPr>
            <a:endParaRPr lang="zh-CN" altLang="en-US" sz="4800" b="1" dirty="0">
              <a:solidFill>
                <a:prstClr val="white"/>
              </a:solidFill>
              <a:latin typeface="微软雅黑" panose="020B0503020204020204" pitchFamily="34" charset="-122"/>
              <a:ea typeface="微软雅黑" panose="020B0503020204020204" pitchFamily="34" charset="-122"/>
            </a:endParaRPr>
          </a:p>
        </p:txBody>
      </p:sp>
      <p:cxnSp>
        <p:nvCxnSpPr>
          <p:cNvPr id="39951" name="直接连接符 19"/>
          <p:cNvCxnSpPr/>
          <p:nvPr/>
        </p:nvCxnSpPr>
        <p:spPr bwMode="auto">
          <a:xfrm flipH="1">
            <a:off x="449263" y="-25400"/>
            <a:ext cx="1587" cy="841375"/>
          </a:xfrm>
          <a:prstGeom prst="line">
            <a:avLst/>
          </a:prstGeom>
          <a:noFill/>
          <a:ln w="28575" algn="ctr">
            <a:solidFill>
              <a:schemeClr val="bg1"/>
            </a:solidFill>
            <a:round/>
          </a:ln>
          <a:effectLst/>
          <a:extLst>
            <a:ext uri="{909E8E84-426E-40DD-AFC4-6F175D3DCCD1}">
              <a14:hiddenFill xmlns:a14="http://schemas.microsoft.com/office/drawing/2010/main">
                <a:noFill/>
              </a14:hiddenFill>
            </a:ext>
          </a:extLst>
        </p:spPr>
      </p:cxnSp>
      <p:cxnSp>
        <p:nvCxnSpPr>
          <p:cNvPr id="39952" name="直接连接符 20"/>
          <p:cNvCxnSpPr/>
          <p:nvPr/>
        </p:nvCxnSpPr>
        <p:spPr bwMode="auto">
          <a:xfrm flipH="1">
            <a:off x="511175" y="-26988"/>
            <a:ext cx="1588" cy="554038"/>
          </a:xfrm>
          <a:prstGeom prst="line">
            <a:avLst/>
          </a:prstGeom>
          <a:noFill/>
          <a:ln w="28575" algn="ctr">
            <a:solidFill>
              <a:schemeClr val="bg1"/>
            </a:solidFill>
            <a:round/>
          </a:ln>
          <a:effectLst/>
          <a:extLst>
            <a:ext uri="{909E8E84-426E-40DD-AFC4-6F175D3DCCD1}">
              <a14:hiddenFill xmlns:a14="http://schemas.microsoft.com/office/drawing/2010/main">
                <a:noFill/>
              </a14:hiddenFill>
            </a:ext>
          </a:extLst>
        </p:spPr>
      </p:cxnSp>
      <p:cxnSp>
        <p:nvCxnSpPr>
          <p:cNvPr id="39953" name="直接连接符 30"/>
          <p:cNvCxnSpPr/>
          <p:nvPr/>
        </p:nvCxnSpPr>
        <p:spPr bwMode="auto">
          <a:xfrm>
            <a:off x="576263" y="-26988"/>
            <a:ext cx="0" cy="298451"/>
          </a:xfrm>
          <a:prstGeom prst="line">
            <a:avLst/>
          </a:prstGeom>
          <a:noFill/>
          <a:ln w="28575" algn="ctr">
            <a:solidFill>
              <a:schemeClr val="bg1"/>
            </a:solidFill>
            <a:round/>
          </a:ln>
          <a:effectLst/>
          <a:extLst>
            <a:ext uri="{909E8E84-426E-40DD-AFC4-6F175D3DCCD1}">
              <a14:hiddenFill xmlns:a14="http://schemas.microsoft.com/office/drawing/2010/main">
                <a:noFill/>
              </a14:hiddenFill>
            </a:ext>
          </a:extLst>
        </p:spPr>
      </p:cxnSp>
      <p:sp>
        <p:nvSpPr>
          <p:cNvPr id="58" name="TextBox 19"/>
          <p:cNvSpPr txBox="1">
            <a:spLocks noChangeArrowheads="1"/>
          </p:cNvSpPr>
          <p:nvPr/>
        </p:nvSpPr>
        <p:spPr bwMode="auto">
          <a:xfrm>
            <a:off x="622300" y="142875"/>
            <a:ext cx="8545830" cy="5232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fontAlgn="base" hangingPunct="1">
              <a:spcBef>
                <a:spcPct val="0"/>
              </a:spcBef>
              <a:spcAft>
                <a:spcPct val="0"/>
              </a:spcAft>
            </a:pPr>
            <a:r>
              <a:rPr lang="zh-CN" altLang="en-US" sz="2800" b="1" dirty="0">
                <a:solidFill>
                  <a:prstClr val="white"/>
                </a:solidFill>
                <a:latin typeface="微软雅黑" panose="020B0503020204020204" pitchFamily="34" charset="-122"/>
                <a:ea typeface="微软雅黑" panose="020B0503020204020204" pitchFamily="34" charset="-122"/>
                <a:cs typeface="Arial" panose="020B0604020202020204" pitchFamily="34" charset="0"/>
              </a:rPr>
              <a:t>实验结果</a:t>
            </a:r>
            <a:endParaRPr lang="en-US" altLang="zh-CN" sz="2800" b="1" dirty="0">
              <a:solidFill>
                <a:prstClr val="white"/>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 name="灯片编号占位符 3"/>
          <p:cNvSpPr>
            <a:spLocks noGrp="1"/>
          </p:cNvSpPr>
          <p:nvPr>
            <p:ph type="sldNum" sz="quarter" idx="12"/>
          </p:nvPr>
        </p:nvSpPr>
        <p:spPr/>
        <p:txBody>
          <a:bodyPr/>
          <a:lstStyle/>
          <a:p>
            <a:fld id="{94B6E62B-4DEC-4954-AD3A-658470571C9E}" type="slidenum">
              <a:rPr lang="zh-CN" altLang="en-US" smtClean="0"/>
              <a:t>32</a:t>
            </a:fld>
            <a:endParaRPr lang="zh-CN" altLang="en-US"/>
          </a:p>
        </p:txBody>
      </p:sp>
      <p:grpSp>
        <p:nvGrpSpPr>
          <p:cNvPr id="13" name="组合 12">
            <a:extLst>
              <a:ext uri="{FF2B5EF4-FFF2-40B4-BE49-F238E27FC236}">
                <a16:creationId xmlns:a16="http://schemas.microsoft.com/office/drawing/2014/main" id="{5160BF0A-78A8-4EEE-5AFC-E7B5C69AACA6}"/>
              </a:ext>
            </a:extLst>
          </p:cNvPr>
          <p:cNvGrpSpPr/>
          <p:nvPr/>
        </p:nvGrpSpPr>
        <p:grpSpPr>
          <a:xfrm>
            <a:off x="1220178" y="2805293"/>
            <a:ext cx="5544038" cy="3345540"/>
            <a:chOff x="622300" y="1195086"/>
            <a:chExt cx="7652749" cy="4618038"/>
          </a:xfrm>
        </p:grpSpPr>
        <p:pic>
          <p:nvPicPr>
            <p:cNvPr id="3" name="图片 2">
              <a:extLst>
                <a:ext uri="{FF2B5EF4-FFF2-40B4-BE49-F238E27FC236}">
                  <a16:creationId xmlns:a16="http://schemas.microsoft.com/office/drawing/2014/main" id="{62813556-CE35-A9EA-189D-BF96A21CC167}"/>
                </a:ext>
              </a:extLst>
            </p:cNvPr>
            <p:cNvPicPr>
              <a:picLocks noChangeAspect="1"/>
            </p:cNvPicPr>
            <p:nvPr/>
          </p:nvPicPr>
          <p:blipFill>
            <a:blip r:embed="rId3"/>
            <a:stretch>
              <a:fillRect/>
            </a:stretch>
          </p:blipFill>
          <p:spPr>
            <a:xfrm>
              <a:off x="622300" y="1195086"/>
              <a:ext cx="7652749" cy="4618038"/>
            </a:xfrm>
            <a:prstGeom prst="rect">
              <a:avLst/>
            </a:prstGeom>
          </p:spPr>
        </p:pic>
        <p:sp>
          <p:nvSpPr>
            <p:cNvPr id="9" name="矩形 8">
              <a:extLst>
                <a:ext uri="{FF2B5EF4-FFF2-40B4-BE49-F238E27FC236}">
                  <a16:creationId xmlns:a16="http://schemas.microsoft.com/office/drawing/2014/main" id="{AF925866-9398-D123-0E13-5041767FCE94}"/>
                </a:ext>
              </a:extLst>
            </p:cNvPr>
            <p:cNvSpPr/>
            <p:nvPr/>
          </p:nvSpPr>
          <p:spPr>
            <a:xfrm>
              <a:off x="4076753" y="1646741"/>
              <a:ext cx="633484" cy="4166383"/>
            </a:xfrm>
            <a:prstGeom prst="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1" name="矩形 10">
              <a:extLst>
                <a:ext uri="{FF2B5EF4-FFF2-40B4-BE49-F238E27FC236}">
                  <a16:creationId xmlns:a16="http://schemas.microsoft.com/office/drawing/2014/main" id="{C3C9B4B2-1FC6-73F3-65CE-C8CB487954F6}"/>
                </a:ext>
              </a:extLst>
            </p:cNvPr>
            <p:cNvSpPr/>
            <p:nvPr/>
          </p:nvSpPr>
          <p:spPr>
            <a:xfrm>
              <a:off x="6815162" y="1646741"/>
              <a:ext cx="546930" cy="4166383"/>
            </a:xfrm>
            <a:prstGeom prst="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5" name="矩形 4">
              <a:extLst>
                <a:ext uri="{FF2B5EF4-FFF2-40B4-BE49-F238E27FC236}">
                  <a16:creationId xmlns:a16="http://schemas.microsoft.com/office/drawing/2014/main" id="{C14644C7-1281-0D2B-CB68-35AADB0CE126}"/>
                </a:ext>
              </a:extLst>
            </p:cNvPr>
            <p:cNvSpPr/>
            <p:nvPr/>
          </p:nvSpPr>
          <p:spPr>
            <a:xfrm>
              <a:off x="1566149" y="3163212"/>
              <a:ext cx="1130159" cy="670234"/>
            </a:xfrm>
            <a:prstGeom prst="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6" name="矩形 5">
              <a:extLst>
                <a:ext uri="{FF2B5EF4-FFF2-40B4-BE49-F238E27FC236}">
                  <a16:creationId xmlns:a16="http://schemas.microsoft.com/office/drawing/2014/main" id="{DDD67393-66C2-19BF-789C-8BD5DBCFA52C}"/>
                </a:ext>
              </a:extLst>
            </p:cNvPr>
            <p:cNvSpPr/>
            <p:nvPr/>
          </p:nvSpPr>
          <p:spPr>
            <a:xfrm>
              <a:off x="1566149" y="5002384"/>
              <a:ext cx="1130159" cy="670234"/>
            </a:xfrm>
            <a:prstGeom prst="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grpSp>
      <p:sp>
        <p:nvSpPr>
          <p:cNvPr id="14" name="文本框 13">
            <a:extLst>
              <a:ext uri="{FF2B5EF4-FFF2-40B4-BE49-F238E27FC236}">
                <a16:creationId xmlns:a16="http://schemas.microsoft.com/office/drawing/2014/main" id="{11722731-2418-5A64-CE5D-1908A591653E}"/>
              </a:ext>
            </a:extLst>
          </p:cNvPr>
          <p:cNvSpPr txBox="1"/>
          <p:nvPr/>
        </p:nvSpPr>
        <p:spPr>
          <a:xfrm>
            <a:off x="230133" y="1025587"/>
            <a:ext cx="4341867" cy="540341"/>
          </a:xfrm>
          <a:prstGeom prst="rect">
            <a:avLst/>
          </a:prstGeom>
          <a:noFill/>
        </p:spPr>
        <p:txBody>
          <a:bodyPr wrap="square">
            <a:spAutoFit/>
          </a:bodyPr>
          <a:lstStyle/>
          <a:p>
            <a:pPr marL="342900" indent="-342900">
              <a:lnSpc>
                <a:spcPct val="150000"/>
              </a:lnSpc>
              <a:buSzPct val="55000"/>
              <a:buFont typeface="Wingdings" pitchFamily="2" charset="2"/>
              <a:buChar char="n"/>
            </a:pPr>
            <a:r>
              <a:rPr lang="zh-CN" altLang="en-US" sz="2200" b="1" dirty="0">
                <a:latin typeface="Microsoft YaHei" panose="020B0503020204020204" pitchFamily="34" charset="-122"/>
                <a:ea typeface="Microsoft YaHei" panose="020B0503020204020204" pitchFamily="34" charset="-122"/>
              </a:rPr>
              <a:t>模型有效性</a:t>
            </a:r>
            <a:endParaRPr lang="en-US" altLang="zh-CN" sz="2200" b="1" dirty="0">
              <a:latin typeface="Microsoft YaHei" panose="020B0503020204020204" pitchFamily="34" charset="-122"/>
              <a:ea typeface="Microsoft YaHei" panose="020B0503020204020204" pitchFamily="34" charset="-122"/>
            </a:endParaRPr>
          </a:p>
        </p:txBody>
      </p:sp>
      <p:sp>
        <p:nvSpPr>
          <p:cNvPr id="15" name="文本框 14">
            <a:extLst>
              <a:ext uri="{FF2B5EF4-FFF2-40B4-BE49-F238E27FC236}">
                <a16:creationId xmlns:a16="http://schemas.microsoft.com/office/drawing/2014/main" id="{3C40C86A-D2AF-7C5B-46B8-1255B8FE014F}"/>
              </a:ext>
            </a:extLst>
          </p:cNvPr>
          <p:cNvSpPr txBox="1"/>
          <p:nvPr/>
        </p:nvSpPr>
        <p:spPr>
          <a:xfrm>
            <a:off x="449265" y="1725369"/>
            <a:ext cx="8656955" cy="874407"/>
          </a:xfrm>
          <a:prstGeom prst="rect">
            <a:avLst/>
          </a:prstGeom>
          <a:noFill/>
        </p:spPr>
        <p:txBody>
          <a:bodyPr wrap="square" rtlCol="0">
            <a:spAutoFit/>
          </a:bodyPr>
          <a:lstStyle/>
          <a:p>
            <a:pPr marL="285750" indent="-285750">
              <a:lnSpc>
                <a:spcPct val="150000"/>
              </a:lnSpc>
              <a:buSzPct val="55000"/>
              <a:buFont typeface="Wingdings" pitchFamily="2" charset="2"/>
              <a:buChar char="Ø"/>
            </a:pPr>
            <a:r>
              <a:rPr kumimoji="1" lang="en-US" altLang="zh-CN" dirty="0">
                <a:latin typeface="Microsoft YaHei" panose="020B0503020204020204" pitchFamily="34" charset="-122"/>
                <a:ea typeface="Microsoft YaHei" panose="020B0503020204020204" pitchFamily="34" charset="-122"/>
              </a:rPr>
              <a:t>CGNP</a:t>
            </a:r>
            <a:r>
              <a:rPr kumimoji="1" lang="zh-CN" altLang="en-US" dirty="0">
                <a:latin typeface="Microsoft YaHei" panose="020B0503020204020204" pitchFamily="34" charset="-122"/>
                <a:ea typeface="Microsoft YaHei" panose="020B0503020204020204" pitchFamily="34" charset="-122"/>
              </a:rPr>
              <a:t>的三种变体在</a:t>
            </a:r>
            <a:r>
              <a:rPr kumimoji="1" lang="en-US" altLang="zh-CN" dirty="0">
                <a:latin typeface="Microsoft YaHei" panose="020B0503020204020204" pitchFamily="34" charset="-122"/>
                <a:ea typeface="Microsoft YaHei" panose="020B0503020204020204" pitchFamily="34" charset="-122"/>
              </a:rPr>
              <a:t>F1</a:t>
            </a:r>
            <a:r>
              <a:rPr kumimoji="1" lang="zh-CN" altLang="en-US" dirty="0">
                <a:latin typeface="Microsoft YaHei" panose="020B0503020204020204" pitchFamily="34" charset="-122"/>
                <a:ea typeface="Microsoft YaHei" panose="020B0503020204020204" pitchFamily="34" charset="-122"/>
              </a:rPr>
              <a:t>值上平均超出其他方法</a:t>
            </a:r>
            <a:r>
              <a:rPr kumimoji="1" lang="en-US" altLang="zh-CN" dirty="0">
                <a:latin typeface="Microsoft YaHei" panose="020B0503020204020204" pitchFamily="34" charset="-122"/>
                <a:ea typeface="Microsoft YaHei" panose="020B0503020204020204" pitchFamily="34" charset="-122"/>
              </a:rPr>
              <a:t>0.29</a:t>
            </a:r>
          </a:p>
          <a:p>
            <a:pPr marL="285750" indent="-285750">
              <a:lnSpc>
                <a:spcPct val="150000"/>
              </a:lnSpc>
              <a:buSzPct val="55000"/>
              <a:buFont typeface="Wingdings" pitchFamily="2" charset="2"/>
              <a:buChar char="Ø"/>
            </a:pPr>
            <a:r>
              <a:rPr kumimoji="1" lang="zh-CN" altLang="en-US" dirty="0">
                <a:latin typeface="Microsoft YaHei" panose="020B0503020204020204" pitchFamily="34" charset="-122"/>
                <a:ea typeface="Microsoft YaHei" panose="020B0503020204020204" pitchFamily="34" charset="-122"/>
              </a:rPr>
              <a:t>在保持较高</a:t>
            </a:r>
            <a:r>
              <a:rPr kumimoji="1" lang="en-US" altLang="zh-CN" dirty="0">
                <a:latin typeface="Microsoft YaHei" panose="020B0503020204020204" pitchFamily="34" charset="-122"/>
                <a:ea typeface="Microsoft YaHei" panose="020B0503020204020204" pitchFamily="34" charset="-122"/>
              </a:rPr>
              <a:t>accuracy</a:t>
            </a:r>
            <a:r>
              <a:rPr kumimoji="1" lang="zh-CN" altLang="en-US" dirty="0">
                <a:latin typeface="Microsoft YaHei" panose="020B0503020204020204" pitchFamily="34" charset="-122"/>
                <a:ea typeface="Microsoft YaHei" panose="020B0503020204020204" pitchFamily="34" charset="-122"/>
              </a:rPr>
              <a:t>和</a:t>
            </a:r>
            <a:r>
              <a:rPr kumimoji="1" lang="en-US" altLang="zh-CN" dirty="0">
                <a:latin typeface="Microsoft YaHei" panose="020B0503020204020204" pitchFamily="34" charset="-122"/>
                <a:ea typeface="Microsoft YaHei" panose="020B0503020204020204" pitchFamily="34" charset="-122"/>
              </a:rPr>
              <a:t>precision</a:t>
            </a:r>
            <a:r>
              <a:rPr kumimoji="1" lang="zh-CN" altLang="en-US" dirty="0">
                <a:latin typeface="Microsoft YaHei" panose="020B0503020204020204" pitchFamily="34" charset="-122"/>
                <a:ea typeface="Microsoft YaHei" panose="020B0503020204020204" pitchFamily="34" charset="-122"/>
              </a:rPr>
              <a:t>的基础上，大大提升了</a:t>
            </a:r>
            <a:r>
              <a:rPr kumimoji="1" lang="en-US" altLang="zh-CN" dirty="0">
                <a:latin typeface="Microsoft YaHei" panose="020B0503020204020204" pitchFamily="34" charset="-122"/>
                <a:ea typeface="Microsoft YaHei" panose="020B0503020204020204" pitchFamily="34" charset="-122"/>
              </a:rPr>
              <a:t>recall</a:t>
            </a:r>
          </a:p>
        </p:txBody>
      </p:sp>
    </p:spTree>
    <p:extLst>
      <p:ext uri="{BB962C8B-B14F-4D97-AF65-F5344CB8AC3E}">
        <p14:creationId xmlns:p14="http://schemas.microsoft.com/office/powerpoint/2010/main" val="4046233815"/>
      </p:ext>
    </p:extLst>
  </p:cSld>
  <p:clrMapOvr>
    <a:masterClrMapping/>
  </p:clrMapOvr>
  <mc:AlternateContent xmlns:mc="http://schemas.openxmlformats.org/markup-compatibility/2006" xmlns:p14="http://schemas.microsoft.com/office/powerpoint/2010/main">
    <mc:Choice Requires="p14">
      <p:transition spd="med" p14:dur="700">
        <p:wipe/>
      </p:transition>
    </mc:Choice>
    <mc:Fallback xmlns="">
      <p:transition spd="med">
        <p:wip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67908EEA-0221-0CAC-34D6-98A9FA9DF750}"/>
              </a:ext>
            </a:extLst>
          </p:cNvPr>
          <p:cNvPicPr>
            <a:picLocks noChangeAspect="1"/>
          </p:cNvPicPr>
          <p:nvPr/>
        </p:nvPicPr>
        <p:blipFill>
          <a:blip r:embed="rId3"/>
          <a:stretch>
            <a:fillRect/>
          </a:stretch>
        </p:blipFill>
        <p:spPr>
          <a:xfrm>
            <a:off x="742950" y="1260601"/>
            <a:ext cx="7772400" cy="5095750"/>
          </a:xfrm>
          <a:prstGeom prst="rect">
            <a:avLst/>
          </a:prstGeom>
        </p:spPr>
      </p:pic>
      <p:sp>
        <p:nvSpPr>
          <p:cNvPr id="19" name="标题 3"/>
          <p:cNvSpPr txBox="1"/>
          <p:nvPr/>
        </p:nvSpPr>
        <p:spPr>
          <a:xfrm>
            <a:off x="0" y="-26988"/>
            <a:ext cx="9144000" cy="863601"/>
          </a:xfrm>
          <a:prstGeom prst="rect">
            <a:avLst/>
          </a:prstGeom>
          <a:solidFill>
            <a:srgbClr val="02409A"/>
          </a:solidFill>
          <a:ln>
            <a:noFill/>
          </a:ln>
          <a:effectLst/>
        </p:spPr>
        <p:txBody>
          <a:bodyPr tIns="0" bIns="0" anchor="ctr"/>
          <a:lstStyle/>
          <a:p>
            <a:pPr algn="ctr">
              <a:spcBef>
                <a:spcPct val="0"/>
              </a:spcBef>
              <a:defRPr/>
            </a:pPr>
            <a:endParaRPr lang="zh-CN" altLang="en-US" sz="4800" b="1" dirty="0">
              <a:solidFill>
                <a:prstClr val="white"/>
              </a:solidFill>
              <a:latin typeface="微软雅黑" panose="020B0503020204020204" pitchFamily="34" charset="-122"/>
              <a:ea typeface="微软雅黑" panose="020B0503020204020204" pitchFamily="34" charset="-122"/>
            </a:endParaRPr>
          </a:p>
        </p:txBody>
      </p:sp>
      <p:cxnSp>
        <p:nvCxnSpPr>
          <p:cNvPr id="39951" name="直接连接符 19"/>
          <p:cNvCxnSpPr/>
          <p:nvPr/>
        </p:nvCxnSpPr>
        <p:spPr bwMode="auto">
          <a:xfrm flipH="1">
            <a:off x="449263" y="-25400"/>
            <a:ext cx="1587" cy="841375"/>
          </a:xfrm>
          <a:prstGeom prst="line">
            <a:avLst/>
          </a:prstGeom>
          <a:noFill/>
          <a:ln w="28575" algn="ctr">
            <a:solidFill>
              <a:schemeClr val="bg1"/>
            </a:solidFill>
            <a:round/>
          </a:ln>
          <a:effectLst/>
          <a:extLst>
            <a:ext uri="{909E8E84-426E-40DD-AFC4-6F175D3DCCD1}">
              <a14:hiddenFill xmlns:a14="http://schemas.microsoft.com/office/drawing/2010/main">
                <a:noFill/>
              </a14:hiddenFill>
            </a:ext>
          </a:extLst>
        </p:spPr>
      </p:cxnSp>
      <p:cxnSp>
        <p:nvCxnSpPr>
          <p:cNvPr id="39952" name="直接连接符 20"/>
          <p:cNvCxnSpPr/>
          <p:nvPr/>
        </p:nvCxnSpPr>
        <p:spPr bwMode="auto">
          <a:xfrm flipH="1">
            <a:off x="511175" y="-26988"/>
            <a:ext cx="1588" cy="554038"/>
          </a:xfrm>
          <a:prstGeom prst="line">
            <a:avLst/>
          </a:prstGeom>
          <a:noFill/>
          <a:ln w="28575" algn="ctr">
            <a:solidFill>
              <a:schemeClr val="bg1"/>
            </a:solidFill>
            <a:round/>
          </a:ln>
          <a:effectLst/>
          <a:extLst>
            <a:ext uri="{909E8E84-426E-40DD-AFC4-6F175D3DCCD1}">
              <a14:hiddenFill xmlns:a14="http://schemas.microsoft.com/office/drawing/2010/main">
                <a:noFill/>
              </a14:hiddenFill>
            </a:ext>
          </a:extLst>
        </p:spPr>
      </p:cxnSp>
      <p:cxnSp>
        <p:nvCxnSpPr>
          <p:cNvPr id="39953" name="直接连接符 30"/>
          <p:cNvCxnSpPr/>
          <p:nvPr/>
        </p:nvCxnSpPr>
        <p:spPr bwMode="auto">
          <a:xfrm>
            <a:off x="576263" y="-26988"/>
            <a:ext cx="0" cy="298451"/>
          </a:xfrm>
          <a:prstGeom prst="line">
            <a:avLst/>
          </a:prstGeom>
          <a:noFill/>
          <a:ln w="28575" algn="ctr">
            <a:solidFill>
              <a:schemeClr val="bg1"/>
            </a:solidFill>
            <a:round/>
          </a:ln>
          <a:effectLst/>
          <a:extLst>
            <a:ext uri="{909E8E84-426E-40DD-AFC4-6F175D3DCCD1}">
              <a14:hiddenFill xmlns:a14="http://schemas.microsoft.com/office/drawing/2010/main">
                <a:noFill/>
              </a14:hiddenFill>
            </a:ext>
          </a:extLst>
        </p:spPr>
      </p:cxnSp>
      <p:sp>
        <p:nvSpPr>
          <p:cNvPr id="58" name="TextBox 19"/>
          <p:cNvSpPr txBox="1">
            <a:spLocks noChangeArrowheads="1"/>
          </p:cNvSpPr>
          <p:nvPr/>
        </p:nvSpPr>
        <p:spPr bwMode="auto">
          <a:xfrm>
            <a:off x="622300" y="142875"/>
            <a:ext cx="8545830" cy="5232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fontAlgn="base" hangingPunct="1">
              <a:spcBef>
                <a:spcPct val="0"/>
              </a:spcBef>
              <a:spcAft>
                <a:spcPct val="0"/>
              </a:spcAft>
            </a:pPr>
            <a:r>
              <a:rPr lang="zh-CN" altLang="en-US" sz="2800" b="1" dirty="0">
                <a:solidFill>
                  <a:prstClr val="white"/>
                </a:solidFill>
                <a:latin typeface="微软雅黑" panose="020B0503020204020204" pitchFamily="34" charset="-122"/>
                <a:ea typeface="微软雅黑" panose="020B0503020204020204" pitchFamily="34" charset="-122"/>
                <a:cs typeface="Arial" panose="020B0604020202020204" pitchFamily="34" charset="0"/>
              </a:rPr>
              <a:t>实验结果</a:t>
            </a:r>
            <a:endParaRPr lang="en-US" altLang="zh-CN" sz="2800" b="1" dirty="0">
              <a:solidFill>
                <a:prstClr val="white"/>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 name="灯片编号占位符 3"/>
          <p:cNvSpPr>
            <a:spLocks noGrp="1"/>
          </p:cNvSpPr>
          <p:nvPr>
            <p:ph type="sldNum" sz="quarter" idx="12"/>
          </p:nvPr>
        </p:nvSpPr>
        <p:spPr/>
        <p:txBody>
          <a:bodyPr/>
          <a:lstStyle/>
          <a:p>
            <a:fld id="{94B6E62B-4DEC-4954-AD3A-658470571C9E}" type="slidenum">
              <a:rPr lang="zh-CN" altLang="en-US" smtClean="0"/>
              <a:t>33</a:t>
            </a:fld>
            <a:endParaRPr lang="zh-CN" altLang="en-US"/>
          </a:p>
        </p:txBody>
      </p:sp>
      <p:sp>
        <p:nvSpPr>
          <p:cNvPr id="8" name="矩形 7">
            <a:extLst>
              <a:ext uri="{FF2B5EF4-FFF2-40B4-BE49-F238E27FC236}">
                <a16:creationId xmlns:a16="http://schemas.microsoft.com/office/drawing/2014/main" id="{C9379CA0-4F43-9D7A-30DD-14E42EDF6313}"/>
              </a:ext>
            </a:extLst>
          </p:cNvPr>
          <p:cNvSpPr/>
          <p:nvPr/>
        </p:nvSpPr>
        <p:spPr>
          <a:xfrm>
            <a:off x="2823766" y="1923068"/>
            <a:ext cx="371921" cy="4433283"/>
          </a:xfrm>
          <a:prstGeom prst="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9" name="矩形 8">
            <a:extLst>
              <a:ext uri="{FF2B5EF4-FFF2-40B4-BE49-F238E27FC236}">
                <a16:creationId xmlns:a16="http://schemas.microsoft.com/office/drawing/2014/main" id="{AF925866-9398-D123-0E13-5041767FCE94}"/>
              </a:ext>
            </a:extLst>
          </p:cNvPr>
          <p:cNvSpPr/>
          <p:nvPr/>
        </p:nvSpPr>
        <p:spPr>
          <a:xfrm>
            <a:off x="4386039" y="1905785"/>
            <a:ext cx="371921" cy="4433283"/>
          </a:xfrm>
          <a:prstGeom prst="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0" name="矩形 9">
            <a:extLst>
              <a:ext uri="{FF2B5EF4-FFF2-40B4-BE49-F238E27FC236}">
                <a16:creationId xmlns:a16="http://schemas.microsoft.com/office/drawing/2014/main" id="{4F728EC2-CBCC-445A-1409-BCF6E0A89E6E}"/>
              </a:ext>
            </a:extLst>
          </p:cNvPr>
          <p:cNvSpPr/>
          <p:nvPr/>
        </p:nvSpPr>
        <p:spPr>
          <a:xfrm>
            <a:off x="5957739" y="1923068"/>
            <a:ext cx="371921" cy="4433283"/>
          </a:xfrm>
          <a:prstGeom prst="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1" name="矩形 10">
            <a:extLst>
              <a:ext uri="{FF2B5EF4-FFF2-40B4-BE49-F238E27FC236}">
                <a16:creationId xmlns:a16="http://schemas.microsoft.com/office/drawing/2014/main" id="{C3C9B4B2-1FC6-73F3-65CE-C8CB487954F6}"/>
              </a:ext>
            </a:extLst>
          </p:cNvPr>
          <p:cNvSpPr/>
          <p:nvPr/>
        </p:nvSpPr>
        <p:spPr>
          <a:xfrm>
            <a:off x="7577162" y="1913641"/>
            <a:ext cx="371921" cy="4433283"/>
          </a:xfrm>
          <a:prstGeom prst="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3" name="矩形 12">
            <a:extLst>
              <a:ext uri="{FF2B5EF4-FFF2-40B4-BE49-F238E27FC236}">
                <a16:creationId xmlns:a16="http://schemas.microsoft.com/office/drawing/2014/main" id="{585DA11D-89CB-E990-6447-3829BA7EB738}"/>
              </a:ext>
            </a:extLst>
          </p:cNvPr>
          <p:cNvSpPr/>
          <p:nvPr/>
        </p:nvSpPr>
        <p:spPr>
          <a:xfrm>
            <a:off x="1390303" y="2685069"/>
            <a:ext cx="614343" cy="433270"/>
          </a:xfrm>
          <a:prstGeom prst="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4" name="矩形 13">
            <a:extLst>
              <a:ext uri="{FF2B5EF4-FFF2-40B4-BE49-F238E27FC236}">
                <a16:creationId xmlns:a16="http://schemas.microsoft.com/office/drawing/2014/main" id="{294D3054-989A-5E8A-A9B2-68B7A7A1D521}"/>
              </a:ext>
            </a:extLst>
          </p:cNvPr>
          <p:cNvSpPr/>
          <p:nvPr/>
        </p:nvSpPr>
        <p:spPr>
          <a:xfrm>
            <a:off x="1390303" y="3775316"/>
            <a:ext cx="614343" cy="433270"/>
          </a:xfrm>
          <a:prstGeom prst="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5" name="矩形 14">
            <a:extLst>
              <a:ext uri="{FF2B5EF4-FFF2-40B4-BE49-F238E27FC236}">
                <a16:creationId xmlns:a16="http://schemas.microsoft.com/office/drawing/2014/main" id="{608B57FA-0C51-FB84-47FA-502C36C41F9E}"/>
              </a:ext>
            </a:extLst>
          </p:cNvPr>
          <p:cNvSpPr/>
          <p:nvPr/>
        </p:nvSpPr>
        <p:spPr>
          <a:xfrm>
            <a:off x="1378580" y="4814029"/>
            <a:ext cx="614343" cy="433270"/>
          </a:xfrm>
          <a:prstGeom prst="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6" name="矩形 15">
            <a:extLst>
              <a:ext uri="{FF2B5EF4-FFF2-40B4-BE49-F238E27FC236}">
                <a16:creationId xmlns:a16="http://schemas.microsoft.com/office/drawing/2014/main" id="{6186782F-96A4-364A-3667-50D65BFDA45D}"/>
              </a:ext>
            </a:extLst>
          </p:cNvPr>
          <p:cNvSpPr/>
          <p:nvPr/>
        </p:nvSpPr>
        <p:spPr>
          <a:xfrm>
            <a:off x="1378579" y="5889009"/>
            <a:ext cx="614343" cy="433270"/>
          </a:xfrm>
          <a:prstGeom prst="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Tree>
    <p:extLst>
      <p:ext uri="{BB962C8B-B14F-4D97-AF65-F5344CB8AC3E}">
        <p14:creationId xmlns:p14="http://schemas.microsoft.com/office/powerpoint/2010/main" val="3964946558"/>
      </p:ext>
    </p:extLst>
  </p:cSld>
  <p:clrMapOvr>
    <a:masterClrMapping/>
  </p:clrMapOvr>
  <mc:AlternateContent xmlns:mc="http://schemas.openxmlformats.org/markup-compatibility/2006" xmlns:p14="http://schemas.microsoft.com/office/powerpoint/2010/main">
    <mc:Choice Requires="p14">
      <p:transition spd="med" p14:dur="700">
        <p:wipe/>
      </p:transition>
    </mc:Choice>
    <mc:Fallback xmlns="">
      <p:transition spd="med">
        <p:wip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标题 3"/>
          <p:cNvSpPr txBox="1"/>
          <p:nvPr/>
        </p:nvSpPr>
        <p:spPr>
          <a:xfrm>
            <a:off x="0" y="-26988"/>
            <a:ext cx="9144000" cy="863601"/>
          </a:xfrm>
          <a:prstGeom prst="rect">
            <a:avLst/>
          </a:prstGeom>
          <a:solidFill>
            <a:srgbClr val="02409A"/>
          </a:solidFill>
          <a:ln>
            <a:noFill/>
          </a:ln>
          <a:effectLst/>
        </p:spPr>
        <p:txBody>
          <a:bodyPr tIns="0" bIns="0" anchor="ctr"/>
          <a:lstStyle/>
          <a:p>
            <a:pPr algn="ctr">
              <a:spcBef>
                <a:spcPct val="0"/>
              </a:spcBef>
              <a:defRPr/>
            </a:pPr>
            <a:endParaRPr lang="zh-CN" altLang="en-US" sz="4800" b="1" dirty="0">
              <a:solidFill>
                <a:prstClr val="white"/>
              </a:solidFill>
              <a:latin typeface="微软雅黑" panose="020B0503020204020204" pitchFamily="34" charset="-122"/>
              <a:ea typeface="微软雅黑" panose="020B0503020204020204" pitchFamily="34" charset="-122"/>
            </a:endParaRPr>
          </a:p>
        </p:txBody>
      </p:sp>
      <p:cxnSp>
        <p:nvCxnSpPr>
          <p:cNvPr id="39951" name="直接连接符 19"/>
          <p:cNvCxnSpPr/>
          <p:nvPr/>
        </p:nvCxnSpPr>
        <p:spPr bwMode="auto">
          <a:xfrm flipH="1">
            <a:off x="449263" y="-25400"/>
            <a:ext cx="1587" cy="841375"/>
          </a:xfrm>
          <a:prstGeom prst="line">
            <a:avLst/>
          </a:prstGeom>
          <a:noFill/>
          <a:ln w="28575" algn="ctr">
            <a:solidFill>
              <a:schemeClr val="bg1"/>
            </a:solidFill>
            <a:round/>
          </a:ln>
          <a:effectLst/>
          <a:extLst>
            <a:ext uri="{909E8E84-426E-40DD-AFC4-6F175D3DCCD1}">
              <a14:hiddenFill xmlns:a14="http://schemas.microsoft.com/office/drawing/2010/main">
                <a:noFill/>
              </a14:hiddenFill>
            </a:ext>
          </a:extLst>
        </p:spPr>
      </p:cxnSp>
      <p:cxnSp>
        <p:nvCxnSpPr>
          <p:cNvPr id="39952" name="直接连接符 20"/>
          <p:cNvCxnSpPr/>
          <p:nvPr/>
        </p:nvCxnSpPr>
        <p:spPr bwMode="auto">
          <a:xfrm flipH="1">
            <a:off x="511175" y="-26988"/>
            <a:ext cx="1588" cy="554038"/>
          </a:xfrm>
          <a:prstGeom prst="line">
            <a:avLst/>
          </a:prstGeom>
          <a:noFill/>
          <a:ln w="28575" algn="ctr">
            <a:solidFill>
              <a:schemeClr val="bg1"/>
            </a:solidFill>
            <a:round/>
          </a:ln>
          <a:effectLst/>
          <a:extLst>
            <a:ext uri="{909E8E84-426E-40DD-AFC4-6F175D3DCCD1}">
              <a14:hiddenFill xmlns:a14="http://schemas.microsoft.com/office/drawing/2010/main">
                <a:noFill/>
              </a14:hiddenFill>
            </a:ext>
          </a:extLst>
        </p:spPr>
      </p:cxnSp>
      <p:cxnSp>
        <p:nvCxnSpPr>
          <p:cNvPr id="39953" name="直接连接符 30"/>
          <p:cNvCxnSpPr/>
          <p:nvPr/>
        </p:nvCxnSpPr>
        <p:spPr bwMode="auto">
          <a:xfrm>
            <a:off x="576263" y="-26988"/>
            <a:ext cx="0" cy="298451"/>
          </a:xfrm>
          <a:prstGeom prst="line">
            <a:avLst/>
          </a:prstGeom>
          <a:noFill/>
          <a:ln w="28575" algn="ctr">
            <a:solidFill>
              <a:schemeClr val="bg1"/>
            </a:solidFill>
            <a:round/>
          </a:ln>
          <a:effectLst/>
          <a:extLst>
            <a:ext uri="{909E8E84-426E-40DD-AFC4-6F175D3DCCD1}">
              <a14:hiddenFill xmlns:a14="http://schemas.microsoft.com/office/drawing/2010/main">
                <a:noFill/>
              </a14:hiddenFill>
            </a:ext>
          </a:extLst>
        </p:spPr>
      </p:cxnSp>
      <p:sp>
        <p:nvSpPr>
          <p:cNvPr id="58" name="TextBox 19"/>
          <p:cNvSpPr txBox="1">
            <a:spLocks noChangeArrowheads="1"/>
          </p:cNvSpPr>
          <p:nvPr/>
        </p:nvSpPr>
        <p:spPr bwMode="auto">
          <a:xfrm>
            <a:off x="622300" y="142875"/>
            <a:ext cx="8545830" cy="5232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fontAlgn="base" hangingPunct="1">
              <a:spcBef>
                <a:spcPct val="0"/>
              </a:spcBef>
              <a:spcAft>
                <a:spcPct val="0"/>
              </a:spcAft>
            </a:pPr>
            <a:r>
              <a:rPr lang="zh-CN" altLang="en-US" sz="2800" b="1" dirty="0">
                <a:solidFill>
                  <a:prstClr val="white"/>
                </a:solidFill>
                <a:latin typeface="微软雅黑" panose="020B0503020204020204" pitchFamily="34" charset="-122"/>
                <a:ea typeface="微软雅黑" panose="020B0503020204020204" pitchFamily="34" charset="-122"/>
                <a:cs typeface="Arial" panose="020B0604020202020204" pitchFamily="34" charset="0"/>
              </a:rPr>
              <a:t>实验结果</a:t>
            </a:r>
            <a:endParaRPr lang="en-US" altLang="zh-CN" sz="2800" b="1" dirty="0">
              <a:solidFill>
                <a:prstClr val="white"/>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 name="灯片编号占位符 3"/>
          <p:cNvSpPr>
            <a:spLocks noGrp="1"/>
          </p:cNvSpPr>
          <p:nvPr>
            <p:ph type="sldNum" sz="quarter" idx="12"/>
          </p:nvPr>
        </p:nvSpPr>
        <p:spPr/>
        <p:txBody>
          <a:bodyPr/>
          <a:lstStyle/>
          <a:p>
            <a:fld id="{94B6E62B-4DEC-4954-AD3A-658470571C9E}" type="slidenum">
              <a:rPr lang="zh-CN" altLang="en-US" smtClean="0"/>
              <a:t>34</a:t>
            </a:fld>
            <a:endParaRPr lang="zh-CN" altLang="en-US"/>
          </a:p>
        </p:txBody>
      </p:sp>
      <p:sp>
        <p:nvSpPr>
          <p:cNvPr id="2" name="文本框 1">
            <a:extLst>
              <a:ext uri="{FF2B5EF4-FFF2-40B4-BE49-F238E27FC236}">
                <a16:creationId xmlns:a16="http://schemas.microsoft.com/office/drawing/2014/main" id="{8729A327-FF0F-DC93-4896-7F1C89279EBD}"/>
              </a:ext>
            </a:extLst>
          </p:cNvPr>
          <p:cNvSpPr txBox="1"/>
          <p:nvPr/>
        </p:nvSpPr>
        <p:spPr>
          <a:xfrm>
            <a:off x="230133" y="1025587"/>
            <a:ext cx="4341867" cy="540341"/>
          </a:xfrm>
          <a:prstGeom prst="rect">
            <a:avLst/>
          </a:prstGeom>
          <a:noFill/>
        </p:spPr>
        <p:txBody>
          <a:bodyPr wrap="square">
            <a:spAutoFit/>
          </a:bodyPr>
          <a:lstStyle/>
          <a:p>
            <a:pPr marL="342900" indent="-342900">
              <a:lnSpc>
                <a:spcPct val="150000"/>
              </a:lnSpc>
              <a:buSzPct val="55000"/>
              <a:buFont typeface="Wingdings" pitchFamily="2" charset="2"/>
              <a:buChar char="n"/>
            </a:pPr>
            <a:r>
              <a:rPr lang="zh-CN" altLang="en-US" sz="2200" b="1" dirty="0">
                <a:latin typeface="Microsoft YaHei" panose="020B0503020204020204" pitchFamily="34" charset="-122"/>
                <a:ea typeface="Microsoft YaHei" panose="020B0503020204020204" pitchFamily="34" charset="-122"/>
              </a:rPr>
              <a:t>模型效率</a:t>
            </a:r>
            <a:endParaRPr lang="en-US" altLang="zh-CN" sz="2200" b="1" dirty="0">
              <a:latin typeface="Microsoft YaHei" panose="020B0503020204020204" pitchFamily="34" charset="-122"/>
              <a:ea typeface="Microsoft YaHei" panose="020B0503020204020204" pitchFamily="34" charset="-122"/>
            </a:endParaRPr>
          </a:p>
        </p:txBody>
      </p:sp>
      <p:sp>
        <p:nvSpPr>
          <p:cNvPr id="7" name="文本框 6">
            <a:extLst>
              <a:ext uri="{FF2B5EF4-FFF2-40B4-BE49-F238E27FC236}">
                <a16:creationId xmlns:a16="http://schemas.microsoft.com/office/drawing/2014/main" id="{511FBCD1-929C-EA80-1183-EECE5E889F3F}"/>
              </a:ext>
            </a:extLst>
          </p:cNvPr>
          <p:cNvSpPr txBox="1"/>
          <p:nvPr/>
        </p:nvSpPr>
        <p:spPr>
          <a:xfrm>
            <a:off x="449263" y="1565928"/>
            <a:ext cx="8066087" cy="1289905"/>
          </a:xfrm>
          <a:prstGeom prst="rect">
            <a:avLst/>
          </a:prstGeom>
          <a:noFill/>
        </p:spPr>
        <p:txBody>
          <a:bodyPr wrap="square" rtlCol="0">
            <a:spAutoFit/>
          </a:bodyPr>
          <a:lstStyle/>
          <a:p>
            <a:pPr marL="285750" indent="-285750">
              <a:lnSpc>
                <a:spcPct val="150000"/>
              </a:lnSpc>
              <a:buSzPct val="55000"/>
              <a:buFont typeface="Wingdings" pitchFamily="2" charset="2"/>
              <a:buChar char="Ø"/>
            </a:pPr>
            <a:r>
              <a:rPr kumimoji="1" lang="zh-CN" altLang="en-US" dirty="0">
                <a:latin typeface="Microsoft YaHei" panose="020B0503020204020204" pitchFamily="34" charset="-122"/>
                <a:ea typeface="Microsoft YaHei" panose="020B0503020204020204" pitchFamily="34" charset="-122"/>
              </a:rPr>
              <a:t>在预测效率上，</a:t>
            </a:r>
            <a:r>
              <a:rPr kumimoji="1" lang="en-US" altLang="zh-CN" dirty="0">
                <a:latin typeface="Microsoft YaHei" panose="020B0503020204020204" pitchFamily="34" charset="-122"/>
                <a:ea typeface="Microsoft YaHei" panose="020B0503020204020204" pitchFamily="34" charset="-122"/>
              </a:rPr>
              <a:t>CGNP</a:t>
            </a:r>
            <a:r>
              <a:rPr kumimoji="1" lang="zh-CN" altLang="en-US" dirty="0">
                <a:latin typeface="Microsoft YaHei" panose="020B0503020204020204" pitchFamily="34" charset="-122"/>
                <a:ea typeface="Microsoft YaHei" panose="020B0503020204020204" pitchFamily="34" charset="-122"/>
              </a:rPr>
              <a:t>是</a:t>
            </a:r>
            <a:r>
              <a:rPr kumimoji="1" lang="en-US" altLang="zh-CN" dirty="0">
                <a:latin typeface="Microsoft YaHei" panose="020B0503020204020204" pitchFamily="34" charset="-122"/>
                <a:ea typeface="Microsoft YaHei" panose="020B0503020204020204" pitchFamily="34" charset="-122"/>
              </a:rPr>
              <a:t>ML</a:t>
            </a:r>
            <a:r>
              <a:rPr kumimoji="1" lang="zh-CN" altLang="en-US" dirty="0">
                <a:latin typeface="Microsoft YaHei" panose="020B0503020204020204" pitchFamily="34" charset="-122"/>
                <a:ea typeface="Microsoft YaHei" panose="020B0503020204020204" pitchFamily="34" charset="-122"/>
              </a:rPr>
              <a:t>方法中表现最好的，所有方法中表现第二好</a:t>
            </a:r>
            <a:endParaRPr kumimoji="1" lang="en-US" altLang="zh-CN" dirty="0">
              <a:latin typeface="Microsoft YaHei" panose="020B0503020204020204" pitchFamily="34" charset="-122"/>
              <a:ea typeface="Microsoft YaHei" panose="020B0503020204020204" pitchFamily="34" charset="-122"/>
            </a:endParaRPr>
          </a:p>
          <a:p>
            <a:pPr marL="285750" indent="-285750">
              <a:lnSpc>
                <a:spcPct val="150000"/>
              </a:lnSpc>
              <a:buSzPct val="55000"/>
              <a:buFont typeface="Wingdings" pitchFamily="2" charset="2"/>
              <a:buChar char="Ø"/>
            </a:pPr>
            <a:r>
              <a:rPr kumimoji="1" lang="en-US" altLang="zh-CN" dirty="0">
                <a:latin typeface="Microsoft YaHei" panose="020B0503020204020204" pitchFamily="34" charset="-122"/>
                <a:ea typeface="Microsoft YaHei" panose="020B0503020204020204" pitchFamily="34" charset="-122"/>
              </a:rPr>
              <a:t>CGNP </a:t>
            </a:r>
            <a:r>
              <a:rPr kumimoji="1" lang="zh-CN" altLang="en-US" dirty="0">
                <a:latin typeface="Microsoft YaHei" panose="020B0503020204020204" pitchFamily="34" charset="-122"/>
                <a:ea typeface="Microsoft YaHei" panose="020B0503020204020204" pitchFamily="34" charset="-122"/>
              </a:rPr>
              <a:t>可以在</a:t>
            </a:r>
            <a:r>
              <a:rPr kumimoji="1" lang="en-US" altLang="zh-CN" dirty="0">
                <a:latin typeface="Microsoft YaHei" panose="020B0503020204020204" pitchFamily="34" charset="-122"/>
                <a:ea typeface="Microsoft YaHei" panose="020B0503020204020204" pitchFamily="34" charset="-122"/>
              </a:rPr>
              <a:t>16GB GPU</a:t>
            </a:r>
            <a:r>
              <a:rPr kumimoji="1" lang="zh-CN" altLang="en-US" dirty="0">
                <a:latin typeface="Microsoft YaHei" panose="020B0503020204020204" pitchFamily="34" charset="-122"/>
                <a:ea typeface="Microsoft YaHei" panose="020B0503020204020204" pitchFamily="34" charset="-122"/>
              </a:rPr>
              <a:t>达到</a:t>
            </a:r>
            <a:r>
              <a:rPr kumimoji="1" lang="en-US" altLang="zh-CN" dirty="0">
                <a:latin typeface="Microsoft YaHei" panose="020B0503020204020204" pitchFamily="34" charset="-122"/>
                <a:ea typeface="Microsoft YaHei" panose="020B0503020204020204" pitchFamily="34" charset="-122"/>
              </a:rPr>
              <a:t>10000</a:t>
            </a:r>
            <a:r>
              <a:rPr kumimoji="1" lang="zh-CN" altLang="en-US" dirty="0">
                <a:latin typeface="Microsoft YaHei" panose="020B0503020204020204" pitchFamily="34" charset="-122"/>
                <a:ea typeface="Microsoft YaHei" panose="020B0503020204020204" pitchFamily="34" charset="-122"/>
              </a:rPr>
              <a:t>个节点规模，而</a:t>
            </a:r>
            <a:r>
              <a:rPr kumimoji="1" lang="en-US" altLang="zh-CN" dirty="0" err="1">
                <a:latin typeface="Microsoft YaHei" panose="020B0503020204020204" pitchFamily="34" charset="-122"/>
                <a:ea typeface="Microsoft YaHei" panose="020B0503020204020204" pitchFamily="34" charset="-122"/>
              </a:rPr>
              <a:t>FeaTrans</a:t>
            </a:r>
            <a:r>
              <a:rPr kumimoji="1" lang="zh-CN" altLang="en-US" dirty="0">
                <a:latin typeface="Microsoft YaHei" panose="020B0503020204020204" pitchFamily="34" charset="-122"/>
                <a:ea typeface="Microsoft YaHei" panose="020B0503020204020204" pitchFamily="34" charset="-122"/>
              </a:rPr>
              <a:t>会内存不足，</a:t>
            </a:r>
            <a:r>
              <a:rPr kumimoji="1" lang="en-US" altLang="zh-CN" dirty="0">
                <a:latin typeface="Microsoft YaHei" panose="020B0503020204020204" pitchFamily="34" charset="-122"/>
                <a:ea typeface="Microsoft YaHei" panose="020B0503020204020204" pitchFamily="34" charset="-122"/>
              </a:rPr>
              <a:t>MAML </a:t>
            </a:r>
            <a:r>
              <a:rPr kumimoji="1" lang="zh-CN" altLang="en-US" dirty="0">
                <a:latin typeface="Microsoft YaHei" panose="020B0503020204020204" pitchFamily="34" charset="-122"/>
                <a:ea typeface="Microsoft YaHei" panose="020B0503020204020204" pitchFamily="34" charset="-122"/>
              </a:rPr>
              <a:t>甚至连</a:t>
            </a:r>
            <a:r>
              <a:rPr kumimoji="1" lang="en-US" altLang="zh-CN" dirty="0">
                <a:latin typeface="Microsoft YaHei" panose="020B0503020204020204" pitchFamily="34" charset="-122"/>
                <a:ea typeface="Microsoft YaHei" panose="020B0503020204020204" pitchFamily="34" charset="-122"/>
              </a:rPr>
              <a:t>1000</a:t>
            </a:r>
            <a:r>
              <a:rPr kumimoji="1" lang="zh-CN" altLang="en-US" dirty="0">
                <a:latin typeface="Microsoft YaHei" panose="020B0503020204020204" pitchFamily="34" charset="-122"/>
                <a:ea typeface="Microsoft YaHei" panose="020B0503020204020204" pitchFamily="34" charset="-122"/>
              </a:rPr>
              <a:t>个节点规模都无法实现</a:t>
            </a:r>
            <a:endParaRPr kumimoji="1" lang="en-US" altLang="zh-CN" dirty="0">
              <a:latin typeface="Microsoft YaHei" panose="020B0503020204020204" pitchFamily="34" charset="-122"/>
              <a:ea typeface="Microsoft YaHei" panose="020B0503020204020204" pitchFamily="34" charset="-122"/>
            </a:endParaRPr>
          </a:p>
        </p:txBody>
      </p:sp>
      <p:pic>
        <p:nvPicPr>
          <p:cNvPr id="10" name="图片 9">
            <a:extLst>
              <a:ext uri="{FF2B5EF4-FFF2-40B4-BE49-F238E27FC236}">
                <a16:creationId xmlns:a16="http://schemas.microsoft.com/office/drawing/2014/main" id="{48EC0D68-67A2-8F27-615F-38D1A20F4EEC}"/>
              </a:ext>
            </a:extLst>
          </p:cNvPr>
          <p:cNvPicPr>
            <a:picLocks noChangeAspect="1"/>
          </p:cNvPicPr>
          <p:nvPr/>
        </p:nvPicPr>
        <p:blipFill>
          <a:blip r:embed="rId3"/>
          <a:stretch>
            <a:fillRect/>
          </a:stretch>
        </p:blipFill>
        <p:spPr>
          <a:xfrm>
            <a:off x="576263" y="3198139"/>
            <a:ext cx="3713358" cy="3320301"/>
          </a:xfrm>
          <a:prstGeom prst="rect">
            <a:avLst/>
          </a:prstGeom>
        </p:spPr>
      </p:pic>
      <p:pic>
        <p:nvPicPr>
          <p:cNvPr id="13" name="图片 12">
            <a:extLst>
              <a:ext uri="{FF2B5EF4-FFF2-40B4-BE49-F238E27FC236}">
                <a16:creationId xmlns:a16="http://schemas.microsoft.com/office/drawing/2014/main" id="{5658862A-7086-DDB5-72D4-FF140D8B9FCC}"/>
              </a:ext>
            </a:extLst>
          </p:cNvPr>
          <p:cNvPicPr>
            <a:picLocks noChangeAspect="1"/>
          </p:cNvPicPr>
          <p:nvPr/>
        </p:nvPicPr>
        <p:blipFill>
          <a:blip r:embed="rId4"/>
          <a:stretch>
            <a:fillRect/>
          </a:stretch>
        </p:blipFill>
        <p:spPr>
          <a:xfrm>
            <a:off x="4640628" y="3884166"/>
            <a:ext cx="3874722" cy="1948245"/>
          </a:xfrm>
          <a:prstGeom prst="rect">
            <a:avLst/>
          </a:prstGeom>
        </p:spPr>
      </p:pic>
    </p:spTree>
    <p:extLst>
      <p:ext uri="{BB962C8B-B14F-4D97-AF65-F5344CB8AC3E}">
        <p14:creationId xmlns:p14="http://schemas.microsoft.com/office/powerpoint/2010/main" val="449509788"/>
      </p:ext>
    </p:extLst>
  </p:cSld>
  <p:clrMapOvr>
    <a:masterClrMapping/>
  </p:clrMapOvr>
  <mc:AlternateContent xmlns:mc="http://schemas.openxmlformats.org/markup-compatibility/2006" xmlns:p14="http://schemas.microsoft.com/office/powerpoint/2010/main">
    <mc:Choice Requires="p14">
      <p:transition spd="med" p14:dur="700">
        <p:wipe/>
      </p:transition>
    </mc:Choice>
    <mc:Fallback xmlns="">
      <p:transition spd="med">
        <p:wip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标题 3"/>
          <p:cNvSpPr txBox="1"/>
          <p:nvPr/>
        </p:nvSpPr>
        <p:spPr>
          <a:xfrm>
            <a:off x="0" y="-26988"/>
            <a:ext cx="9144000" cy="863601"/>
          </a:xfrm>
          <a:prstGeom prst="rect">
            <a:avLst/>
          </a:prstGeom>
          <a:solidFill>
            <a:srgbClr val="02409A"/>
          </a:solidFill>
          <a:ln>
            <a:noFill/>
          </a:ln>
          <a:effectLst/>
        </p:spPr>
        <p:txBody>
          <a:bodyPr tIns="0" bIns="0" anchor="ctr"/>
          <a:lstStyle/>
          <a:p>
            <a:pPr algn="ctr">
              <a:spcBef>
                <a:spcPct val="0"/>
              </a:spcBef>
              <a:defRPr/>
            </a:pPr>
            <a:endParaRPr lang="zh-CN" altLang="en-US" sz="4800" b="1" dirty="0">
              <a:solidFill>
                <a:prstClr val="white"/>
              </a:solidFill>
              <a:latin typeface="微软雅黑" panose="020B0503020204020204" pitchFamily="34" charset="-122"/>
              <a:ea typeface="微软雅黑" panose="020B0503020204020204" pitchFamily="34" charset="-122"/>
            </a:endParaRPr>
          </a:p>
        </p:txBody>
      </p:sp>
      <p:cxnSp>
        <p:nvCxnSpPr>
          <p:cNvPr id="39951" name="直接连接符 19"/>
          <p:cNvCxnSpPr/>
          <p:nvPr/>
        </p:nvCxnSpPr>
        <p:spPr bwMode="auto">
          <a:xfrm flipH="1">
            <a:off x="449263" y="-25400"/>
            <a:ext cx="1587" cy="841375"/>
          </a:xfrm>
          <a:prstGeom prst="line">
            <a:avLst/>
          </a:prstGeom>
          <a:noFill/>
          <a:ln w="28575" algn="ctr">
            <a:solidFill>
              <a:schemeClr val="bg1"/>
            </a:solidFill>
            <a:round/>
          </a:ln>
          <a:effectLst/>
          <a:extLst>
            <a:ext uri="{909E8E84-426E-40DD-AFC4-6F175D3DCCD1}">
              <a14:hiddenFill xmlns:a14="http://schemas.microsoft.com/office/drawing/2010/main">
                <a:noFill/>
              </a14:hiddenFill>
            </a:ext>
          </a:extLst>
        </p:spPr>
      </p:cxnSp>
      <p:cxnSp>
        <p:nvCxnSpPr>
          <p:cNvPr id="39952" name="直接连接符 20"/>
          <p:cNvCxnSpPr/>
          <p:nvPr/>
        </p:nvCxnSpPr>
        <p:spPr bwMode="auto">
          <a:xfrm flipH="1">
            <a:off x="511175" y="-26988"/>
            <a:ext cx="1588" cy="554038"/>
          </a:xfrm>
          <a:prstGeom prst="line">
            <a:avLst/>
          </a:prstGeom>
          <a:noFill/>
          <a:ln w="28575" algn="ctr">
            <a:solidFill>
              <a:schemeClr val="bg1"/>
            </a:solidFill>
            <a:round/>
          </a:ln>
          <a:effectLst/>
          <a:extLst>
            <a:ext uri="{909E8E84-426E-40DD-AFC4-6F175D3DCCD1}">
              <a14:hiddenFill xmlns:a14="http://schemas.microsoft.com/office/drawing/2010/main">
                <a:noFill/>
              </a14:hiddenFill>
            </a:ext>
          </a:extLst>
        </p:spPr>
      </p:cxnSp>
      <p:cxnSp>
        <p:nvCxnSpPr>
          <p:cNvPr id="39953" name="直接连接符 30"/>
          <p:cNvCxnSpPr/>
          <p:nvPr/>
        </p:nvCxnSpPr>
        <p:spPr bwMode="auto">
          <a:xfrm>
            <a:off x="576263" y="-26988"/>
            <a:ext cx="0" cy="298451"/>
          </a:xfrm>
          <a:prstGeom prst="line">
            <a:avLst/>
          </a:prstGeom>
          <a:noFill/>
          <a:ln w="28575" algn="ctr">
            <a:solidFill>
              <a:schemeClr val="bg1"/>
            </a:solidFill>
            <a:round/>
          </a:ln>
          <a:effectLst/>
          <a:extLst>
            <a:ext uri="{909E8E84-426E-40DD-AFC4-6F175D3DCCD1}">
              <a14:hiddenFill xmlns:a14="http://schemas.microsoft.com/office/drawing/2010/main">
                <a:noFill/>
              </a14:hiddenFill>
            </a:ext>
          </a:extLst>
        </p:spPr>
      </p:cxnSp>
      <p:sp>
        <p:nvSpPr>
          <p:cNvPr id="58" name="TextBox 19"/>
          <p:cNvSpPr txBox="1">
            <a:spLocks noChangeArrowheads="1"/>
          </p:cNvSpPr>
          <p:nvPr/>
        </p:nvSpPr>
        <p:spPr bwMode="auto">
          <a:xfrm>
            <a:off x="622300" y="142875"/>
            <a:ext cx="8545830" cy="5232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fontAlgn="base" hangingPunct="1">
              <a:spcBef>
                <a:spcPct val="0"/>
              </a:spcBef>
              <a:spcAft>
                <a:spcPct val="0"/>
              </a:spcAft>
            </a:pPr>
            <a:r>
              <a:rPr lang="zh-CN" altLang="en-US" sz="2800" b="1" dirty="0">
                <a:solidFill>
                  <a:prstClr val="white"/>
                </a:solidFill>
                <a:latin typeface="微软雅黑" panose="020B0503020204020204" pitchFamily="34" charset="-122"/>
                <a:ea typeface="微软雅黑" panose="020B0503020204020204" pitchFamily="34" charset="-122"/>
                <a:cs typeface="Arial" panose="020B0604020202020204" pitchFamily="34" charset="0"/>
              </a:rPr>
              <a:t>实验结果</a:t>
            </a:r>
            <a:endParaRPr lang="en-US" altLang="zh-CN" sz="2800" b="1" dirty="0">
              <a:solidFill>
                <a:prstClr val="white"/>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 name="灯片编号占位符 3"/>
          <p:cNvSpPr>
            <a:spLocks noGrp="1"/>
          </p:cNvSpPr>
          <p:nvPr>
            <p:ph type="sldNum" sz="quarter" idx="12"/>
          </p:nvPr>
        </p:nvSpPr>
        <p:spPr/>
        <p:txBody>
          <a:bodyPr/>
          <a:lstStyle/>
          <a:p>
            <a:fld id="{94B6E62B-4DEC-4954-AD3A-658470571C9E}" type="slidenum">
              <a:rPr lang="zh-CN" altLang="en-US" smtClean="0"/>
              <a:t>35</a:t>
            </a:fld>
            <a:endParaRPr lang="zh-CN" altLang="en-US"/>
          </a:p>
        </p:txBody>
      </p:sp>
      <p:sp>
        <p:nvSpPr>
          <p:cNvPr id="2" name="文本框 1">
            <a:extLst>
              <a:ext uri="{FF2B5EF4-FFF2-40B4-BE49-F238E27FC236}">
                <a16:creationId xmlns:a16="http://schemas.microsoft.com/office/drawing/2014/main" id="{8729A327-FF0F-DC93-4896-7F1C89279EBD}"/>
              </a:ext>
            </a:extLst>
          </p:cNvPr>
          <p:cNvSpPr txBox="1"/>
          <p:nvPr/>
        </p:nvSpPr>
        <p:spPr>
          <a:xfrm>
            <a:off x="290870" y="1154541"/>
            <a:ext cx="4341867" cy="540341"/>
          </a:xfrm>
          <a:prstGeom prst="rect">
            <a:avLst/>
          </a:prstGeom>
          <a:noFill/>
        </p:spPr>
        <p:txBody>
          <a:bodyPr wrap="square">
            <a:spAutoFit/>
          </a:bodyPr>
          <a:lstStyle/>
          <a:p>
            <a:pPr marL="342900" indent="-342900">
              <a:lnSpc>
                <a:spcPct val="150000"/>
              </a:lnSpc>
              <a:buSzPct val="55000"/>
              <a:buFont typeface="Wingdings" pitchFamily="2" charset="2"/>
              <a:buChar char="n"/>
            </a:pPr>
            <a:r>
              <a:rPr lang="zh-CN" altLang="en-US" sz="2200" b="1" dirty="0">
                <a:latin typeface="Microsoft YaHei" panose="020B0503020204020204" pitchFamily="34" charset="-122"/>
                <a:ea typeface="Microsoft YaHei" panose="020B0503020204020204" pitchFamily="34" charset="-122"/>
              </a:rPr>
              <a:t>消融实验</a:t>
            </a:r>
            <a:endParaRPr lang="en-US" altLang="zh-CN" sz="2200" b="1" dirty="0">
              <a:latin typeface="Microsoft YaHei" panose="020B0503020204020204" pitchFamily="34" charset="-122"/>
              <a:ea typeface="Microsoft YaHei" panose="020B0503020204020204" pitchFamily="34" charset="-122"/>
            </a:endParaRPr>
          </a:p>
        </p:txBody>
      </p:sp>
      <p:pic>
        <p:nvPicPr>
          <p:cNvPr id="5" name="图片 4">
            <a:extLst>
              <a:ext uri="{FF2B5EF4-FFF2-40B4-BE49-F238E27FC236}">
                <a16:creationId xmlns:a16="http://schemas.microsoft.com/office/drawing/2014/main" id="{20F7F732-FBB5-6F6B-BC5A-56FC633673B9}"/>
              </a:ext>
            </a:extLst>
          </p:cNvPr>
          <p:cNvPicPr>
            <a:picLocks noChangeAspect="1"/>
          </p:cNvPicPr>
          <p:nvPr/>
        </p:nvPicPr>
        <p:blipFill rotWithShape="1">
          <a:blip r:embed="rId3"/>
          <a:srcRect t="49606"/>
          <a:stretch/>
        </p:blipFill>
        <p:spPr>
          <a:xfrm>
            <a:off x="4783015" y="2486279"/>
            <a:ext cx="4130853" cy="3198541"/>
          </a:xfrm>
          <a:prstGeom prst="rect">
            <a:avLst/>
          </a:prstGeom>
        </p:spPr>
      </p:pic>
      <p:pic>
        <p:nvPicPr>
          <p:cNvPr id="6" name="图片 5">
            <a:extLst>
              <a:ext uri="{FF2B5EF4-FFF2-40B4-BE49-F238E27FC236}">
                <a16:creationId xmlns:a16="http://schemas.microsoft.com/office/drawing/2014/main" id="{5356B7B9-BF06-2576-8988-7A1887E644A5}"/>
              </a:ext>
            </a:extLst>
          </p:cNvPr>
          <p:cNvPicPr>
            <a:picLocks noChangeAspect="1"/>
          </p:cNvPicPr>
          <p:nvPr/>
        </p:nvPicPr>
        <p:blipFill rotWithShape="1">
          <a:blip r:embed="rId3"/>
          <a:srcRect b="49606"/>
          <a:stretch/>
        </p:blipFill>
        <p:spPr>
          <a:xfrm>
            <a:off x="230133" y="2551752"/>
            <a:ext cx="4130853" cy="3198540"/>
          </a:xfrm>
          <a:prstGeom prst="rect">
            <a:avLst/>
          </a:prstGeom>
        </p:spPr>
      </p:pic>
      <p:sp>
        <p:nvSpPr>
          <p:cNvPr id="8" name="文本框 7">
            <a:extLst>
              <a:ext uri="{FF2B5EF4-FFF2-40B4-BE49-F238E27FC236}">
                <a16:creationId xmlns:a16="http://schemas.microsoft.com/office/drawing/2014/main" id="{E11E09A0-ED1F-4A06-40A8-0C8E2BA4B25C}"/>
              </a:ext>
            </a:extLst>
          </p:cNvPr>
          <p:cNvSpPr txBox="1"/>
          <p:nvPr/>
        </p:nvSpPr>
        <p:spPr>
          <a:xfrm>
            <a:off x="449263" y="1850598"/>
            <a:ext cx="2317383" cy="458908"/>
          </a:xfrm>
          <a:prstGeom prst="rect">
            <a:avLst/>
          </a:prstGeom>
          <a:noFill/>
        </p:spPr>
        <p:txBody>
          <a:bodyPr wrap="square" rtlCol="0">
            <a:spAutoFit/>
          </a:bodyPr>
          <a:lstStyle/>
          <a:p>
            <a:pPr marL="285750" indent="-285750">
              <a:lnSpc>
                <a:spcPct val="150000"/>
              </a:lnSpc>
              <a:buSzPct val="55000"/>
              <a:buFont typeface="Wingdings" pitchFamily="2" charset="2"/>
              <a:buChar char="Ø"/>
            </a:pPr>
            <a:r>
              <a:rPr kumimoji="1" lang="en-US" altLang="zh-CN" dirty="0">
                <a:latin typeface="Microsoft YaHei" panose="020B0503020204020204" pitchFamily="34" charset="-122"/>
                <a:ea typeface="Microsoft YaHei" panose="020B0503020204020204" pitchFamily="34" charset="-122"/>
              </a:rPr>
              <a:t>GNN</a:t>
            </a:r>
            <a:r>
              <a:rPr kumimoji="1" lang="zh-CN" altLang="en-US" dirty="0">
                <a:latin typeface="Microsoft YaHei" panose="020B0503020204020204" pitchFamily="34" charset="-122"/>
                <a:ea typeface="Microsoft YaHei" panose="020B0503020204020204" pitchFamily="34" charset="-122"/>
              </a:rPr>
              <a:t>层编码器</a:t>
            </a:r>
            <a:endParaRPr kumimoji="1" lang="en-US" altLang="zh-CN" dirty="0">
              <a:latin typeface="Microsoft YaHei" panose="020B0503020204020204" pitchFamily="34" charset="-122"/>
              <a:ea typeface="Microsoft YaHei" panose="020B0503020204020204" pitchFamily="34" charset="-122"/>
            </a:endParaRPr>
          </a:p>
        </p:txBody>
      </p:sp>
      <p:sp>
        <p:nvSpPr>
          <p:cNvPr id="9" name="文本框 8">
            <a:extLst>
              <a:ext uri="{FF2B5EF4-FFF2-40B4-BE49-F238E27FC236}">
                <a16:creationId xmlns:a16="http://schemas.microsoft.com/office/drawing/2014/main" id="{F83FB40A-E2AE-0720-0E66-B33D66E2C90F}"/>
              </a:ext>
            </a:extLst>
          </p:cNvPr>
          <p:cNvSpPr txBox="1"/>
          <p:nvPr/>
        </p:nvSpPr>
        <p:spPr>
          <a:xfrm>
            <a:off x="4895215" y="1850598"/>
            <a:ext cx="2317383" cy="458908"/>
          </a:xfrm>
          <a:prstGeom prst="rect">
            <a:avLst/>
          </a:prstGeom>
          <a:noFill/>
        </p:spPr>
        <p:txBody>
          <a:bodyPr wrap="square" rtlCol="0">
            <a:spAutoFit/>
          </a:bodyPr>
          <a:lstStyle/>
          <a:p>
            <a:pPr marL="285750" indent="-285750">
              <a:lnSpc>
                <a:spcPct val="150000"/>
              </a:lnSpc>
              <a:buSzPct val="55000"/>
              <a:buFont typeface="Wingdings" pitchFamily="2" charset="2"/>
              <a:buChar char="Ø"/>
            </a:pPr>
            <a:r>
              <a:rPr kumimoji="1" lang="zh-CN" altLang="en-US" dirty="0">
                <a:latin typeface="Microsoft YaHei" panose="020B0503020204020204" pitchFamily="34" charset="-122"/>
                <a:ea typeface="Microsoft YaHei" panose="020B0503020204020204" pitchFamily="34" charset="-122"/>
              </a:rPr>
              <a:t>交换操作</a:t>
            </a:r>
            <a:endParaRPr kumimoji="1" lang="en-US" altLang="zh-CN"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921784300"/>
      </p:ext>
    </p:extLst>
  </p:cSld>
  <p:clrMapOvr>
    <a:masterClrMapping/>
  </p:clrMapOvr>
  <mc:AlternateContent xmlns:mc="http://schemas.openxmlformats.org/markup-compatibility/2006" xmlns:p14="http://schemas.microsoft.com/office/powerpoint/2010/main">
    <mc:Choice Requires="p14">
      <p:transition spd="med" p14:dur="700">
        <p:wipe/>
      </p:transition>
    </mc:Choice>
    <mc:Fallback xmlns="">
      <p:transition spd="med">
        <p:wip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标题 3"/>
          <p:cNvSpPr txBox="1"/>
          <p:nvPr/>
        </p:nvSpPr>
        <p:spPr>
          <a:xfrm>
            <a:off x="0" y="-26988"/>
            <a:ext cx="9144000" cy="863601"/>
          </a:xfrm>
          <a:prstGeom prst="rect">
            <a:avLst/>
          </a:prstGeom>
          <a:solidFill>
            <a:srgbClr val="02409A"/>
          </a:solidFill>
          <a:ln>
            <a:noFill/>
          </a:ln>
          <a:effectLst/>
        </p:spPr>
        <p:txBody>
          <a:bodyPr tIns="0" bIns="0" anchor="ctr"/>
          <a:lstStyle/>
          <a:p>
            <a:pPr algn="ctr">
              <a:spcBef>
                <a:spcPct val="0"/>
              </a:spcBef>
              <a:defRPr/>
            </a:pPr>
            <a:endParaRPr lang="zh-CN" altLang="en-US" sz="4800" b="1" dirty="0">
              <a:solidFill>
                <a:prstClr val="white"/>
              </a:solidFill>
              <a:latin typeface="微软雅黑" panose="020B0503020204020204" pitchFamily="34" charset="-122"/>
              <a:ea typeface="微软雅黑" panose="020B0503020204020204" pitchFamily="34" charset="-122"/>
            </a:endParaRPr>
          </a:p>
        </p:txBody>
      </p:sp>
      <p:cxnSp>
        <p:nvCxnSpPr>
          <p:cNvPr id="39951" name="直接连接符 19"/>
          <p:cNvCxnSpPr/>
          <p:nvPr/>
        </p:nvCxnSpPr>
        <p:spPr bwMode="auto">
          <a:xfrm flipH="1">
            <a:off x="449263" y="-25400"/>
            <a:ext cx="1587" cy="841375"/>
          </a:xfrm>
          <a:prstGeom prst="line">
            <a:avLst/>
          </a:prstGeom>
          <a:noFill/>
          <a:ln w="28575" algn="ctr">
            <a:solidFill>
              <a:schemeClr val="bg1"/>
            </a:solidFill>
            <a:round/>
          </a:ln>
          <a:effectLst/>
          <a:extLst>
            <a:ext uri="{909E8E84-426E-40DD-AFC4-6F175D3DCCD1}">
              <a14:hiddenFill xmlns:a14="http://schemas.microsoft.com/office/drawing/2010/main">
                <a:noFill/>
              </a14:hiddenFill>
            </a:ext>
          </a:extLst>
        </p:spPr>
      </p:cxnSp>
      <p:cxnSp>
        <p:nvCxnSpPr>
          <p:cNvPr id="39952" name="直接连接符 20"/>
          <p:cNvCxnSpPr/>
          <p:nvPr/>
        </p:nvCxnSpPr>
        <p:spPr bwMode="auto">
          <a:xfrm flipH="1">
            <a:off x="511175" y="-26988"/>
            <a:ext cx="1588" cy="554038"/>
          </a:xfrm>
          <a:prstGeom prst="line">
            <a:avLst/>
          </a:prstGeom>
          <a:noFill/>
          <a:ln w="28575" algn="ctr">
            <a:solidFill>
              <a:schemeClr val="bg1"/>
            </a:solidFill>
            <a:round/>
          </a:ln>
          <a:effectLst/>
          <a:extLst>
            <a:ext uri="{909E8E84-426E-40DD-AFC4-6F175D3DCCD1}">
              <a14:hiddenFill xmlns:a14="http://schemas.microsoft.com/office/drawing/2010/main">
                <a:noFill/>
              </a14:hiddenFill>
            </a:ext>
          </a:extLst>
        </p:spPr>
      </p:cxnSp>
      <p:cxnSp>
        <p:nvCxnSpPr>
          <p:cNvPr id="39953" name="直接连接符 30"/>
          <p:cNvCxnSpPr/>
          <p:nvPr/>
        </p:nvCxnSpPr>
        <p:spPr bwMode="auto">
          <a:xfrm>
            <a:off x="576263" y="-26988"/>
            <a:ext cx="0" cy="298451"/>
          </a:xfrm>
          <a:prstGeom prst="line">
            <a:avLst/>
          </a:prstGeom>
          <a:noFill/>
          <a:ln w="28575" algn="ctr">
            <a:solidFill>
              <a:schemeClr val="bg1"/>
            </a:solidFill>
            <a:round/>
          </a:ln>
          <a:effectLst/>
          <a:extLst>
            <a:ext uri="{909E8E84-426E-40DD-AFC4-6F175D3DCCD1}">
              <a14:hiddenFill xmlns:a14="http://schemas.microsoft.com/office/drawing/2010/main">
                <a:noFill/>
              </a14:hiddenFill>
            </a:ext>
          </a:extLst>
        </p:spPr>
      </p:cxnSp>
      <p:sp>
        <p:nvSpPr>
          <p:cNvPr id="58" name="TextBox 19"/>
          <p:cNvSpPr txBox="1">
            <a:spLocks noChangeArrowheads="1"/>
          </p:cNvSpPr>
          <p:nvPr/>
        </p:nvSpPr>
        <p:spPr bwMode="auto">
          <a:xfrm>
            <a:off x="622300" y="142875"/>
            <a:ext cx="8545830" cy="5232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fontAlgn="base" hangingPunct="1">
              <a:spcBef>
                <a:spcPct val="0"/>
              </a:spcBef>
              <a:spcAft>
                <a:spcPct val="0"/>
              </a:spcAft>
            </a:pPr>
            <a:r>
              <a:rPr lang="zh-CN" altLang="en-US" sz="2800" b="1" dirty="0">
                <a:solidFill>
                  <a:prstClr val="white"/>
                </a:solidFill>
                <a:latin typeface="微软雅黑" panose="020B0503020204020204" pitchFamily="34" charset="-122"/>
                <a:ea typeface="微软雅黑" panose="020B0503020204020204" pitchFamily="34" charset="-122"/>
                <a:cs typeface="Arial" panose="020B0604020202020204" pitchFamily="34" charset="0"/>
              </a:rPr>
              <a:t>总结</a:t>
            </a:r>
            <a:r>
              <a:rPr lang="en-US" altLang="zh-CN" sz="2800" b="1" dirty="0">
                <a:solidFill>
                  <a:prstClr val="white"/>
                </a:solidFill>
                <a:latin typeface="微软雅黑" panose="020B0503020204020204" pitchFamily="34" charset="-122"/>
                <a:ea typeface="微软雅黑" panose="020B0503020204020204" pitchFamily="34" charset="-122"/>
                <a:cs typeface="Arial" panose="020B0604020202020204" pitchFamily="34" charset="0"/>
              </a:rPr>
              <a:t>&amp;</a:t>
            </a:r>
            <a:r>
              <a:rPr lang="zh-CN" altLang="en-US" sz="2800" b="1" dirty="0">
                <a:solidFill>
                  <a:prstClr val="white"/>
                </a:solidFill>
                <a:latin typeface="微软雅黑" panose="020B0503020204020204" pitchFamily="34" charset="-122"/>
                <a:ea typeface="微软雅黑" panose="020B0503020204020204" pitchFamily="34" charset="-122"/>
                <a:cs typeface="Arial" panose="020B0604020202020204" pitchFamily="34" charset="0"/>
              </a:rPr>
              <a:t>感想</a:t>
            </a:r>
            <a:endParaRPr lang="en-US" altLang="zh-CN" sz="2800" b="1" dirty="0">
              <a:solidFill>
                <a:prstClr val="white"/>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 name="灯片编号占位符 3"/>
          <p:cNvSpPr>
            <a:spLocks noGrp="1"/>
          </p:cNvSpPr>
          <p:nvPr>
            <p:ph type="sldNum" sz="quarter" idx="12"/>
          </p:nvPr>
        </p:nvSpPr>
        <p:spPr/>
        <p:txBody>
          <a:bodyPr/>
          <a:lstStyle/>
          <a:p>
            <a:fld id="{94B6E62B-4DEC-4954-AD3A-658470571C9E}" type="slidenum">
              <a:rPr lang="zh-CN" altLang="en-US" smtClean="0"/>
              <a:t>36</a:t>
            </a:fld>
            <a:endParaRPr lang="zh-CN" altLang="en-US"/>
          </a:p>
        </p:txBody>
      </p:sp>
      <p:sp>
        <p:nvSpPr>
          <p:cNvPr id="2" name="文本框 1">
            <a:extLst>
              <a:ext uri="{FF2B5EF4-FFF2-40B4-BE49-F238E27FC236}">
                <a16:creationId xmlns:a16="http://schemas.microsoft.com/office/drawing/2014/main" id="{C137B30A-3179-15E3-81B0-BC60559C3D3B}"/>
              </a:ext>
            </a:extLst>
          </p:cNvPr>
          <p:cNvSpPr txBox="1"/>
          <p:nvPr/>
        </p:nvSpPr>
        <p:spPr>
          <a:xfrm>
            <a:off x="267913" y="1078735"/>
            <a:ext cx="4341867" cy="540341"/>
          </a:xfrm>
          <a:prstGeom prst="rect">
            <a:avLst/>
          </a:prstGeom>
          <a:noFill/>
        </p:spPr>
        <p:txBody>
          <a:bodyPr wrap="square">
            <a:spAutoFit/>
          </a:bodyPr>
          <a:lstStyle/>
          <a:p>
            <a:pPr marL="342900" indent="-342900">
              <a:lnSpc>
                <a:spcPct val="150000"/>
              </a:lnSpc>
              <a:buSzPct val="55000"/>
              <a:buFont typeface="Wingdings" pitchFamily="2" charset="2"/>
              <a:buChar char="n"/>
            </a:pPr>
            <a:r>
              <a:rPr lang="zh-CN" altLang="en-US" sz="2200" b="1" dirty="0">
                <a:latin typeface="Microsoft YaHei" panose="020B0503020204020204" pitchFamily="34" charset="-122"/>
                <a:ea typeface="Microsoft YaHei" panose="020B0503020204020204" pitchFamily="34" charset="-122"/>
              </a:rPr>
              <a:t>优点</a:t>
            </a:r>
            <a:endParaRPr lang="en-US" altLang="zh-CN" sz="2200" b="1" dirty="0">
              <a:latin typeface="Microsoft YaHei" panose="020B0503020204020204" pitchFamily="34" charset="-122"/>
              <a:ea typeface="Microsoft YaHei" panose="020B0503020204020204" pitchFamily="34" charset="-122"/>
            </a:endParaRPr>
          </a:p>
        </p:txBody>
      </p:sp>
      <p:sp>
        <p:nvSpPr>
          <p:cNvPr id="7" name="文本框 6">
            <a:extLst>
              <a:ext uri="{FF2B5EF4-FFF2-40B4-BE49-F238E27FC236}">
                <a16:creationId xmlns:a16="http://schemas.microsoft.com/office/drawing/2014/main" id="{5E4D8EE1-56E8-614A-14AF-54FD3352F670}"/>
              </a:ext>
            </a:extLst>
          </p:cNvPr>
          <p:cNvSpPr txBox="1"/>
          <p:nvPr/>
        </p:nvSpPr>
        <p:spPr>
          <a:xfrm>
            <a:off x="487045" y="1778517"/>
            <a:ext cx="8656955" cy="1705403"/>
          </a:xfrm>
          <a:prstGeom prst="rect">
            <a:avLst/>
          </a:prstGeom>
          <a:noFill/>
        </p:spPr>
        <p:txBody>
          <a:bodyPr wrap="square" rtlCol="0">
            <a:spAutoFit/>
          </a:bodyPr>
          <a:lstStyle/>
          <a:p>
            <a:pPr marL="285750" indent="-285750">
              <a:lnSpc>
                <a:spcPct val="150000"/>
              </a:lnSpc>
              <a:buSzPct val="55000"/>
              <a:buFont typeface="Wingdings" pitchFamily="2" charset="2"/>
              <a:buChar char="Ø"/>
            </a:pPr>
            <a:r>
              <a:rPr kumimoji="1" lang="zh-CN" altLang="en-US" dirty="0">
                <a:latin typeface="Microsoft YaHei" panose="020B0503020204020204" pitchFamily="34" charset="-122"/>
                <a:ea typeface="Microsoft YaHei" panose="020B0503020204020204" pitchFamily="34" charset="-122"/>
              </a:rPr>
              <a:t>第一个把元学习引入社区搜索领域的模型</a:t>
            </a:r>
            <a:endParaRPr kumimoji="1" lang="en-US" altLang="zh-CN" dirty="0">
              <a:latin typeface="Microsoft YaHei" panose="020B0503020204020204" pitchFamily="34" charset="-122"/>
              <a:ea typeface="Microsoft YaHei" panose="020B0503020204020204" pitchFamily="34" charset="-122"/>
            </a:endParaRPr>
          </a:p>
          <a:p>
            <a:pPr marL="285750" indent="-285750">
              <a:lnSpc>
                <a:spcPct val="150000"/>
              </a:lnSpc>
              <a:buSzPct val="55000"/>
              <a:buFont typeface="Wingdings" pitchFamily="2" charset="2"/>
              <a:buChar char="Ø"/>
            </a:pPr>
            <a:r>
              <a:rPr kumimoji="1" lang="zh-CN" altLang="en-US" dirty="0">
                <a:latin typeface="Microsoft YaHei" panose="020B0503020204020204" pitchFamily="34" charset="-122"/>
                <a:ea typeface="Microsoft YaHei" panose="020B0503020204020204" pitchFamily="34" charset="-122"/>
              </a:rPr>
              <a:t>选择了很符合</a:t>
            </a:r>
            <a:r>
              <a:rPr kumimoji="1" lang="en-US" altLang="zh-CN" dirty="0">
                <a:latin typeface="Microsoft YaHei" panose="020B0503020204020204" pitchFamily="34" charset="-122"/>
                <a:ea typeface="Microsoft YaHei" panose="020B0503020204020204" pitchFamily="34" charset="-122"/>
              </a:rPr>
              <a:t>CS</a:t>
            </a:r>
            <a:r>
              <a:rPr kumimoji="1" lang="zh-CN" altLang="en-US" dirty="0">
                <a:latin typeface="Microsoft YaHei" panose="020B0503020204020204" pitchFamily="34" charset="-122"/>
                <a:ea typeface="Microsoft YaHei" panose="020B0503020204020204" pitchFamily="34" charset="-122"/>
              </a:rPr>
              <a:t>任务的基于度量的元学习策略</a:t>
            </a:r>
            <a:endParaRPr kumimoji="1" lang="en-US" altLang="zh-CN" dirty="0">
              <a:latin typeface="Microsoft YaHei" panose="020B0503020204020204" pitchFamily="34" charset="-122"/>
              <a:ea typeface="Microsoft YaHei" panose="020B0503020204020204" pitchFamily="34" charset="-122"/>
            </a:endParaRPr>
          </a:p>
          <a:p>
            <a:pPr marL="285750" indent="-285750">
              <a:lnSpc>
                <a:spcPct val="150000"/>
              </a:lnSpc>
              <a:buSzPct val="55000"/>
              <a:buFont typeface="Wingdings" pitchFamily="2" charset="2"/>
              <a:buChar char="Ø"/>
            </a:pPr>
            <a:r>
              <a:rPr kumimoji="1" lang="zh-CN" altLang="en-US" dirty="0">
                <a:latin typeface="Microsoft YaHei" panose="020B0503020204020204" pitchFamily="34" charset="-122"/>
                <a:ea typeface="Microsoft YaHei" panose="020B0503020204020204" pitchFamily="34" charset="-122"/>
              </a:rPr>
              <a:t>实验非常充分，对实验结果的分析也很详尽到位</a:t>
            </a:r>
            <a:endParaRPr kumimoji="1" lang="en-US" altLang="zh-CN" dirty="0">
              <a:latin typeface="Microsoft YaHei" panose="020B0503020204020204" pitchFamily="34" charset="-122"/>
              <a:ea typeface="Microsoft YaHei" panose="020B0503020204020204" pitchFamily="34" charset="-122"/>
            </a:endParaRPr>
          </a:p>
          <a:p>
            <a:pPr marL="285750" indent="-285750">
              <a:lnSpc>
                <a:spcPct val="150000"/>
              </a:lnSpc>
              <a:buSzPct val="55000"/>
              <a:buFont typeface="Wingdings" pitchFamily="2" charset="2"/>
              <a:buChar char="Ø"/>
            </a:pPr>
            <a:r>
              <a:rPr kumimoji="1" lang="zh-CN" altLang="en-US" dirty="0">
                <a:latin typeface="Microsoft YaHei" panose="020B0503020204020204" pitchFamily="34" charset="-122"/>
                <a:ea typeface="Microsoft YaHei" panose="020B0503020204020204" pitchFamily="34" charset="-122"/>
              </a:rPr>
              <a:t>模型表现很好，尝试了多种模型结构设计</a:t>
            </a:r>
            <a:endParaRPr kumimoji="1" lang="en-US" altLang="zh-CN" dirty="0">
              <a:latin typeface="Microsoft YaHei" panose="020B0503020204020204" pitchFamily="34" charset="-122"/>
              <a:ea typeface="Microsoft YaHei" panose="020B0503020204020204" pitchFamily="34" charset="-122"/>
            </a:endParaRPr>
          </a:p>
        </p:txBody>
      </p:sp>
      <p:sp>
        <p:nvSpPr>
          <p:cNvPr id="8" name="文本框 7">
            <a:extLst>
              <a:ext uri="{FF2B5EF4-FFF2-40B4-BE49-F238E27FC236}">
                <a16:creationId xmlns:a16="http://schemas.microsoft.com/office/drawing/2014/main" id="{961B1888-D222-B22E-D253-867510EAB1BF}"/>
              </a:ext>
            </a:extLst>
          </p:cNvPr>
          <p:cNvSpPr txBox="1"/>
          <p:nvPr/>
        </p:nvSpPr>
        <p:spPr>
          <a:xfrm>
            <a:off x="267913" y="3688406"/>
            <a:ext cx="4341867" cy="540341"/>
          </a:xfrm>
          <a:prstGeom prst="rect">
            <a:avLst/>
          </a:prstGeom>
          <a:noFill/>
        </p:spPr>
        <p:txBody>
          <a:bodyPr wrap="square">
            <a:spAutoFit/>
          </a:bodyPr>
          <a:lstStyle/>
          <a:p>
            <a:pPr marL="342900" indent="-342900">
              <a:lnSpc>
                <a:spcPct val="150000"/>
              </a:lnSpc>
              <a:buSzPct val="55000"/>
              <a:buFont typeface="Wingdings" pitchFamily="2" charset="2"/>
              <a:buChar char="n"/>
            </a:pPr>
            <a:r>
              <a:rPr lang="zh-CN" altLang="en-US" sz="2200" b="1" dirty="0">
                <a:latin typeface="Microsoft YaHei" panose="020B0503020204020204" pitchFamily="34" charset="-122"/>
                <a:ea typeface="Microsoft YaHei" panose="020B0503020204020204" pitchFamily="34" charset="-122"/>
              </a:rPr>
              <a:t>思考</a:t>
            </a:r>
            <a:endParaRPr lang="en-US" altLang="zh-CN" sz="2200" b="1" dirty="0">
              <a:latin typeface="Microsoft YaHei" panose="020B0503020204020204" pitchFamily="34" charset="-122"/>
              <a:ea typeface="Microsoft YaHei" panose="020B0503020204020204" pitchFamily="34" charset="-122"/>
            </a:endParaRPr>
          </a:p>
        </p:txBody>
      </p:sp>
      <p:sp>
        <p:nvSpPr>
          <p:cNvPr id="10" name="文本框 9">
            <a:extLst>
              <a:ext uri="{FF2B5EF4-FFF2-40B4-BE49-F238E27FC236}">
                <a16:creationId xmlns:a16="http://schemas.microsoft.com/office/drawing/2014/main" id="{77101FB6-382B-F4E9-DCAD-B6E31F14F37A}"/>
              </a:ext>
            </a:extLst>
          </p:cNvPr>
          <p:cNvSpPr txBox="1"/>
          <p:nvPr/>
        </p:nvSpPr>
        <p:spPr>
          <a:xfrm>
            <a:off x="548958" y="4365596"/>
            <a:ext cx="6897810" cy="1705403"/>
          </a:xfrm>
          <a:prstGeom prst="rect">
            <a:avLst/>
          </a:prstGeom>
          <a:noFill/>
        </p:spPr>
        <p:txBody>
          <a:bodyPr wrap="square" rtlCol="0">
            <a:spAutoFit/>
          </a:bodyPr>
          <a:lstStyle/>
          <a:p>
            <a:pPr marL="285750" indent="-285750">
              <a:lnSpc>
                <a:spcPct val="150000"/>
              </a:lnSpc>
              <a:buSzPct val="55000"/>
              <a:buFont typeface="Wingdings" pitchFamily="2" charset="2"/>
              <a:buChar char="Ø"/>
            </a:pPr>
            <a:r>
              <a:rPr kumimoji="1" lang="zh-CN" altLang="en-US" dirty="0">
                <a:latin typeface="Microsoft YaHei" panose="020B0503020204020204" pitchFamily="34" charset="-122"/>
                <a:ea typeface="Microsoft YaHei" panose="020B0503020204020204" pitchFamily="34" charset="-122"/>
              </a:rPr>
              <a:t>文章内容较多，结构较零散，需要按自己的逻辑梳理研究思路，可能是还未定稿的原因</a:t>
            </a:r>
            <a:endParaRPr kumimoji="1" lang="en-US" altLang="zh-CN" dirty="0">
              <a:latin typeface="Microsoft YaHei" panose="020B0503020204020204" pitchFamily="34" charset="-122"/>
              <a:ea typeface="Microsoft YaHei" panose="020B0503020204020204" pitchFamily="34" charset="-122"/>
            </a:endParaRPr>
          </a:p>
          <a:p>
            <a:pPr marL="285750" indent="-285750">
              <a:lnSpc>
                <a:spcPct val="150000"/>
              </a:lnSpc>
              <a:buSzPct val="55000"/>
              <a:buFont typeface="Wingdings" pitchFamily="2" charset="2"/>
              <a:buChar char="Ø"/>
            </a:pPr>
            <a:r>
              <a:rPr kumimoji="1" lang="en-US" altLang="zh-CN" dirty="0">
                <a:latin typeface="Microsoft YaHei" panose="020B0503020204020204" pitchFamily="34" charset="-122"/>
                <a:ea typeface="Microsoft YaHei" panose="020B0503020204020204" pitchFamily="34" charset="-122"/>
              </a:rPr>
              <a:t>CGNP</a:t>
            </a:r>
            <a:r>
              <a:rPr kumimoji="1" lang="zh-CN" altLang="en-US" dirty="0">
                <a:latin typeface="Microsoft YaHei" panose="020B0503020204020204" pitchFamily="34" charset="-122"/>
                <a:ea typeface="Microsoft YaHei" panose="020B0503020204020204" pitchFamily="34" charset="-122"/>
              </a:rPr>
              <a:t>和</a:t>
            </a:r>
            <a:r>
              <a:rPr kumimoji="1" lang="en-US" altLang="zh-CN" dirty="0">
                <a:latin typeface="Microsoft YaHei" panose="020B0503020204020204" pitchFamily="34" charset="-122"/>
                <a:ea typeface="Microsoft YaHei" panose="020B0503020204020204" pitchFamily="34" charset="-122"/>
              </a:rPr>
              <a:t>CNP</a:t>
            </a:r>
            <a:r>
              <a:rPr kumimoji="1" lang="zh-CN" altLang="en-US" dirty="0">
                <a:latin typeface="Microsoft YaHei" panose="020B0503020204020204" pitchFamily="34" charset="-122"/>
                <a:ea typeface="Microsoft YaHei" panose="020B0503020204020204" pitchFamily="34" charset="-122"/>
              </a:rPr>
              <a:t>的核心区别点在哪里？模型耦合？</a:t>
            </a:r>
            <a:endParaRPr kumimoji="1" lang="en-US" altLang="zh-CN" dirty="0">
              <a:latin typeface="Microsoft YaHei" panose="020B0503020204020204" pitchFamily="34" charset="-122"/>
              <a:ea typeface="Microsoft YaHei" panose="020B0503020204020204" pitchFamily="34" charset="-122"/>
            </a:endParaRPr>
          </a:p>
          <a:p>
            <a:pPr marL="285750" indent="-285750">
              <a:lnSpc>
                <a:spcPct val="150000"/>
              </a:lnSpc>
              <a:buSzPct val="55000"/>
              <a:buFont typeface="Wingdings" pitchFamily="2" charset="2"/>
              <a:buChar char="Ø"/>
            </a:pPr>
            <a:endParaRPr kumimoji="1" lang="en-US" altLang="zh-CN"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540211089"/>
      </p:ext>
    </p:extLst>
  </p:cSld>
  <p:clrMapOvr>
    <a:masterClrMapping/>
  </p:clrMapOvr>
  <mc:AlternateContent xmlns:mc="http://schemas.openxmlformats.org/markup-compatibility/2006" xmlns:p14="http://schemas.microsoft.com/office/powerpoint/2010/main">
    <mc:Choice Requires="p14">
      <p:transition spd="med" p14:dur="700">
        <p:wipe/>
      </p:transition>
    </mc:Choice>
    <mc:Fallback xmlns="">
      <p:transition spd="med">
        <p:wip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标题 3"/>
          <p:cNvSpPr txBox="1"/>
          <p:nvPr/>
        </p:nvSpPr>
        <p:spPr>
          <a:xfrm>
            <a:off x="0" y="-26988"/>
            <a:ext cx="9144000" cy="863601"/>
          </a:xfrm>
          <a:prstGeom prst="rect">
            <a:avLst/>
          </a:prstGeom>
          <a:solidFill>
            <a:srgbClr val="02409A"/>
          </a:solidFill>
          <a:ln>
            <a:noFill/>
          </a:ln>
          <a:effectLst/>
        </p:spPr>
        <p:txBody>
          <a:bodyPr tIns="0" bIns="0" anchor="ctr"/>
          <a:lstStyle/>
          <a:p>
            <a:pPr algn="ctr">
              <a:spcBef>
                <a:spcPct val="0"/>
              </a:spcBef>
              <a:defRPr/>
            </a:pPr>
            <a:endParaRPr lang="zh-CN" altLang="en-US" sz="4800" b="1" dirty="0">
              <a:solidFill>
                <a:prstClr val="white"/>
              </a:solidFill>
              <a:latin typeface="微软雅黑" panose="020B0503020204020204" pitchFamily="34" charset="-122"/>
              <a:ea typeface="微软雅黑" panose="020B0503020204020204" pitchFamily="34" charset="-122"/>
            </a:endParaRPr>
          </a:p>
        </p:txBody>
      </p:sp>
      <p:cxnSp>
        <p:nvCxnSpPr>
          <p:cNvPr id="39951" name="直接连接符 19"/>
          <p:cNvCxnSpPr/>
          <p:nvPr/>
        </p:nvCxnSpPr>
        <p:spPr bwMode="auto">
          <a:xfrm flipH="1">
            <a:off x="449263" y="-25400"/>
            <a:ext cx="1587" cy="841375"/>
          </a:xfrm>
          <a:prstGeom prst="line">
            <a:avLst/>
          </a:prstGeom>
          <a:noFill/>
          <a:ln w="28575" algn="ctr">
            <a:solidFill>
              <a:schemeClr val="bg1"/>
            </a:solidFill>
            <a:round/>
          </a:ln>
          <a:effectLst/>
          <a:extLst>
            <a:ext uri="{909E8E84-426E-40DD-AFC4-6F175D3DCCD1}">
              <a14:hiddenFill xmlns:a14="http://schemas.microsoft.com/office/drawing/2010/main">
                <a:noFill/>
              </a14:hiddenFill>
            </a:ext>
          </a:extLst>
        </p:spPr>
      </p:cxnSp>
      <p:cxnSp>
        <p:nvCxnSpPr>
          <p:cNvPr id="39952" name="直接连接符 20"/>
          <p:cNvCxnSpPr/>
          <p:nvPr/>
        </p:nvCxnSpPr>
        <p:spPr bwMode="auto">
          <a:xfrm flipH="1">
            <a:off x="511175" y="-26988"/>
            <a:ext cx="1588" cy="554038"/>
          </a:xfrm>
          <a:prstGeom prst="line">
            <a:avLst/>
          </a:prstGeom>
          <a:noFill/>
          <a:ln w="28575" algn="ctr">
            <a:solidFill>
              <a:schemeClr val="bg1"/>
            </a:solidFill>
            <a:round/>
          </a:ln>
          <a:effectLst/>
          <a:extLst>
            <a:ext uri="{909E8E84-426E-40DD-AFC4-6F175D3DCCD1}">
              <a14:hiddenFill xmlns:a14="http://schemas.microsoft.com/office/drawing/2010/main">
                <a:noFill/>
              </a14:hiddenFill>
            </a:ext>
          </a:extLst>
        </p:spPr>
      </p:cxnSp>
      <p:cxnSp>
        <p:nvCxnSpPr>
          <p:cNvPr id="39953" name="直接连接符 30"/>
          <p:cNvCxnSpPr/>
          <p:nvPr/>
        </p:nvCxnSpPr>
        <p:spPr bwMode="auto">
          <a:xfrm>
            <a:off x="576263" y="-26988"/>
            <a:ext cx="0" cy="298451"/>
          </a:xfrm>
          <a:prstGeom prst="line">
            <a:avLst/>
          </a:prstGeom>
          <a:noFill/>
          <a:ln w="28575" algn="ctr">
            <a:solidFill>
              <a:schemeClr val="bg1"/>
            </a:solidFill>
            <a:round/>
          </a:ln>
          <a:effectLst/>
          <a:extLst>
            <a:ext uri="{909E8E84-426E-40DD-AFC4-6F175D3DCCD1}">
              <a14:hiddenFill xmlns:a14="http://schemas.microsoft.com/office/drawing/2010/main">
                <a:noFill/>
              </a14:hiddenFill>
            </a:ext>
          </a:extLst>
        </p:spPr>
      </p:cxnSp>
      <p:sp>
        <p:nvSpPr>
          <p:cNvPr id="58" name="TextBox 19"/>
          <p:cNvSpPr txBox="1">
            <a:spLocks noChangeArrowheads="1"/>
          </p:cNvSpPr>
          <p:nvPr/>
        </p:nvSpPr>
        <p:spPr bwMode="auto">
          <a:xfrm>
            <a:off x="622300" y="142875"/>
            <a:ext cx="8545830" cy="5232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fontAlgn="base" hangingPunct="1">
              <a:spcBef>
                <a:spcPct val="0"/>
              </a:spcBef>
              <a:spcAft>
                <a:spcPct val="0"/>
              </a:spcAft>
            </a:pPr>
            <a:r>
              <a:rPr lang="zh-CN" altLang="en-US" sz="2800" b="1" dirty="0">
                <a:solidFill>
                  <a:prstClr val="white"/>
                </a:solidFill>
                <a:latin typeface="微软雅黑" panose="020B0503020204020204" pitchFamily="34" charset="-122"/>
                <a:ea typeface="微软雅黑" panose="020B0503020204020204" pitchFamily="34" charset="-122"/>
                <a:cs typeface="Arial" panose="020B0604020202020204" pitchFamily="34" charset="0"/>
              </a:rPr>
              <a:t>研究背景：社区搜索</a:t>
            </a:r>
            <a:endParaRPr lang="en-US" altLang="zh-CN" sz="2800" b="1" dirty="0">
              <a:solidFill>
                <a:prstClr val="white"/>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 name="灯片编号占位符 3"/>
          <p:cNvSpPr>
            <a:spLocks noGrp="1"/>
          </p:cNvSpPr>
          <p:nvPr>
            <p:ph type="sldNum" sz="quarter" idx="12"/>
          </p:nvPr>
        </p:nvSpPr>
        <p:spPr/>
        <p:txBody>
          <a:bodyPr/>
          <a:lstStyle/>
          <a:p>
            <a:fld id="{94B6E62B-4DEC-4954-AD3A-658470571C9E}" type="slidenum">
              <a:rPr lang="zh-CN" altLang="en-US" smtClean="0"/>
              <a:t>4</a:t>
            </a:fld>
            <a:endParaRPr lang="zh-CN" altLang="en-US"/>
          </a:p>
        </p:txBody>
      </p:sp>
      <p:pic>
        <p:nvPicPr>
          <p:cNvPr id="7" name="图片 6">
            <a:extLst>
              <a:ext uri="{FF2B5EF4-FFF2-40B4-BE49-F238E27FC236}">
                <a16:creationId xmlns:a16="http://schemas.microsoft.com/office/drawing/2014/main" id="{865848D2-828B-BC7E-B619-96077A880866}"/>
              </a:ext>
            </a:extLst>
          </p:cNvPr>
          <p:cNvPicPr>
            <a:picLocks noChangeAspect="1"/>
          </p:cNvPicPr>
          <p:nvPr/>
        </p:nvPicPr>
        <p:blipFill rotWithShape="1">
          <a:blip r:embed="rId3"/>
          <a:srcRect l="16206" b="19499"/>
          <a:stretch/>
        </p:blipFill>
        <p:spPr>
          <a:xfrm>
            <a:off x="413269" y="2755547"/>
            <a:ext cx="4002275" cy="1690583"/>
          </a:xfrm>
          <a:prstGeom prst="rect">
            <a:avLst/>
          </a:prstGeom>
        </p:spPr>
      </p:pic>
      <p:sp>
        <p:nvSpPr>
          <p:cNvPr id="9" name="文本框 8">
            <a:extLst>
              <a:ext uri="{FF2B5EF4-FFF2-40B4-BE49-F238E27FC236}">
                <a16:creationId xmlns:a16="http://schemas.microsoft.com/office/drawing/2014/main" id="{4FBEC1AE-8926-1855-10D1-26D0DAD5CCA6}"/>
              </a:ext>
            </a:extLst>
          </p:cNvPr>
          <p:cNvSpPr txBox="1"/>
          <p:nvPr/>
        </p:nvSpPr>
        <p:spPr>
          <a:xfrm>
            <a:off x="24130" y="1292384"/>
            <a:ext cx="9144000" cy="1007392"/>
          </a:xfrm>
          <a:prstGeom prst="rect">
            <a:avLst/>
          </a:prstGeom>
          <a:noFill/>
        </p:spPr>
        <p:txBody>
          <a:bodyPr wrap="square">
            <a:spAutoFit/>
          </a:bodyPr>
          <a:lstStyle/>
          <a:p>
            <a:pPr marL="342900" indent="-342900">
              <a:lnSpc>
                <a:spcPct val="150000"/>
              </a:lnSpc>
              <a:buSzPct val="55000"/>
              <a:buFont typeface="Wingdings" pitchFamily="2" charset="2"/>
              <a:buChar char="n"/>
            </a:pPr>
            <a:r>
              <a:rPr lang="zh-CN" altLang="en-US" sz="2200" b="1" dirty="0">
                <a:latin typeface="Microsoft YaHei" panose="020B0503020204020204" pitchFamily="34" charset="-122"/>
                <a:ea typeface="Microsoft YaHei" panose="020B0503020204020204" pitchFamily="34" charset="-122"/>
              </a:rPr>
              <a:t>社区搜索</a:t>
            </a:r>
            <a:r>
              <a:rPr lang="en-US" altLang="zh-CN" sz="2200" b="1" dirty="0">
                <a:latin typeface="Microsoft YaHei" panose="020B0503020204020204" pitchFamily="34" charset="-122"/>
                <a:ea typeface="Microsoft YaHei" panose="020B0503020204020204" pitchFamily="34" charset="-122"/>
              </a:rPr>
              <a:t>(Community </a:t>
            </a:r>
            <a:r>
              <a:rPr lang="en-US" altLang="zh-CN" sz="2200" b="1" dirty="0" err="1">
                <a:latin typeface="Microsoft YaHei" panose="020B0503020204020204" pitchFamily="34" charset="-122"/>
                <a:ea typeface="Microsoft YaHei" panose="020B0503020204020204" pitchFamily="34" charset="-122"/>
              </a:rPr>
              <a:t>Search,CS</a:t>
            </a:r>
            <a:r>
              <a:rPr lang="en-US" altLang="zh-CN" sz="2200" b="1" dirty="0">
                <a:latin typeface="Microsoft YaHei" panose="020B0503020204020204" pitchFamily="34" charset="-122"/>
                <a:ea typeface="Microsoft YaHei" panose="020B0503020204020204" pitchFamily="34" charset="-122"/>
              </a:rPr>
              <a:t>)</a:t>
            </a:r>
            <a:r>
              <a:rPr lang="zh-CN" altLang="en-US" sz="2200" b="1" dirty="0">
                <a:latin typeface="Microsoft YaHei" panose="020B0503020204020204" pitchFamily="34" charset="-122"/>
                <a:ea typeface="Microsoft YaHei" panose="020B0503020204020204" pitchFamily="34" charset="-122"/>
              </a:rPr>
              <a:t>﻿</a:t>
            </a:r>
            <a:endParaRPr lang="en-US" altLang="zh-CN" sz="2200" b="1" dirty="0">
              <a:latin typeface="Microsoft YaHei" panose="020B0503020204020204" pitchFamily="34" charset="-122"/>
              <a:ea typeface="Microsoft YaHei" panose="020B0503020204020204" pitchFamily="34" charset="-122"/>
            </a:endParaRPr>
          </a:p>
          <a:p>
            <a:pPr>
              <a:lnSpc>
                <a:spcPct val="150000"/>
              </a:lnSpc>
              <a:buSzPct val="55000"/>
            </a:pPr>
            <a:r>
              <a:rPr lang="zh-CN" altLang="en-US" sz="2000" dirty="0">
                <a:latin typeface="Microsoft YaHei" panose="020B0503020204020204" pitchFamily="34" charset="-122"/>
                <a:ea typeface="Microsoft YaHei" panose="020B0503020204020204" pitchFamily="34" charset="-122"/>
              </a:rPr>
              <a:t>给定一张图</a:t>
            </a:r>
            <a:r>
              <a:rPr lang="en-US" altLang="zh-CN" sz="2000" dirty="0">
                <a:latin typeface="Microsoft YaHei" panose="020B0503020204020204" pitchFamily="34" charset="-122"/>
                <a:ea typeface="Microsoft YaHei" panose="020B0503020204020204" pitchFamily="34" charset="-122"/>
              </a:rPr>
              <a:t>G</a:t>
            </a:r>
            <a:r>
              <a:rPr lang="zh-CN" altLang="en-US" sz="2000" dirty="0">
                <a:latin typeface="Microsoft YaHei" panose="020B0503020204020204" pitchFamily="34" charset="-122"/>
                <a:ea typeface="Microsoft YaHei" panose="020B0503020204020204" pitchFamily="34" charset="-122"/>
              </a:rPr>
              <a:t>和一个查询节点</a:t>
            </a:r>
            <a:r>
              <a:rPr lang="en-US" altLang="zh-CN" sz="2000" dirty="0">
                <a:latin typeface="Microsoft YaHei" panose="020B0503020204020204" pitchFamily="34" charset="-122"/>
                <a:ea typeface="Microsoft YaHei" panose="020B0503020204020204" pitchFamily="34" charset="-122"/>
              </a:rPr>
              <a:t>q</a:t>
            </a:r>
            <a:r>
              <a:rPr lang="zh-CN" altLang="en-US" sz="2000" dirty="0">
                <a:latin typeface="Microsoft YaHei" panose="020B0503020204020204" pitchFamily="34" charset="-122"/>
                <a:ea typeface="Microsoft YaHei" panose="020B0503020204020204" pitchFamily="34" charset="-122"/>
              </a:rPr>
              <a:t>，找到包含该查询节点且紧密连接的子图（</a:t>
            </a:r>
            <a:r>
              <a:rPr lang="zh-CN" altLang="en-US" sz="2000" b="1" dirty="0">
                <a:latin typeface="Microsoft YaHei" panose="020B0503020204020204" pitchFamily="34" charset="-122"/>
                <a:ea typeface="Microsoft YaHei" panose="020B0503020204020204" pitchFamily="34" charset="-122"/>
              </a:rPr>
              <a:t>社区）</a:t>
            </a:r>
            <a:endParaRPr lang="en-US" altLang="zh-CN" dirty="0">
              <a:latin typeface="Microsoft YaHei" panose="020B0503020204020204" pitchFamily="34" charset="-122"/>
              <a:ea typeface="Microsoft YaHei" panose="020B0503020204020204" pitchFamily="34" charset="-122"/>
            </a:endParaRPr>
          </a:p>
        </p:txBody>
      </p:sp>
      <p:sp>
        <p:nvSpPr>
          <p:cNvPr id="10" name="文本框 9">
            <a:extLst>
              <a:ext uri="{FF2B5EF4-FFF2-40B4-BE49-F238E27FC236}">
                <a16:creationId xmlns:a16="http://schemas.microsoft.com/office/drawing/2014/main" id="{25322B0A-E576-EFA8-0A3B-5C35EE317AAA}"/>
              </a:ext>
            </a:extLst>
          </p:cNvPr>
          <p:cNvSpPr txBox="1"/>
          <p:nvPr/>
        </p:nvSpPr>
        <p:spPr>
          <a:xfrm>
            <a:off x="24130" y="4891531"/>
            <a:ext cx="8999537" cy="1007392"/>
          </a:xfrm>
          <a:prstGeom prst="rect">
            <a:avLst/>
          </a:prstGeom>
          <a:noFill/>
        </p:spPr>
        <p:txBody>
          <a:bodyPr wrap="square">
            <a:spAutoFit/>
          </a:bodyPr>
          <a:lstStyle/>
          <a:p>
            <a:pPr marL="342900" indent="-342900">
              <a:lnSpc>
                <a:spcPct val="150000"/>
              </a:lnSpc>
              <a:buSzPct val="55000"/>
              <a:buFont typeface="Wingdings" pitchFamily="2" charset="2"/>
              <a:buChar char="n"/>
            </a:pPr>
            <a:r>
              <a:rPr lang="zh-CN" altLang="en-US" sz="2200" b="1" dirty="0">
                <a:latin typeface="Microsoft YaHei" panose="020B0503020204020204" pitchFamily="34" charset="-122"/>
                <a:ea typeface="Microsoft YaHei" panose="020B0503020204020204" pitchFamily="34" charset="-122"/>
              </a:rPr>
              <a:t>下游任务</a:t>
            </a:r>
            <a:r>
              <a:rPr lang="en-US" altLang="zh-CN" sz="2200" dirty="0">
                <a:latin typeface="Microsoft YaHei" panose="020B0503020204020204" pitchFamily="34" charset="-122"/>
                <a:ea typeface="Microsoft YaHei" panose="020B0503020204020204" pitchFamily="34" charset="-122"/>
              </a:rPr>
              <a:t>	</a:t>
            </a:r>
          </a:p>
          <a:p>
            <a:pPr>
              <a:lnSpc>
                <a:spcPct val="150000"/>
              </a:lnSpc>
              <a:buSzPct val="55000"/>
            </a:pPr>
            <a:r>
              <a:rPr lang="en-US" altLang="zh-CN" b="1"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好友推荐、电商广告投放、蛋白质复杂识别</a:t>
            </a:r>
          </a:p>
        </p:txBody>
      </p:sp>
      <p:sp>
        <p:nvSpPr>
          <p:cNvPr id="11" name="椭圆 10">
            <a:extLst>
              <a:ext uri="{FF2B5EF4-FFF2-40B4-BE49-F238E27FC236}">
                <a16:creationId xmlns:a16="http://schemas.microsoft.com/office/drawing/2014/main" id="{C618F028-F911-1E62-FBFA-B955766C33A2}"/>
              </a:ext>
            </a:extLst>
          </p:cNvPr>
          <p:cNvSpPr/>
          <p:nvPr/>
        </p:nvSpPr>
        <p:spPr>
          <a:xfrm>
            <a:off x="1736626" y="3200948"/>
            <a:ext cx="1539743" cy="1141534"/>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3" name="图片 2">
            <a:extLst>
              <a:ext uri="{FF2B5EF4-FFF2-40B4-BE49-F238E27FC236}">
                <a16:creationId xmlns:a16="http://schemas.microsoft.com/office/drawing/2014/main" id="{F20E7A07-106D-6DD0-500B-2E9E7B6FEF47}"/>
              </a:ext>
            </a:extLst>
          </p:cNvPr>
          <p:cNvPicPr>
            <a:picLocks noChangeAspect="1"/>
          </p:cNvPicPr>
          <p:nvPr/>
        </p:nvPicPr>
        <p:blipFill>
          <a:blip r:embed="rId4"/>
          <a:stretch>
            <a:fillRect/>
          </a:stretch>
        </p:blipFill>
        <p:spPr>
          <a:xfrm>
            <a:off x="4895215" y="2609314"/>
            <a:ext cx="3493713" cy="265319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wipe/>
      </p:transition>
    </mc:Choice>
    <mc:Fallback xmlns="">
      <p:transition spd="med">
        <p:wip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标题 3"/>
          <p:cNvSpPr txBox="1"/>
          <p:nvPr/>
        </p:nvSpPr>
        <p:spPr>
          <a:xfrm>
            <a:off x="0" y="-26988"/>
            <a:ext cx="9144000" cy="863601"/>
          </a:xfrm>
          <a:prstGeom prst="rect">
            <a:avLst/>
          </a:prstGeom>
          <a:solidFill>
            <a:srgbClr val="02409A"/>
          </a:solidFill>
          <a:ln>
            <a:noFill/>
          </a:ln>
          <a:effectLst/>
        </p:spPr>
        <p:txBody>
          <a:bodyPr tIns="0" bIns="0" anchor="ctr"/>
          <a:lstStyle/>
          <a:p>
            <a:pPr algn="ctr">
              <a:spcBef>
                <a:spcPct val="0"/>
              </a:spcBef>
              <a:defRPr/>
            </a:pPr>
            <a:endParaRPr lang="zh-CN" altLang="en-US" sz="4800" b="1" dirty="0">
              <a:solidFill>
                <a:prstClr val="white"/>
              </a:solidFill>
              <a:latin typeface="微软雅黑" panose="020B0503020204020204" pitchFamily="34" charset="-122"/>
              <a:ea typeface="微软雅黑" panose="020B0503020204020204" pitchFamily="34" charset="-122"/>
            </a:endParaRPr>
          </a:p>
        </p:txBody>
      </p:sp>
      <p:cxnSp>
        <p:nvCxnSpPr>
          <p:cNvPr id="39951" name="直接连接符 19"/>
          <p:cNvCxnSpPr/>
          <p:nvPr/>
        </p:nvCxnSpPr>
        <p:spPr bwMode="auto">
          <a:xfrm flipH="1">
            <a:off x="449263" y="-25400"/>
            <a:ext cx="1587" cy="841375"/>
          </a:xfrm>
          <a:prstGeom prst="line">
            <a:avLst/>
          </a:prstGeom>
          <a:noFill/>
          <a:ln w="28575" algn="ctr">
            <a:solidFill>
              <a:schemeClr val="bg1"/>
            </a:solidFill>
            <a:round/>
          </a:ln>
          <a:effectLst/>
          <a:extLst>
            <a:ext uri="{909E8E84-426E-40DD-AFC4-6F175D3DCCD1}">
              <a14:hiddenFill xmlns:a14="http://schemas.microsoft.com/office/drawing/2010/main">
                <a:noFill/>
              </a14:hiddenFill>
            </a:ext>
          </a:extLst>
        </p:spPr>
      </p:cxnSp>
      <p:cxnSp>
        <p:nvCxnSpPr>
          <p:cNvPr id="39952" name="直接连接符 20"/>
          <p:cNvCxnSpPr/>
          <p:nvPr/>
        </p:nvCxnSpPr>
        <p:spPr bwMode="auto">
          <a:xfrm flipH="1">
            <a:off x="511175" y="-26988"/>
            <a:ext cx="1588" cy="554038"/>
          </a:xfrm>
          <a:prstGeom prst="line">
            <a:avLst/>
          </a:prstGeom>
          <a:noFill/>
          <a:ln w="28575" algn="ctr">
            <a:solidFill>
              <a:schemeClr val="bg1"/>
            </a:solidFill>
            <a:round/>
          </a:ln>
          <a:effectLst/>
          <a:extLst>
            <a:ext uri="{909E8E84-426E-40DD-AFC4-6F175D3DCCD1}">
              <a14:hiddenFill xmlns:a14="http://schemas.microsoft.com/office/drawing/2010/main">
                <a:noFill/>
              </a14:hiddenFill>
            </a:ext>
          </a:extLst>
        </p:spPr>
      </p:cxnSp>
      <p:cxnSp>
        <p:nvCxnSpPr>
          <p:cNvPr id="39953" name="直接连接符 30"/>
          <p:cNvCxnSpPr/>
          <p:nvPr/>
        </p:nvCxnSpPr>
        <p:spPr bwMode="auto">
          <a:xfrm>
            <a:off x="576263" y="-26988"/>
            <a:ext cx="0" cy="298451"/>
          </a:xfrm>
          <a:prstGeom prst="line">
            <a:avLst/>
          </a:prstGeom>
          <a:noFill/>
          <a:ln w="28575" algn="ctr">
            <a:solidFill>
              <a:schemeClr val="bg1"/>
            </a:solidFill>
            <a:round/>
          </a:ln>
          <a:effectLst/>
          <a:extLst>
            <a:ext uri="{909E8E84-426E-40DD-AFC4-6F175D3DCCD1}">
              <a14:hiddenFill xmlns:a14="http://schemas.microsoft.com/office/drawing/2010/main">
                <a:noFill/>
              </a14:hiddenFill>
            </a:ext>
          </a:extLst>
        </p:spPr>
      </p:cxnSp>
      <p:sp>
        <p:nvSpPr>
          <p:cNvPr id="58" name="TextBox 19"/>
          <p:cNvSpPr txBox="1">
            <a:spLocks noChangeArrowheads="1"/>
          </p:cNvSpPr>
          <p:nvPr/>
        </p:nvSpPr>
        <p:spPr bwMode="auto">
          <a:xfrm>
            <a:off x="622300" y="142875"/>
            <a:ext cx="8545830" cy="5232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fontAlgn="base" hangingPunct="1">
              <a:spcBef>
                <a:spcPct val="0"/>
              </a:spcBef>
              <a:spcAft>
                <a:spcPct val="0"/>
              </a:spcAft>
            </a:pPr>
            <a:r>
              <a:rPr lang="zh-CN" altLang="en-US" sz="2800" b="1" dirty="0">
                <a:solidFill>
                  <a:prstClr val="white"/>
                </a:solidFill>
                <a:latin typeface="微软雅黑" panose="020B0503020204020204" pitchFamily="34" charset="-122"/>
                <a:ea typeface="微软雅黑" panose="020B0503020204020204" pitchFamily="34" charset="-122"/>
                <a:cs typeface="Arial" panose="020B0604020202020204" pitchFamily="34" charset="0"/>
              </a:rPr>
              <a:t>研究背景：社区搜索</a:t>
            </a:r>
            <a:endParaRPr lang="en-US" altLang="zh-CN" sz="2800" b="1" dirty="0">
              <a:solidFill>
                <a:prstClr val="white"/>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 name="灯片编号占位符 3"/>
          <p:cNvSpPr>
            <a:spLocks noGrp="1"/>
          </p:cNvSpPr>
          <p:nvPr>
            <p:ph type="sldNum" sz="quarter" idx="12"/>
          </p:nvPr>
        </p:nvSpPr>
        <p:spPr/>
        <p:txBody>
          <a:bodyPr/>
          <a:lstStyle/>
          <a:p>
            <a:fld id="{94B6E62B-4DEC-4954-AD3A-658470571C9E}" type="slidenum">
              <a:rPr lang="zh-CN" altLang="en-US" smtClean="0"/>
              <a:t>5</a:t>
            </a:fld>
            <a:endParaRPr lang="zh-CN" altLang="en-US"/>
          </a:p>
        </p:txBody>
      </p:sp>
      <p:sp>
        <p:nvSpPr>
          <p:cNvPr id="2" name="文本框 1">
            <a:extLst>
              <a:ext uri="{FF2B5EF4-FFF2-40B4-BE49-F238E27FC236}">
                <a16:creationId xmlns:a16="http://schemas.microsoft.com/office/drawing/2014/main" id="{73935D5B-8CA2-CA3C-70B0-C14058331559}"/>
              </a:ext>
            </a:extLst>
          </p:cNvPr>
          <p:cNvSpPr txBox="1"/>
          <p:nvPr/>
        </p:nvSpPr>
        <p:spPr>
          <a:xfrm>
            <a:off x="27710" y="1109254"/>
            <a:ext cx="8999537" cy="540341"/>
          </a:xfrm>
          <a:prstGeom prst="rect">
            <a:avLst/>
          </a:prstGeom>
          <a:noFill/>
        </p:spPr>
        <p:txBody>
          <a:bodyPr wrap="square">
            <a:spAutoFit/>
          </a:bodyPr>
          <a:lstStyle/>
          <a:p>
            <a:pPr marL="342900" indent="-342900">
              <a:lnSpc>
                <a:spcPct val="150000"/>
              </a:lnSpc>
              <a:buSzPct val="55000"/>
              <a:buFont typeface="Wingdings" pitchFamily="2" charset="2"/>
              <a:buChar char="n"/>
            </a:pPr>
            <a:r>
              <a:rPr lang="en-US" altLang="zh-CN" sz="2200" b="1" dirty="0">
                <a:latin typeface="Microsoft YaHei" panose="020B0503020204020204" pitchFamily="34" charset="-122"/>
                <a:ea typeface="Microsoft YaHei" panose="020B0503020204020204" pitchFamily="34" charset="-122"/>
              </a:rPr>
              <a:t>CS</a:t>
            </a:r>
            <a:r>
              <a:rPr lang="zh-CN" altLang="en-US" sz="2200" b="1" dirty="0">
                <a:latin typeface="Microsoft YaHei" panose="020B0503020204020204" pitchFamily="34" charset="-122"/>
                <a:ea typeface="Microsoft YaHei" panose="020B0503020204020204" pitchFamily="34" charset="-122"/>
              </a:rPr>
              <a:t> 研究现状</a:t>
            </a:r>
            <a:endParaRPr lang="en-US" altLang="zh-CN" sz="2200" b="1" dirty="0">
              <a:latin typeface="Microsoft YaHei" panose="020B0503020204020204" pitchFamily="34" charset="-122"/>
              <a:ea typeface="Microsoft YaHei" panose="020B0503020204020204" pitchFamily="34" charset="-122"/>
            </a:endParaRPr>
          </a:p>
        </p:txBody>
      </p:sp>
      <p:grpSp>
        <p:nvGrpSpPr>
          <p:cNvPr id="39962" name="组合 39961">
            <a:extLst>
              <a:ext uri="{FF2B5EF4-FFF2-40B4-BE49-F238E27FC236}">
                <a16:creationId xmlns:a16="http://schemas.microsoft.com/office/drawing/2014/main" id="{B85B6C45-0C06-4CA9-5AD9-E7E1B764B62B}"/>
              </a:ext>
            </a:extLst>
          </p:cNvPr>
          <p:cNvGrpSpPr/>
          <p:nvPr/>
        </p:nvGrpSpPr>
        <p:grpSpPr>
          <a:xfrm>
            <a:off x="449263" y="1922236"/>
            <a:ext cx="8143877" cy="4058010"/>
            <a:chOff x="449263" y="1922236"/>
            <a:chExt cx="8143877" cy="4058010"/>
          </a:xfrm>
        </p:grpSpPr>
        <p:grpSp>
          <p:nvGrpSpPr>
            <p:cNvPr id="5" name="ïśļiḓê">
              <a:extLst>
                <a:ext uri="{FF2B5EF4-FFF2-40B4-BE49-F238E27FC236}">
                  <a16:creationId xmlns:a16="http://schemas.microsoft.com/office/drawing/2014/main" id="{25114421-0B74-A64F-0440-9E56175D92DC}"/>
                </a:ext>
              </a:extLst>
            </p:cNvPr>
            <p:cNvGrpSpPr/>
            <p:nvPr/>
          </p:nvGrpSpPr>
          <p:grpSpPr>
            <a:xfrm>
              <a:off x="449263" y="1922236"/>
              <a:ext cx="8143877" cy="1673834"/>
              <a:chOff x="660398" y="2730040"/>
              <a:chExt cx="10858502" cy="2231779"/>
            </a:xfrm>
          </p:grpSpPr>
          <p:grpSp>
            <p:nvGrpSpPr>
              <p:cNvPr id="17" name="iṡ1îdè">
                <a:extLst>
                  <a:ext uri="{FF2B5EF4-FFF2-40B4-BE49-F238E27FC236}">
                    <a16:creationId xmlns:a16="http://schemas.microsoft.com/office/drawing/2014/main" id="{0738DFB9-1144-6749-1120-A7F852C17DA0}"/>
                  </a:ext>
                </a:extLst>
              </p:cNvPr>
              <p:cNvGrpSpPr/>
              <p:nvPr/>
            </p:nvGrpSpPr>
            <p:grpSpPr>
              <a:xfrm>
                <a:off x="660398" y="3752561"/>
                <a:ext cx="3298562" cy="1209258"/>
                <a:chOff x="5556117" y="3871453"/>
                <a:chExt cx="2294836" cy="1209258"/>
              </a:xfrm>
            </p:grpSpPr>
            <p:sp>
              <p:nvSpPr>
                <p:cNvPr id="35" name="işlïḑè">
                  <a:extLst>
                    <a:ext uri="{FF2B5EF4-FFF2-40B4-BE49-F238E27FC236}">
                      <a16:creationId xmlns:a16="http://schemas.microsoft.com/office/drawing/2014/main" id="{E9BD6495-473A-36D5-057B-72E77644DD7C}"/>
                    </a:ext>
                  </a:extLst>
                </p:cNvPr>
                <p:cNvSpPr/>
                <p:nvPr/>
              </p:nvSpPr>
              <p:spPr>
                <a:xfrm>
                  <a:off x="5556117" y="3871453"/>
                  <a:ext cx="2286000" cy="1209258"/>
                </a:xfrm>
                <a:prstGeom prst="roundRect">
                  <a:avLst>
                    <a:gd name="adj" fmla="val 10000"/>
                  </a:avLst>
                </a:prstGeom>
                <a:solidFill>
                  <a:schemeClr val="bg1"/>
                </a:solidFill>
                <a:ln w="12700" cap="flat">
                  <a:solidFill>
                    <a:schemeClr val="accent1"/>
                  </a:solidFill>
                  <a:prstDash val="solid"/>
                  <a:miter/>
                </a:ln>
                <a:effectLst>
                  <a:outerShdw dist="50800" dir="2700000" algn="ctr" rotWithShape="0">
                    <a:schemeClr val="accent1"/>
                  </a:outerShdw>
                </a:effectLst>
              </p:spPr>
              <p:txBody>
                <a:bodyPr rtlCol="0" anchor="ctr"/>
                <a:lstStyle/>
                <a:p>
                  <a:endParaRPr lang="en-US" altLang="zh-CN" sz="900" dirty="0">
                    <a:latin typeface="Microsoft YaHei" panose="020B0503020204020204" pitchFamily="34" charset="-122"/>
                    <a:ea typeface="Microsoft YaHei" panose="020B0503020204020204" pitchFamily="34" charset="-122"/>
                  </a:endParaRPr>
                </a:p>
              </p:txBody>
            </p:sp>
            <p:sp>
              <p:nvSpPr>
                <p:cNvPr id="36" name="i$ļiḓê">
                  <a:extLst>
                    <a:ext uri="{FF2B5EF4-FFF2-40B4-BE49-F238E27FC236}">
                      <a16:creationId xmlns:a16="http://schemas.microsoft.com/office/drawing/2014/main" id="{E3972977-54D6-9B2C-BF8F-7C358D6F9890}"/>
                    </a:ext>
                  </a:extLst>
                </p:cNvPr>
                <p:cNvSpPr/>
                <p:nvPr/>
              </p:nvSpPr>
              <p:spPr>
                <a:xfrm>
                  <a:off x="5564953" y="3992701"/>
                  <a:ext cx="2286000" cy="9848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r>
                    <a:rPr kumimoji="1" lang="zh-CN" altLang="en-US" sz="1400" b="1" dirty="0">
                      <a:solidFill>
                        <a:schemeClr val="tx1"/>
                      </a:solidFill>
                      <a:latin typeface="Microsoft YaHei" panose="020B0503020204020204" pitchFamily="34" charset="-122"/>
                      <a:ea typeface="Microsoft YaHei" panose="020B0503020204020204" pitchFamily="34" charset="-122"/>
                    </a:rPr>
                    <a:t>不考虑属性的社区搜索</a:t>
                  </a:r>
                  <a:endParaRPr kumimoji="1" lang="en-US" altLang="zh-CN" sz="1400" b="1" dirty="0">
                    <a:solidFill>
                      <a:schemeClr val="tx1"/>
                    </a:solidFill>
                    <a:latin typeface="Microsoft YaHei" panose="020B0503020204020204" pitchFamily="34" charset="-122"/>
                    <a:ea typeface="Microsoft YaHei" panose="020B0503020204020204" pitchFamily="34" charset="-122"/>
                  </a:endParaRPr>
                </a:p>
                <a:p>
                  <a:pPr algn="ctr"/>
                  <a:r>
                    <a:rPr kumimoji="1" lang="en-US" altLang="zh-CN" sz="1400" b="1" dirty="0">
                      <a:solidFill>
                        <a:schemeClr val="tx1"/>
                      </a:solidFill>
                      <a:latin typeface="Microsoft YaHei" panose="020B0503020204020204" pitchFamily="34" charset="-122"/>
                      <a:ea typeface="Microsoft YaHei" panose="020B0503020204020204" pitchFamily="34" charset="-122"/>
                    </a:rPr>
                    <a:t>(Non-Attributed community search)</a:t>
                  </a:r>
                </a:p>
              </p:txBody>
            </p:sp>
          </p:grpSp>
          <p:sp>
            <p:nvSpPr>
              <p:cNvPr id="20" name="ïṡḻíďè">
                <a:extLst>
                  <a:ext uri="{FF2B5EF4-FFF2-40B4-BE49-F238E27FC236}">
                    <a16:creationId xmlns:a16="http://schemas.microsoft.com/office/drawing/2014/main" id="{44FB4B75-ECD8-5A63-E118-A2CCFEB57144}"/>
                  </a:ext>
                </a:extLst>
              </p:cNvPr>
              <p:cNvSpPr/>
              <p:nvPr/>
            </p:nvSpPr>
            <p:spPr>
              <a:xfrm>
                <a:off x="3231664" y="2730040"/>
                <a:ext cx="1969192"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r>
                  <a:rPr kumimoji="1" lang="zh-CN" altLang="en-US" b="1" dirty="0">
                    <a:solidFill>
                      <a:srgbClr val="C00000"/>
                    </a:solidFill>
                    <a:latin typeface="Microsoft YaHei" panose="020B0503020204020204" pitchFamily="34" charset="-122"/>
                    <a:ea typeface="Microsoft YaHei" panose="020B0503020204020204" pitchFamily="34" charset="-122"/>
                  </a:rPr>
                  <a:t>同构图</a:t>
                </a:r>
                <a:endParaRPr kumimoji="1" lang="en-US" altLang="zh-CN" b="1" dirty="0">
                  <a:solidFill>
                    <a:srgbClr val="C00000"/>
                  </a:solidFill>
                  <a:latin typeface="Microsoft YaHei" panose="020B0503020204020204" pitchFamily="34" charset="-122"/>
                  <a:ea typeface="Microsoft YaHei" panose="020B0503020204020204" pitchFamily="34" charset="-122"/>
                </a:endParaRPr>
              </a:p>
            </p:txBody>
          </p:sp>
          <p:cxnSp>
            <p:nvCxnSpPr>
              <p:cNvPr id="21" name="îṡļîḑé">
                <a:extLst>
                  <a:ext uri="{FF2B5EF4-FFF2-40B4-BE49-F238E27FC236}">
                    <a16:creationId xmlns:a16="http://schemas.microsoft.com/office/drawing/2014/main" id="{DDA51302-AF5B-83E1-AE80-B1BD1565A970}"/>
                  </a:ext>
                </a:extLst>
              </p:cNvPr>
              <p:cNvCxnSpPr>
                <a:cxnSpLocks/>
              </p:cNvCxnSpPr>
              <p:nvPr/>
            </p:nvCxnSpPr>
            <p:spPr>
              <a:xfrm>
                <a:off x="4196447" y="3308772"/>
                <a:ext cx="0" cy="221895"/>
              </a:xfrm>
              <a:prstGeom prst="straightConnector1">
                <a:avLst/>
              </a:prstGeom>
              <a:ln w="15875">
                <a:solidFill>
                  <a:schemeClr val="tx1">
                    <a:lumMod val="50000"/>
                    <a:lumOff val="50000"/>
                    <a:alpha val="5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2" name="î$1ídê">
                <a:extLst>
                  <a:ext uri="{FF2B5EF4-FFF2-40B4-BE49-F238E27FC236}">
                    <a16:creationId xmlns:a16="http://schemas.microsoft.com/office/drawing/2014/main" id="{DA6A54A1-0CB1-F5C4-8E07-F4A7421F1372}"/>
                  </a:ext>
                </a:extLst>
              </p:cNvPr>
              <p:cNvCxnSpPr>
                <a:cxnSpLocks/>
              </p:cNvCxnSpPr>
              <p:nvPr/>
            </p:nvCxnSpPr>
            <p:spPr>
              <a:xfrm flipH="1">
                <a:off x="2303329" y="3530667"/>
                <a:ext cx="7572640" cy="0"/>
              </a:xfrm>
              <a:prstGeom prst="straightConnector1">
                <a:avLst/>
              </a:prstGeom>
              <a:ln w="15875">
                <a:solidFill>
                  <a:schemeClr val="tx1">
                    <a:lumMod val="50000"/>
                    <a:lumOff val="50000"/>
                    <a:alpha val="5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3" name="íṥḻíḋe">
                <a:extLst>
                  <a:ext uri="{FF2B5EF4-FFF2-40B4-BE49-F238E27FC236}">
                    <a16:creationId xmlns:a16="http://schemas.microsoft.com/office/drawing/2014/main" id="{A26D7047-B2A7-D029-C87C-D8A38B03F666}"/>
                  </a:ext>
                </a:extLst>
              </p:cNvPr>
              <p:cNvCxnSpPr>
                <a:cxnSpLocks/>
              </p:cNvCxnSpPr>
              <p:nvPr/>
            </p:nvCxnSpPr>
            <p:spPr>
              <a:xfrm>
                <a:off x="2303329" y="3530667"/>
                <a:ext cx="0" cy="221895"/>
              </a:xfrm>
              <a:prstGeom prst="straightConnector1">
                <a:avLst/>
              </a:prstGeom>
              <a:ln w="15875">
                <a:solidFill>
                  <a:schemeClr val="tx1">
                    <a:lumMod val="50000"/>
                    <a:lumOff val="50000"/>
                    <a:alpha val="5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4" name="íŝļîďê">
                <a:extLst>
                  <a:ext uri="{FF2B5EF4-FFF2-40B4-BE49-F238E27FC236}">
                    <a16:creationId xmlns:a16="http://schemas.microsoft.com/office/drawing/2014/main" id="{49093F2B-1CD7-8718-CAA9-E390607F67C5}"/>
                  </a:ext>
                </a:extLst>
              </p:cNvPr>
              <p:cNvCxnSpPr>
                <a:cxnSpLocks/>
              </p:cNvCxnSpPr>
              <p:nvPr/>
            </p:nvCxnSpPr>
            <p:spPr>
              <a:xfrm>
                <a:off x="6069837" y="3530667"/>
                <a:ext cx="0" cy="221895"/>
              </a:xfrm>
              <a:prstGeom prst="straightConnector1">
                <a:avLst/>
              </a:prstGeom>
              <a:ln w="15875">
                <a:solidFill>
                  <a:schemeClr val="tx1">
                    <a:lumMod val="50000"/>
                    <a:lumOff val="50000"/>
                    <a:alpha val="50000"/>
                  </a:schemeClr>
                </a:solidFill>
                <a:tailEnd type="none"/>
              </a:ln>
            </p:spPr>
            <p:style>
              <a:lnRef idx="1">
                <a:schemeClr val="accent1"/>
              </a:lnRef>
              <a:fillRef idx="0">
                <a:schemeClr val="accent1"/>
              </a:fillRef>
              <a:effectRef idx="0">
                <a:schemeClr val="accent1"/>
              </a:effectRef>
              <a:fontRef idx="minor">
                <a:schemeClr val="tx1"/>
              </a:fontRef>
            </p:style>
          </p:cxnSp>
          <p:grpSp>
            <p:nvGrpSpPr>
              <p:cNvPr id="25" name="íṧ1íďé">
                <a:extLst>
                  <a:ext uri="{FF2B5EF4-FFF2-40B4-BE49-F238E27FC236}">
                    <a16:creationId xmlns:a16="http://schemas.microsoft.com/office/drawing/2014/main" id="{EAD39809-3D90-E5B1-FDD3-42BC26719AE9}"/>
                  </a:ext>
                </a:extLst>
              </p:cNvPr>
              <p:cNvGrpSpPr/>
              <p:nvPr/>
            </p:nvGrpSpPr>
            <p:grpSpPr>
              <a:xfrm>
                <a:off x="4426907" y="3752562"/>
                <a:ext cx="3285861" cy="1209254"/>
                <a:chOff x="5556118" y="3871454"/>
                <a:chExt cx="2286000" cy="1209254"/>
              </a:xfrm>
            </p:grpSpPr>
            <p:sp>
              <p:nvSpPr>
                <p:cNvPr id="33" name="îŝḻïde">
                  <a:extLst>
                    <a:ext uri="{FF2B5EF4-FFF2-40B4-BE49-F238E27FC236}">
                      <a16:creationId xmlns:a16="http://schemas.microsoft.com/office/drawing/2014/main" id="{D0B41603-57DB-C86D-6A36-2EC53624E33C}"/>
                    </a:ext>
                  </a:extLst>
                </p:cNvPr>
                <p:cNvSpPr/>
                <p:nvPr/>
              </p:nvSpPr>
              <p:spPr>
                <a:xfrm>
                  <a:off x="5556118" y="3871454"/>
                  <a:ext cx="2286000" cy="1209254"/>
                </a:xfrm>
                <a:prstGeom prst="roundRect">
                  <a:avLst>
                    <a:gd name="adj" fmla="val 10000"/>
                  </a:avLst>
                </a:prstGeom>
                <a:solidFill>
                  <a:schemeClr val="accent4">
                    <a:lumMod val="20000"/>
                    <a:lumOff val="80000"/>
                  </a:schemeClr>
                </a:solidFill>
                <a:ln w="12700" cap="flat">
                  <a:solidFill>
                    <a:srgbClr val="C00000"/>
                  </a:solidFill>
                  <a:prstDash val="solid"/>
                  <a:miter/>
                </a:ln>
                <a:effectLst>
                  <a:outerShdw dist="50800" dir="2700000" algn="ctr" rotWithShape="0">
                    <a:srgbClr val="C00000"/>
                  </a:outerShdw>
                </a:effectLst>
              </p:spPr>
              <p:txBody>
                <a:bodyPr rtlCol="0" anchor="ctr"/>
                <a:lstStyle/>
                <a:p>
                  <a:endParaRPr lang="en-US" altLang="zh-CN" sz="900" dirty="0">
                    <a:latin typeface="Microsoft YaHei" panose="020B0503020204020204" pitchFamily="34" charset="-122"/>
                    <a:ea typeface="Microsoft YaHei" panose="020B0503020204020204" pitchFamily="34" charset="-122"/>
                  </a:endParaRPr>
                </a:p>
              </p:txBody>
            </p:sp>
            <p:sp>
              <p:nvSpPr>
                <p:cNvPr id="34" name="ïṡļiḑé">
                  <a:extLst>
                    <a:ext uri="{FF2B5EF4-FFF2-40B4-BE49-F238E27FC236}">
                      <a16:creationId xmlns:a16="http://schemas.microsoft.com/office/drawing/2014/main" id="{7342CE0F-6106-9F40-087B-6FFC441A6797}"/>
                    </a:ext>
                  </a:extLst>
                </p:cNvPr>
                <p:cNvSpPr/>
                <p:nvPr/>
              </p:nvSpPr>
              <p:spPr>
                <a:xfrm>
                  <a:off x="5556118" y="4000326"/>
                  <a:ext cx="2286000" cy="9848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r>
                    <a:rPr kumimoji="1" lang="zh-CN" altLang="en-US" sz="1400" b="1" dirty="0">
                      <a:solidFill>
                        <a:schemeClr val="tx1"/>
                      </a:solidFill>
                      <a:latin typeface="Microsoft YaHei" panose="020B0503020204020204" pitchFamily="34" charset="-122"/>
                      <a:ea typeface="Microsoft YaHei" panose="020B0503020204020204" pitchFamily="34" charset="-122"/>
                    </a:rPr>
                    <a:t>考虑属性的社区搜索（</a:t>
                  </a:r>
                  <a:r>
                    <a:rPr kumimoji="1" lang="en-US" altLang="zh-CN" sz="1400" b="1" dirty="0">
                      <a:solidFill>
                        <a:schemeClr val="tx1"/>
                      </a:solidFill>
                      <a:latin typeface="Microsoft YaHei" panose="020B0503020204020204" pitchFamily="34" charset="-122"/>
                      <a:ea typeface="Microsoft YaHei" panose="020B0503020204020204" pitchFamily="34" charset="-122"/>
                    </a:rPr>
                    <a:t>Attributed Community Search, ACS</a:t>
                  </a:r>
                  <a:r>
                    <a:rPr kumimoji="1" lang="zh-CN" altLang="en-US" sz="1400" b="1" dirty="0">
                      <a:solidFill>
                        <a:schemeClr val="tx1"/>
                      </a:solidFill>
                      <a:latin typeface="Microsoft YaHei" panose="020B0503020204020204" pitchFamily="34" charset="-122"/>
                      <a:ea typeface="Microsoft YaHei" panose="020B0503020204020204" pitchFamily="34" charset="-122"/>
                    </a:rPr>
                    <a:t>）</a:t>
                  </a:r>
                  <a:endParaRPr kumimoji="1" lang="en-US" altLang="zh-CN" sz="1400" b="1" dirty="0">
                    <a:solidFill>
                      <a:schemeClr val="tx1"/>
                    </a:solidFill>
                    <a:latin typeface="Microsoft YaHei" panose="020B0503020204020204" pitchFamily="34" charset="-122"/>
                    <a:ea typeface="Microsoft YaHei" panose="020B0503020204020204" pitchFamily="34" charset="-122"/>
                  </a:endParaRPr>
                </a:p>
              </p:txBody>
            </p:sp>
          </p:grpSp>
          <p:grpSp>
            <p:nvGrpSpPr>
              <p:cNvPr id="26" name="ïşḷîďê">
                <a:extLst>
                  <a:ext uri="{FF2B5EF4-FFF2-40B4-BE49-F238E27FC236}">
                    <a16:creationId xmlns:a16="http://schemas.microsoft.com/office/drawing/2014/main" id="{969C426E-C0C6-C05C-1B98-6C03DCFBBBB2}"/>
                  </a:ext>
                </a:extLst>
              </p:cNvPr>
              <p:cNvGrpSpPr/>
              <p:nvPr/>
            </p:nvGrpSpPr>
            <p:grpSpPr>
              <a:xfrm>
                <a:off x="8233039" y="3752562"/>
                <a:ext cx="3285861" cy="1209251"/>
                <a:chOff x="5556118" y="3871454"/>
                <a:chExt cx="2286000" cy="1209251"/>
              </a:xfrm>
            </p:grpSpPr>
            <p:sp>
              <p:nvSpPr>
                <p:cNvPr id="31" name="îś1îďè">
                  <a:extLst>
                    <a:ext uri="{FF2B5EF4-FFF2-40B4-BE49-F238E27FC236}">
                      <a16:creationId xmlns:a16="http://schemas.microsoft.com/office/drawing/2014/main" id="{D73AE848-E2E4-27C5-C5D0-40ABDDA5428B}"/>
                    </a:ext>
                  </a:extLst>
                </p:cNvPr>
                <p:cNvSpPr/>
                <p:nvPr/>
              </p:nvSpPr>
              <p:spPr>
                <a:xfrm>
                  <a:off x="5556118" y="3871454"/>
                  <a:ext cx="2286000" cy="1209251"/>
                </a:xfrm>
                <a:prstGeom prst="roundRect">
                  <a:avLst>
                    <a:gd name="adj" fmla="val 10000"/>
                  </a:avLst>
                </a:prstGeom>
                <a:solidFill>
                  <a:schemeClr val="bg1"/>
                </a:solidFill>
                <a:ln w="12700" cap="flat">
                  <a:solidFill>
                    <a:schemeClr val="accent1"/>
                  </a:solidFill>
                  <a:prstDash val="solid"/>
                  <a:miter/>
                </a:ln>
                <a:effectLst>
                  <a:outerShdw dist="50800" dir="2700000" algn="ctr" rotWithShape="0">
                    <a:schemeClr val="accent1"/>
                  </a:outerShdw>
                </a:effectLst>
              </p:spPr>
              <p:txBody>
                <a:bodyPr rtlCol="0" anchor="ctr"/>
                <a:lstStyle/>
                <a:p>
                  <a:endParaRPr lang="en-US" altLang="zh-CN" sz="900" dirty="0">
                    <a:latin typeface="Microsoft YaHei" panose="020B0503020204020204" pitchFamily="34" charset="-122"/>
                    <a:ea typeface="Microsoft YaHei" panose="020B0503020204020204" pitchFamily="34" charset="-122"/>
                  </a:endParaRPr>
                </a:p>
              </p:txBody>
            </p:sp>
            <p:sp>
              <p:nvSpPr>
                <p:cNvPr id="32" name="ïşļîḋé">
                  <a:extLst>
                    <a:ext uri="{FF2B5EF4-FFF2-40B4-BE49-F238E27FC236}">
                      <a16:creationId xmlns:a16="http://schemas.microsoft.com/office/drawing/2014/main" id="{00DF4B78-6F57-4E29-1769-863B2E4F3873}"/>
                    </a:ext>
                  </a:extLst>
                </p:cNvPr>
                <p:cNvSpPr/>
                <p:nvPr/>
              </p:nvSpPr>
              <p:spPr>
                <a:xfrm>
                  <a:off x="5556118" y="4004684"/>
                  <a:ext cx="2286000" cy="69762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r>
                    <a:rPr kumimoji="1" lang="zh-CN" altLang="en-US" sz="1400" b="1" dirty="0">
                      <a:solidFill>
                        <a:schemeClr val="tx1"/>
                      </a:solidFill>
                      <a:latin typeface="Microsoft YaHei" panose="020B0503020204020204" pitchFamily="34" charset="-122"/>
                      <a:ea typeface="Microsoft YaHei" panose="020B0503020204020204" pitchFamily="34" charset="-122"/>
                    </a:rPr>
                    <a:t>考虑属性和空间信息的社区搜索</a:t>
                  </a:r>
                  <a:endParaRPr kumimoji="1" lang="en-US" altLang="zh-CN" sz="1400" b="1" dirty="0">
                    <a:solidFill>
                      <a:schemeClr val="tx1"/>
                    </a:solidFill>
                    <a:latin typeface="Microsoft YaHei" panose="020B0503020204020204" pitchFamily="34" charset="-122"/>
                    <a:ea typeface="Microsoft YaHei" panose="020B0503020204020204" pitchFamily="34" charset="-122"/>
                  </a:endParaRPr>
                </a:p>
              </p:txBody>
            </p:sp>
          </p:grpSp>
          <p:cxnSp>
            <p:nvCxnSpPr>
              <p:cNvPr id="27" name="í$ľíḓè">
                <a:extLst>
                  <a:ext uri="{FF2B5EF4-FFF2-40B4-BE49-F238E27FC236}">
                    <a16:creationId xmlns:a16="http://schemas.microsoft.com/office/drawing/2014/main" id="{B8F3FCD8-5711-EEDA-EC7D-8A5551F799A9}"/>
                  </a:ext>
                </a:extLst>
              </p:cNvPr>
              <p:cNvCxnSpPr>
                <a:cxnSpLocks/>
              </p:cNvCxnSpPr>
              <p:nvPr/>
            </p:nvCxnSpPr>
            <p:spPr>
              <a:xfrm>
                <a:off x="9875969" y="3530667"/>
                <a:ext cx="0" cy="221895"/>
              </a:xfrm>
              <a:prstGeom prst="straightConnector1">
                <a:avLst/>
              </a:prstGeom>
              <a:ln w="15875">
                <a:solidFill>
                  <a:schemeClr val="tx1">
                    <a:lumMod val="50000"/>
                    <a:lumOff val="50000"/>
                    <a:alpha val="50000"/>
                  </a:schemeClr>
                </a:solidFill>
                <a:tailEnd type="none"/>
              </a:ln>
            </p:spPr>
            <p:style>
              <a:lnRef idx="1">
                <a:schemeClr val="accent1"/>
              </a:lnRef>
              <a:fillRef idx="0">
                <a:schemeClr val="accent1"/>
              </a:fillRef>
              <a:effectRef idx="0">
                <a:schemeClr val="accent1"/>
              </a:effectRef>
              <a:fontRef idx="minor">
                <a:schemeClr val="tx1"/>
              </a:fontRef>
            </p:style>
          </p:cxnSp>
          <p:sp>
            <p:nvSpPr>
              <p:cNvPr id="29" name="î$1ïďê">
                <a:extLst>
                  <a:ext uri="{FF2B5EF4-FFF2-40B4-BE49-F238E27FC236}">
                    <a16:creationId xmlns:a16="http://schemas.microsoft.com/office/drawing/2014/main" id="{50D3B644-683F-F59A-2692-956E933E4DAB}"/>
                  </a:ext>
                </a:extLst>
              </p:cNvPr>
              <p:cNvSpPr/>
              <p:nvPr/>
            </p:nvSpPr>
            <p:spPr>
              <a:xfrm>
                <a:off x="6978443" y="2730040"/>
                <a:ext cx="1969192"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r>
                  <a:rPr kumimoji="1" lang="zh-CN" altLang="en-US" b="1" dirty="0">
                    <a:solidFill>
                      <a:schemeClr val="tx1"/>
                    </a:solidFill>
                    <a:latin typeface="Microsoft YaHei" panose="020B0503020204020204" pitchFamily="34" charset="-122"/>
                    <a:ea typeface="Microsoft YaHei" panose="020B0503020204020204" pitchFamily="34" charset="-122"/>
                  </a:rPr>
                  <a:t>异构图</a:t>
                </a:r>
                <a:endParaRPr kumimoji="1" lang="en-US" altLang="zh-CN" b="1" dirty="0">
                  <a:solidFill>
                    <a:schemeClr val="tx1"/>
                  </a:solidFill>
                  <a:latin typeface="Microsoft YaHei" panose="020B0503020204020204" pitchFamily="34" charset="-122"/>
                  <a:ea typeface="Microsoft YaHei" panose="020B0503020204020204" pitchFamily="34" charset="-122"/>
                </a:endParaRPr>
              </a:p>
            </p:txBody>
          </p:sp>
          <p:cxnSp>
            <p:nvCxnSpPr>
              <p:cNvPr id="30" name="işḻíḓé">
                <a:extLst>
                  <a:ext uri="{FF2B5EF4-FFF2-40B4-BE49-F238E27FC236}">
                    <a16:creationId xmlns:a16="http://schemas.microsoft.com/office/drawing/2014/main" id="{6A0A6C13-48AF-14BB-D07A-D10AB26D70DF}"/>
                  </a:ext>
                </a:extLst>
              </p:cNvPr>
              <p:cNvCxnSpPr>
                <a:cxnSpLocks/>
              </p:cNvCxnSpPr>
              <p:nvPr/>
            </p:nvCxnSpPr>
            <p:spPr>
              <a:xfrm>
                <a:off x="7943226" y="3308772"/>
                <a:ext cx="0" cy="221895"/>
              </a:xfrm>
              <a:prstGeom prst="straightConnector1">
                <a:avLst/>
              </a:prstGeom>
              <a:ln w="15875">
                <a:solidFill>
                  <a:schemeClr val="tx1">
                    <a:lumMod val="50000"/>
                    <a:lumOff val="50000"/>
                    <a:alpha val="50000"/>
                  </a:schemeClr>
                </a:solidFill>
                <a:tailEnd type="none"/>
              </a:ln>
            </p:spPr>
            <p:style>
              <a:lnRef idx="1">
                <a:schemeClr val="accent1"/>
              </a:lnRef>
              <a:fillRef idx="0">
                <a:schemeClr val="accent1"/>
              </a:fillRef>
              <a:effectRef idx="0">
                <a:schemeClr val="accent1"/>
              </a:effectRef>
              <a:fontRef idx="minor">
                <a:schemeClr val="tx1"/>
              </a:fontRef>
            </p:style>
          </p:cxnSp>
        </p:grpSp>
        <p:grpSp>
          <p:nvGrpSpPr>
            <p:cNvPr id="39958" name="组合 39957">
              <a:extLst>
                <a:ext uri="{FF2B5EF4-FFF2-40B4-BE49-F238E27FC236}">
                  <a16:creationId xmlns:a16="http://schemas.microsoft.com/office/drawing/2014/main" id="{C6F427B2-9570-D1B8-CC76-D9172F946F8D}"/>
                </a:ext>
              </a:extLst>
            </p:cNvPr>
            <p:cNvGrpSpPr/>
            <p:nvPr/>
          </p:nvGrpSpPr>
          <p:grpSpPr>
            <a:xfrm>
              <a:off x="803181" y="4931376"/>
              <a:ext cx="4718592" cy="1048870"/>
              <a:chOff x="582278" y="5280967"/>
              <a:chExt cx="4718592" cy="1048870"/>
            </a:xfrm>
          </p:grpSpPr>
          <p:sp>
            <p:nvSpPr>
              <p:cNvPr id="39957" name="işlïḑè">
                <a:extLst>
                  <a:ext uri="{FF2B5EF4-FFF2-40B4-BE49-F238E27FC236}">
                    <a16:creationId xmlns:a16="http://schemas.microsoft.com/office/drawing/2014/main" id="{FFFE175E-ABC9-876F-2ED0-149B99F71232}"/>
                  </a:ext>
                </a:extLst>
              </p:cNvPr>
              <p:cNvSpPr/>
              <p:nvPr/>
            </p:nvSpPr>
            <p:spPr>
              <a:xfrm>
                <a:off x="582278" y="5280967"/>
                <a:ext cx="4718592" cy="1048870"/>
              </a:xfrm>
              <a:prstGeom prst="roundRect">
                <a:avLst>
                  <a:gd name="adj" fmla="val 44982"/>
                </a:avLst>
              </a:prstGeom>
              <a:solidFill>
                <a:schemeClr val="bg1"/>
              </a:solidFill>
              <a:ln w="12700" cap="flat">
                <a:solidFill>
                  <a:schemeClr val="accent1"/>
                </a:solidFill>
                <a:prstDash val="solid"/>
                <a:miter/>
              </a:ln>
              <a:effectLst>
                <a:outerShdw dist="50800" dir="2700000" algn="ctr" rotWithShape="0">
                  <a:schemeClr val="accent1"/>
                </a:outerShdw>
              </a:effectLst>
            </p:spPr>
            <p:txBody>
              <a:bodyPr rtlCol="0" anchor="ctr"/>
              <a:lstStyle/>
              <a:p>
                <a:endParaRPr lang="en-US" altLang="zh-CN" sz="900" dirty="0">
                  <a:latin typeface="Microsoft YaHei" panose="020B0503020204020204" pitchFamily="34" charset="-122"/>
                  <a:ea typeface="Microsoft YaHei" panose="020B0503020204020204" pitchFamily="34" charset="-122"/>
                </a:endParaRPr>
              </a:p>
            </p:txBody>
          </p:sp>
          <p:sp>
            <p:nvSpPr>
              <p:cNvPr id="12" name="椭圆 11">
                <a:extLst>
                  <a:ext uri="{FF2B5EF4-FFF2-40B4-BE49-F238E27FC236}">
                    <a16:creationId xmlns:a16="http://schemas.microsoft.com/office/drawing/2014/main" id="{1EACA555-B009-B167-ECD2-A9B9E0E45F05}"/>
                  </a:ext>
                </a:extLst>
              </p:cNvPr>
              <p:cNvSpPr/>
              <p:nvPr/>
            </p:nvSpPr>
            <p:spPr>
              <a:xfrm>
                <a:off x="852117" y="5644809"/>
                <a:ext cx="946781" cy="599996"/>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b="1" dirty="0">
                    <a:solidFill>
                      <a:schemeClr val="tx1"/>
                    </a:solidFill>
                    <a:latin typeface="Microsoft YaHei" panose="020B0503020204020204" pitchFamily="34" charset="-122"/>
                    <a:ea typeface="Microsoft YaHei" panose="020B0503020204020204" pitchFamily="34" charset="-122"/>
                  </a:rPr>
                  <a:t>k-core</a:t>
                </a:r>
                <a:endParaRPr kumimoji="1" lang="zh-CN" altLang="en-US" sz="1400" b="1" dirty="0">
                  <a:solidFill>
                    <a:schemeClr val="tx1"/>
                  </a:solidFill>
                  <a:latin typeface="Microsoft YaHei" panose="020B0503020204020204" pitchFamily="34" charset="-122"/>
                  <a:ea typeface="Microsoft YaHei" panose="020B0503020204020204" pitchFamily="34" charset="-122"/>
                </a:endParaRPr>
              </a:p>
            </p:txBody>
          </p:sp>
          <p:sp>
            <p:nvSpPr>
              <p:cNvPr id="13" name="椭圆 12">
                <a:extLst>
                  <a:ext uri="{FF2B5EF4-FFF2-40B4-BE49-F238E27FC236}">
                    <a16:creationId xmlns:a16="http://schemas.microsoft.com/office/drawing/2014/main" id="{F17CD509-BCA3-178E-FF61-A4E4DD15EEE9}"/>
                  </a:ext>
                </a:extLst>
              </p:cNvPr>
              <p:cNvSpPr/>
              <p:nvPr/>
            </p:nvSpPr>
            <p:spPr>
              <a:xfrm>
                <a:off x="1898614" y="5634952"/>
                <a:ext cx="946781" cy="599996"/>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b="1" dirty="0">
                    <a:solidFill>
                      <a:schemeClr val="tx1"/>
                    </a:solidFill>
                    <a:latin typeface="Microsoft YaHei" panose="020B0503020204020204" pitchFamily="34" charset="-122"/>
                    <a:ea typeface="Microsoft YaHei" panose="020B0503020204020204" pitchFamily="34" charset="-122"/>
                  </a:rPr>
                  <a:t>k-truss</a:t>
                </a:r>
                <a:endParaRPr kumimoji="1" lang="zh-CN" altLang="en-US" sz="1400" b="1" dirty="0">
                  <a:solidFill>
                    <a:schemeClr val="tx1"/>
                  </a:solidFill>
                  <a:latin typeface="Microsoft YaHei" panose="020B0503020204020204" pitchFamily="34" charset="-122"/>
                  <a:ea typeface="Microsoft YaHei" panose="020B0503020204020204" pitchFamily="34" charset="-122"/>
                </a:endParaRPr>
              </a:p>
            </p:txBody>
          </p:sp>
          <p:sp>
            <p:nvSpPr>
              <p:cNvPr id="14" name="椭圆 13">
                <a:extLst>
                  <a:ext uri="{FF2B5EF4-FFF2-40B4-BE49-F238E27FC236}">
                    <a16:creationId xmlns:a16="http://schemas.microsoft.com/office/drawing/2014/main" id="{29FD0B63-EC31-1F03-0A22-43143A7C656F}"/>
                  </a:ext>
                </a:extLst>
              </p:cNvPr>
              <p:cNvSpPr/>
              <p:nvPr/>
            </p:nvSpPr>
            <p:spPr>
              <a:xfrm>
                <a:off x="2896896" y="5631865"/>
                <a:ext cx="1060042" cy="599996"/>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b="1" dirty="0">
                    <a:solidFill>
                      <a:schemeClr val="tx1"/>
                    </a:solidFill>
                    <a:latin typeface="Microsoft YaHei" panose="020B0503020204020204" pitchFamily="34" charset="-122"/>
                    <a:ea typeface="Microsoft YaHei" panose="020B0503020204020204" pitchFamily="34" charset="-122"/>
                  </a:rPr>
                  <a:t>k-clique</a:t>
                </a:r>
                <a:endParaRPr kumimoji="1" lang="zh-CN" altLang="en-US" sz="1400" b="1" dirty="0">
                  <a:solidFill>
                    <a:schemeClr val="tx1"/>
                  </a:solidFill>
                  <a:latin typeface="Microsoft YaHei" panose="020B0503020204020204" pitchFamily="34" charset="-122"/>
                  <a:ea typeface="Microsoft YaHei" panose="020B0503020204020204" pitchFamily="34" charset="-122"/>
                </a:endParaRPr>
              </a:p>
            </p:txBody>
          </p:sp>
          <p:sp>
            <p:nvSpPr>
              <p:cNvPr id="15" name="椭圆 14">
                <a:extLst>
                  <a:ext uri="{FF2B5EF4-FFF2-40B4-BE49-F238E27FC236}">
                    <a16:creationId xmlns:a16="http://schemas.microsoft.com/office/drawing/2014/main" id="{8A3AE467-4ADE-325B-55D1-55BB1B73208D}"/>
                  </a:ext>
                </a:extLst>
              </p:cNvPr>
              <p:cNvSpPr/>
              <p:nvPr/>
            </p:nvSpPr>
            <p:spPr>
              <a:xfrm>
                <a:off x="4056654" y="5631865"/>
                <a:ext cx="941648" cy="599996"/>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b="1" dirty="0">
                    <a:solidFill>
                      <a:schemeClr val="tx1"/>
                    </a:solidFill>
                    <a:latin typeface="Microsoft YaHei" panose="020B0503020204020204" pitchFamily="34" charset="-122"/>
                    <a:ea typeface="Microsoft YaHei" panose="020B0503020204020204" pitchFamily="34" charset="-122"/>
                  </a:rPr>
                  <a:t>k-edge</a:t>
                </a:r>
                <a:endParaRPr kumimoji="1" lang="zh-CN" altLang="en-US" sz="1400" b="1" dirty="0">
                  <a:solidFill>
                    <a:schemeClr val="tx1"/>
                  </a:solidFill>
                  <a:latin typeface="Microsoft YaHei" panose="020B0503020204020204" pitchFamily="34" charset="-122"/>
                  <a:ea typeface="Microsoft YaHei" panose="020B0503020204020204" pitchFamily="34" charset="-122"/>
                </a:endParaRPr>
              </a:p>
            </p:txBody>
          </p:sp>
          <p:sp>
            <p:nvSpPr>
              <p:cNvPr id="16" name="ïṡļiḑé">
                <a:extLst>
                  <a:ext uri="{FF2B5EF4-FFF2-40B4-BE49-F238E27FC236}">
                    <a16:creationId xmlns:a16="http://schemas.microsoft.com/office/drawing/2014/main" id="{5EE617B7-7801-C4CD-75AD-96FD82DE2B17}"/>
                  </a:ext>
                </a:extLst>
              </p:cNvPr>
              <p:cNvSpPr/>
              <p:nvPr/>
            </p:nvSpPr>
            <p:spPr>
              <a:xfrm>
                <a:off x="889886" y="5289122"/>
                <a:ext cx="2279395" cy="3159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r>
                  <a:rPr kumimoji="1" lang="zh-CN" altLang="en-US" sz="1400" b="1" dirty="0">
                    <a:solidFill>
                      <a:schemeClr val="tx1"/>
                    </a:solidFill>
                    <a:latin typeface="Microsoft YaHei" panose="020B0503020204020204" pitchFamily="34" charset="-122"/>
                    <a:ea typeface="Microsoft YaHei" panose="020B0503020204020204" pitchFamily="34" charset="-122"/>
                  </a:rPr>
                  <a:t>子图度量指标（</a:t>
                </a:r>
                <a:r>
                  <a:rPr kumimoji="1" lang="en-US" altLang="zh-CN" sz="1400" b="1" dirty="0">
                    <a:solidFill>
                      <a:schemeClr val="tx1"/>
                    </a:solidFill>
                    <a:latin typeface="Microsoft YaHei" panose="020B0503020204020204" pitchFamily="34" charset="-122"/>
                    <a:ea typeface="Microsoft YaHei" panose="020B0503020204020204" pitchFamily="34" charset="-122"/>
                  </a:rPr>
                  <a:t>metrics</a:t>
                </a:r>
                <a:r>
                  <a:rPr kumimoji="1" lang="zh-CN" altLang="en-US" sz="1400" b="1" dirty="0">
                    <a:solidFill>
                      <a:schemeClr val="tx1"/>
                    </a:solidFill>
                    <a:latin typeface="Microsoft YaHei" panose="020B0503020204020204" pitchFamily="34" charset="-122"/>
                    <a:ea typeface="Microsoft YaHei" panose="020B0503020204020204" pitchFamily="34" charset="-122"/>
                  </a:rPr>
                  <a:t>）</a:t>
                </a:r>
                <a:endParaRPr kumimoji="1" lang="en-US" altLang="zh-CN" sz="1400" b="1" dirty="0">
                  <a:solidFill>
                    <a:schemeClr val="tx1"/>
                  </a:solidFill>
                  <a:latin typeface="Microsoft YaHei" panose="020B0503020204020204" pitchFamily="34" charset="-122"/>
                  <a:ea typeface="Microsoft YaHei" panose="020B0503020204020204" pitchFamily="34" charset="-122"/>
                </a:endParaRPr>
              </a:p>
            </p:txBody>
          </p:sp>
        </p:grpSp>
        <p:grpSp>
          <p:nvGrpSpPr>
            <p:cNvPr id="39945" name="组合 39944">
              <a:extLst>
                <a:ext uri="{FF2B5EF4-FFF2-40B4-BE49-F238E27FC236}">
                  <a16:creationId xmlns:a16="http://schemas.microsoft.com/office/drawing/2014/main" id="{01DF2B61-6196-5FA6-5723-A5831F57D5E3}"/>
                </a:ext>
              </a:extLst>
            </p:cNvPr>
            <p:cNvGrpSpPr/>
            <p:nvPr/>
          </p:nvGrpSpPr>
          <p:grpSpPr>
            <a:xfrm>
              <a:off x="4765284" y="3995000"/>
              <a:ext cx="2464396" cy="705582"/>
              <a:chOff x="4426838" y="4853760"/>
              <a:chExt cx="2464396" cy="705582"/>
            </a:xfrm>
          </p:grpSpPr>
          <p:sp>
            <p:nvSpPr>
              <p:cNvPr id="39944" name="işlïḑè">
                <a:extLst>
                  <a:ext uri="{FF2B5EF4-FFF2-40B4-BE49-F238E27FC236}">
                    <a16:creationId xmlns:a16="http://schemas.microsoft.com/office/drawing/2014/main" id="{59726D68-C0D9-5EA8-D6A8-FB11D75F282B}"/>
                  </a:ext>
                </a:extLst>
              </p:cNvPr>
              <p:cNvSpPr/>
              <p:nvPr/>
            </p:nvSpPr>
            <p:spPr>
              <a:xfrm>
                <a:off x="4428551" y="4853760"/>
                <a:ext cx="2460971" cy="705582"/>
              </a:xfrm>
              <a:prstGeom prst="roundRect">
                <a:avLst>
                  <a:gd name="adj" fmla="val 10000"/>
                </a:avLst>
              </a:prstGeom>
              <a:solidFill>
                <a:schemeClr val="bg1"/>
              </a:solidFill>
              <a:ln w="12700" cap="flat">
                <a:solidFill>
                  <a:schemeClr val="accent1"/>
                </a:solidFill>
                <a:prstDash val="solid"/>
                <a:miter/>
              </a:ln>
              <a:effectLst>
                <a:outerShdw dist="50800" dir="2700000" algn="ctr" rotWithShape="0">
                  <a:schemeClr val="accent1"/>
                </a:outerShdw>
              </a:effectLst>
            </p:spPr>
            <p:txBody>
              <a:bodyPr rtlCol="0" anchor="ctr"/>
              <a:lstStyle/>
              <a:p>
                <a:endParaRPr lang="en-US" altLang="zh-CN" sz="900" dirty="0">
                  <a:latin typeface="Microsoft YaHei" panose="020B0503020204020204" pitchFamily="34" charset="-122"/>
                  <a:ea typeface="Microsoft YaHei" panose="020B0503020204020204" pitchFamily="34" charset="-122"/>
                </a:endParaRPr>
              </a:p>
            </p:txBody>
          </p:sp>
          <p:sp>
            <p:nvSpPr>
              <p:cNvPr id="48" name="ïṡļiḑé">
                <a:extLst>
                  <a:ext uri="{FF2B5EF4-FFF2-40B4-BE49-F238E27FC236}">
                    <a16:creationId xmlns:a16="http://schemas.microsoft.com/office/drawing/2014/main" id="{DC4D76C4-86A7-3A0E-1908-3BD98BC6E14F}"/>
                  </a:ext>
                </a:extLst>
              </p:cNvPr>
              <p:cNvSpPr/>
              <p:nvPr/>
            </p:nvSpPr>
            <p:spPr>
              <a:xfrm>
                <a:off x="4426838" y="4949887"/>
                <a:ext cx="2464396" cy="5232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r>
                  <a:rPr kumimoji="1" lang="zh-CN" altLang="en-US" sz="1400" b="1" dirty="0">
                    <a:solidFill>
                      <a:schemeClr val="tx1"/>
                    </a:solidFill>
                    <a:latin typeface="Microsoft YaHei" panose="020B0503020204020204" pitchFamily="34" charset="-122"/>
                    <a:ea typeface="Microsoft YaHei" panose="020B0503020204020204" pitchFamily="34" charset="-122"/>
                  </a:rPr>
                  <a:t>机器学习</a:t>
                </a:r>
                <a:r>
                  <a:rPr kumimoji="1" lang="en-US" altLang="zh-CN" sz="1400" b="1" dirty="0">
                    <a:solidFill>
                      <a:schemeClr val="tx1"/>
                    </a:solidFill>
                    <a:latin typeface="Microsoft YaHei" panose="020B0503020204020204" pitchFamily="34" charset="-122"/>
                    <a:ea typeface="Microsoft YaHei" panose="020B0503020204020204" pitchFamily="34" charset="-122"/>
                  </a:rPr>
                  <a:t>/</a:t>
                </a:r>
                <a:r>
                  <a:rPr kumimoji="1" lang="zh-CN" altLang="en-US" sz="1400" b="1" dirty="0">
                    <a:solidFill>
                      <a:schemeClr val="tx1"/>
                    </a:solidFill>
                    <a:latin typeface="Microsoft YaHei" panose="020B0503020204020204" pitchFamily="34" charset="-122"/>
                    <a:ea typeface="Microsoft YaHei" panose="020B0503020204020204" pitchFamily="34" charset="-122"/>
                  </a:rPr>
                  <a:t>深度学习 方法（</a:t>
                </a:r>
                <a:r>
                  <a:rPr kumimoji="1" lang="en-US" altLang="zh-CN" sz="1400" b="1" dirty="0">
                    <a:solidFill>
                      <a:schemeClr val="tx1"/>
                    </a:solidFill>
                    <a:latin typeface="Microsoft YaHei" panose="020B0503020204020204" pitchFamily="34" charset="-122"/>
                    <a:ea typeface="Microsoft YaHei" panose="020B0503020204020204" pitchFamily="34" charset="-122"/>
                  </a:rPr>
                  <a:t>ML/DL</a:t>
                </a:r>
                <a:r>
                  <a:rPr kumimoji="1" lang="zh-CN" altLang="en-US" sz="1400" b="1" dirty="0">
                    <a:solidFill>
                      <a:schemeClr val="tx1"/>
                    </a:solidFill>
                    <a:latin typeface="Microsoft YaHei" panose="020B0503020204020204" pitchFamily="34" charset="-122"/>
                    <a:ea typeface="Microsoft YaHei" panose="020B0503020204020204" pitchFamily="34" charset="-122"/>
                  </a:rPr>
                  <a:t>）</a:t>
                </a:r>
                <a:endParaRPr kumimoji="1" lang="en-US" altLang="zh-CN" sz="1400" b="1" dirty="0">
                  <a:solidFill>
                    <a:schemeClr val="tx1"/>
                  </a:solidFill>
                  <a:latin typeface="Microsoft YaHei" panose="020B0503020204020204" pitchFamily="34" charset="-122"/>
                  <a:ea typeface="Microsoft YaHei" panose="020B0503020204020204" pitchFamily="34" charset="-122"/>
                </a:endParaRPr>
              </a:p>
            </p:txBody>
          </p:sp>
        </p:grpSp>
        <p:grpSp>
          <p:nvGrpSpPr>
            <p:cNvPr id="39956" name="组合 39955">
              <a:extLst>
                <a:ext uri="{FF2B5EF4-FFF2-40B4-BE49-F238E27FC236}">
                  <a16:creationId xmlns:a16="http://schemas.microsoft.com/office/drawing/2014/main" id="{CB0627B8-C109-B67D-4B13-37F77B148E95}"/>
                </a:ext>
              </a:extLst>
            </p:cNvPr>
            <p:cNvGrpSpPr/>
            <p:nvPr/>
          </p:nvGrpSpPr>
          <p:grpSpPr>
            <a:xfrm>
              <a:off x="2128588" y="3980993"/>
              <a:ext cx="2109566" cy="705580"/>
              <a:chOff x="2050798" y="4399748"/>
              <a:chExt cx="2109566" cy="705580"/>
            </a:xfrm>
          </p:grpSpPr>
          <p:sp>
            <p:nvSpPr>
              <p:cNvPr id="39943" name="işlïḑè">
                <a:extLst>
                  <a:ext uri="{FF2B5EF4-FFF2-40B4-BE49-F238E27FC236}">
                    <a16:creationId xmlns:a16="http://schemas.microsoft.com/office/drawing/2014/main" id="{9FE30413-99ED-9A18-DC95-4237BD2827DE}"/>
                  </a:ext>
                </a:extLst>
              </p:cNvPr>
              <p:cNvSpPr/>
              <p:nvPr/>
            </p:nvSpPr>
            <p:spPr>
              <a:xfrm>
                <a:off x="2341459" y="4399748"/>
                <a:ext cx="1486457" cy="705580"/>
              </a:xfrm>
              <a:prstGeom prst="roundRect">
                <a:avLst>
                  <a:gd name="adj" fmla="val 10000"/>
                </a:avLst>
              </a:prstGeom>
              <a:solidFill>
                <a:schemeClr val="bg1"/>
              </a:solidFill>
              <a:ln w="12700" cap="flat">
                <a:solidFill>
                  <a:schemeClr val="accent1"/>
                </a:solidFill>
                <a:prstDash val="solid"/>
                <a:miter/>
              </a:ln>
              <a:effectLst>
                <a:outerShdw dist="50800" dir="2700000" algn="ctr" rotWithShape="0">
                  <a:schemeClr val="accent1"/>
                </a:outerShdw>
              </a:effectLst>
            </p:spPr>
            <p:txBody>
              <a:bodyPr rtlCol="0" anchor="ctr"/>
              <a:lstStyle/>
              <a:p>
                <a:endParaRPr lang="en-US" altLang="zh-CN" sz="900" dirty="0">
                  <a:latin typeface="Microsoft YaHei" panose="020B0503020204020204" pitchFamily="34" charset="-122"/>
                  <a:ea typeface="Microsoft YaHei" panose="020B0503020204020204" pitchFamily="34" charset="-122"/>
                </a:endParaRPr>
              </a:p>
            </p:txBody>
          </p:sp>
          <p:sp>
            <p:nvSpPr>
              <p:cNvPr id="37" name="ïṡļiḑé">
                <a:extLst>
                  <a:ext uri="{FF2B5EF4-FFF2-40B4-BE49-F238E27FC236}">
                    <a16:creationId xmlns:a16="http://schemas.microsoft.com/office/drawing/2014/main" id="{E2736DD6-6D79-3CEB-FFD8-7C99F9D2E4A8}"/>
                  </a:ext>
                </a:extLst>
              </p:cNvPr>
              <p:cNvSpPr/>
              <p:nvPr/>
            </p:nvSpPr>
            <p:spPr>
              <a:xfrm>
                <a:off x="2050798" y="4590113"/>
                <a:ext cx="210956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r>
                  <a:rPr kumimoji="1" lang="zh-CN" altLang="en-US" sz="1400" b="1" dirty="0">
                    <a:solidFill>
                      <a:schemeClr val="tx1"/>
                    </a:solidFill>
                    <a:latin typeface="Microsoft YaHei" panose="020B0503020204020204" pitchFamily="34" charset="-122"/>
                    <a:ea typeface="Microsoft YaHei" panose="020B0503020204020204" pitchFamily="34" charset="-122"/>
                  </a:rPr>
                  <a:t>传统图搜索方法</a:t>
                </a:r>
                <a:endParaRPr kumimoji="1" lang="en-US" altLang="zh-CN" sz="1400" b="1" dirty="0">
                  <a:solidFill>
                    <a:schemeClr val="tx1"/>
                  </a:solidFill>
                  <a:latin typeface="Microsoft YaHei" panose="020B0503020204020204" pitchFamily="34" charset="-122"/>
                  <a:ea typeface="Microsoft YaHei" panose="020B0503020204020204" pitchFamily="34" charset="-122"/>
                </a:endParaRPr>
              </a:p>
            </p:txBody>
          </p:sp>
        </p:grpSp>
        <p:grpSp>
          <p:nvGrpSpPr>
            <p:cNvPr id="39955" name="组合 39954">
              <a:extLst>
                <a:ext uri="{FF2B5EF4-FFF2-40B4-BE49-F238E27FC236}">
                  <a16:creationId xmlns:a16="http://schemas.microsoft.com/office/drawing/2014/main" id="{5D0A1682-BB86-9156-F8DB-1ADBCD18DDCA}"/>
                </a:ext>
              </a:extLst>
            </p:cNvPr>
            <p:cNvGrpSpPr/>
            <p:nvPr/>
          </p:nvGrpSpPr>
          <p:grpSpPr>
            <a:xfrm rot="10800000">
              <a:off x="1666601" y="3648151"/>
              <a:ext cx="5679481" cy="332842"/>
              <a:chOff x="1756071" y="3192480"/>
              <a:chExt cx="5679481" cy="332842"/>
            </a:xfrm>
          </p:grpSpPr>
          <p:cxnSp>
            <p:nvCxnSpPr>
              <p:cNvPr id="39946" name="îṡļîḑé">
                <a:extLst>
                  <a:ext uri="{FF2B5EF4-FFF2-40B4-BE49-F238E27FC236}">
                    <a16:creationId xmlns:a16="http://schemas.microsoft.com/office/drawing/2014/main" id="{68A40844-0140-9721-2177-E0086354DCA3}"/>
                  </a:ext>
                </a:extLst>
              </p:cNvPr>
              <p:cNvCxnSpPr>
                <a:cxnSpLocks/>
              </p:cNvCxnSpPr>
              <p:nvPr/>
            </p:nvCxnSpPr>
            <p:spPr>
              <a:xfrm>
                <a:off x="3175910" y="3192480"/>
                <a:ext cx="0" cy="166421"/>
              </a:xfrm>
              <a:prstGeom prst="straightConnector1">
                <a:avLst/>
              </a:prstGeom>
              <a:ln w="15875">
                <a:solidFill>
                  <a:schemeClr val="tx1">
                    <a:lumMod val="50000"/>
                    <a:lumOff val="50000"/>
                    <a:alpha val="5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39947" name="î$1ídê">
                <a:extLst>
                  <a:ext uri="{FF2B5EF4-FFF2-40B4-BE49-F238E27FC236}">
                    <a16:creationId xmlns:a16="http://schemas.microsoft.com/office/drawing/2014/main" id="{ED2269B6-5BC8-B807-0EB0-85297E73B9A5}"/>
                  </a:ext>
                </a:extLst>
              </p:cNvPr>
              <p:cNvCxnSpPr>
                <a:cxnSpLocks/>
              </p:cNvCxnSpPr>
              <p:nvPr/>
            </p:nvCxnSpPr>
            <p:spPr>
              <a:xfrm flipH="1">
                <a:off x="1756071" y="3358901"/>
                <a:ext cx="5679480" cy="0"/>
              </a:xfrm>
              <a:prstGeom prst="straightConnector1">
                <a:avLst/>
              </a:prstGeom>
              <a:ln w="15875">
                <a:solidFill>
                  <a:schemeClr val="tx1">
                    <a:lumMod val="50000"/>
                    <a:lumOff val="50000"/>
                    <a:alpha val="5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39948" name="íṥḻíḋe">
                <a:extLst>
                  <a:ext uri="{FF2B5EF4-FFF2-40B4-BE49-F238E27FC236}">
                    <a16:creationId xmlns:a16="http://schemas.microsoft.com/office/drawing/2014/main" id="{5C18CDCD-1C3D-4AA5-413A-81F2DFE4CAC8}"/>
                  </a:ext>
                </a:extLst>
              </p:cNvPr>
              <p:cNvCxnSpPr>
                <a:cxnSpLocks/>
              </p:cNvCxnSpPr>
              <p:nvPr/>
            </p:nvCxnSpPr>
            <p:spPr>
              <a:xfrm>
                <a:off x="1756071" y="3358901"/>
                <a:ext cx="0" cy="166421"/>
              </a:xfrm>
              <a:prstGeom prst="straightConnector1">
                <a:avLst/>
              </a:prstGeom>
              <a:ln w="15875">
                <a:solidFill>
                  <a:schemeClr val="tx1">
                    <a:lumMod val="50000"/>
                    <a:lumOff val="50000"/>
                    <a:alpha val="5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39949" name="íŝļîďê">
                <a:extLst>
                  <a:ext uri="{FF2B5EF4-FFF2-40B4-BE49-F238E27FC236}">
                    <a16:creationId xmlns:a16="http://schemas.microsoft.com/office/drawing/2014/main" id="{FACFA574-2BD2-B2FD-9B8C-323808A285E3}"/>
                  </a:ext>
                </a:extLst>
              </p:cNvPr>
              <p:cNvCxnSpPr>
                <a:cxnSpLocks/>
              </p:cNvCxnSpPr>
              <p:nvPr/>
            </p:nvCxnSpPr>
            <p:spPr>
              <a:xfrm>
                <a:off x="4580952" y="3358901"/>
                <a:ext cx="0" cy="166421"/>
              </a:xfrm>
              <a:prstGeom prst="straightConnector1">
                <a:avLst/>
              </a:prstGeom>
              <a:ln w="15875">
                <a:solidFill>
                  <a:schemeClr val="tx1">
                    <a:lumMod val="50000"/>
                    <a:lumOff val="50000"/>
                    <a:alpha val="5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39950" name="í$ľíḓè">
                <a:extLst>
                  <a:ext uri="{FF2B5EF4-FFF2-40B4-BE49-F238E27FC236}">
                    <a16:creationId xmlns:a16="http://schemas.microsoft.com/office/drawing/2014/main" id="{E1ABD1AF-83D3-FC5C-AB28-E9EAD363F253}"/>
                  </a:ext>
                </a:extLst>
              </p:cNvPr>
              <p:cNvCxnSpPr>
                <a:cxnSpLocks/>
              </p:cNvCxnSpPr>
              <p:nvPr/>
            </p:nvCxnSpPr>
            <p:spPr>
              <a:xfrm>
                <a:off x="7435552" y="3358901"/>
                <a:ext cx="0" cy="166421"/>
              </a:xfrm>
              <a:prstGeom prst="straightConnector1">
                <a:avLst/>
              </a:prstGeom>
              <a:ln w="15875">
                <a:solidFill>
                  <a:schemeClr val="tx1">
                    <a:lumMod val="50000"/>
                    <a:lumOff val="50000"/>
                    <a:alpha val="5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39954" name="işḻíḓé">
                <a:extLst>
                  <a:ext uri="{FF2B5EF4-FFF2-40B4-BE49-F238E27FC236}">
                    <a16:creationId xmlns:a16="http://schemas.microsoft.com/office/drawing/2014/main" id="{C3D3DED3-305B-3254-8384-1E79F65579C8}"/>
                  </a:ext>
                </a:extLst>
              </p:cNvPr>
              <p:cNvCxnSpPr>
                <a:cxnSpLocks/>
              </p:cNvCxnSpPr>
              <p:nvPr/>
            </p:nvCxnSpPr>
            <p:spPr>
              <a:xfrm>
                <a:off x="5985994" y="3192480"/>
                <a:ext cx="0" cy="166421"/>
              </a:xfrm>
              <a:prstGeom prst="straightConnector1">
                <a:avLst/>
              </a:prstGeom>
              <a:ln w="15875">
                <a:solidFill>
                  <a:schemeClr val="tx1">
                    <a:lumMod val="50000"/>
                    <a:lumOff val="50000"/>
                    <a:alpha val="50000"/>
                  </a:schemeClr>
                </a:solidFill>
                <a:tailEnd type="none"/>
              </a:ln>
            </p:spPr>
            <p:style>
              <a:lnRef idx="1">
                <a:schemeClr val="accent1"/>
              </a:lnRef>
              <a:fillRef idx="0">
                <a:schemeClr val="accent1"/>
              </a:fillRef>
              <a:effectRef idx="0">
                <a:schemeClr val="accent1"/>
              </a:effectRef>
              <a:fontRef idx="minor">
                <a:schemeClr val="tx1"/>
              </a:fontRef>
            </p:style>
          </p:cxnSp>
        </p:grpSp>
        <p:cxnSp>
          <p:nvCxnSpPr>
            <p:cNvPr id="39959" name="işḻíḓé">
              <a:extLst>
                <a:ext uri="{FF2B5EF4-FFF2-40B4-BE49-F238E27FC236}">
                  <a16:creationId xmlns:a16="http://schemas.microsoft.com/office/drawing/2014/main" id="{7E299977-2645-A0EE-4800-1DDE1ACD3218}"/>
                </a:ext>
              </a:extLst>
            </p:cNvPr>
            <p:cNvCxnSpPr>
              <a:cxnSpLocks/>
              <a:stCxn id="39957" idx="0"/>
              <a:endCxn id="39943" idx="2"/>
            </p:cNvCxnSpPr>
            <p:nvPr/>
          </p:nvCxnSpPr>
          <p:spPr>
            <a:xfrm flipV="1">
              <a:off x="3162477" y="4686573"/>
              <a:ext cx="1" cy="244803"/>
            </a:xfrm>
            <a:prstGeom prst="straightConnector1">
              <a:avLst/>
            </a:prstGeom>
            <a:ln w="15875">
              <a:solidFill>
                <a:schemeClr val="tx1">
                  <a:lumMod val="50000"/>
                  <a:lumOff val="50000"/>
                  <a:alpha val="50000"/>
                </a:schemeClr>
              </a:solidFill>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149308646"/>
      </p:ext>
    </p:extLst>
  </p:cSld>
  <p:clrMapOvr>
    <a:masterClrMapping/>
  </p:clrMapOvr>
  <mc:AlternateContent xmlns:mc="http://schemas.openxmlformats.org/markup-compatibility/2006" xmlns:p14="http://schemas.microsoft.com/office/powerpoint/2010/main">
    <mc:Choice Requires="p14">
      <p:transition spd="med" p14:dur="700">
        <p:wipe/>
      </p:transition>
    </mc:Choice>
    <mc:Fallback xmlns="">
      <p:transition spd="med">
        <p:wip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标题 3"/>
          <p:cNvSpPr txBox="1"/>
          <p:nvPr/>
        </p:nvSpPr>
        <p:spPr>
          <a:xfrm>
            <a:off x="0" y="-26988"/>
            <a:ext cx="9144000" cy="863601"/>
          </a:xfrm>
          <a:prstGeom prst="rect">
            <a:avLst/>
          </a:prstGeom>
          <a:solidFill>
            <a:srgbClr val="02409A"/>
          </a:solidFill>
          <a:ln>
            <a:noFill/>
          </a:ln>
          <a:effectLst/>
        </p:spPr>
        <p:txBody>
          <a:bodyPr tIns="0" bIns="0" anchor="ctr"/>
          <a:lstStyle/>
          <a:p>
            <a:pPr algn="ctr">
              <a:spcBef>
                <a:spcPct val="0"/>
              </a:spcBef>
              <a:defRPr/>
            </a:pPr>
            <a:endParaRPr lang="zh-CN" altLang="en-US" sz="4800" b="1" dirty="0">
              <a:solidFill>
                <a:prstClr val="white"/>
              </a:solidFill>
              <a:latin typeface="微软雅黑" panose="020B0503020204020204" pitchFamily="34" charset="-122"/>
              <a:ea typeface="微软雅黑" panose="020B0503020204020204" pitchFamily="34" charset="-122"/>
            </a:endParaRPr>
          </a:p>
        </p:txBody>
      </p:sp>
      <p:cxnSp>
        <p:nvCxnSpPr>
          <p:cNvPr id="39951" name="直接连接符 19"/>
          <p:cNvCxnSpPr/>
          <p:nvPr/>
        </p:nvCxnSpPr>
        <p:spPr bwMode="auto">
          <a:xfrm flipH="1">
            <a:off x="449263" y="-25400"/>
            <a:ext cx="1587" cy="841375"/>
          </a:xfrm>
          <a:prstGeom prst="line">
            <a:avLst/>
          </a:prstGeom>
          <a:noFill/>
          <a:ln w="28575" algn="ctr">
            <a:solidFill>
              <a:schemeClr val="bg1"/>
            </a:solidFill>
            <a:round/>
          </a:ln>
          <a:effectLst/>
          <a:extLst>
            <a:ext uri="{909E8E84-426E-40DD-AFC4-6F175D3DCCD1}">
              <a14:hiddenFill xmlns:a14="http://schemas.microsoft.com/office/drawing/2010/main">
                <a:noFill/>
              </a14:hiddenFill>
            </a:ext>
          </a:extLst>
        </p:spPr>
      </p:cxnSp>
      <p:cxnSp>
        <p:nvCxnSpPr>
          <p:cNvPr id="39952" name="直接连接符 20"/>
          <p:cNvCxnSpPr/>
          <p:nvPr/>
        </p:nvCxnSpPr>
        <p:spPr bwMode="auto">
          <a:xfrm flipH="1">
            <a:off x="511175" y="-26988"/>
            <a:ext cx="1588" cy="554038"/>
          </a:xfrm>
          <a:prstGeom prst="line">
            <a:avLst/>
          </a:prstGeom>
          <a:noFill/>
          <a:ln w="28575" algn="ctr">
            <a:solidFill>
              <a:schemeClr val="bg1"/>
            </a:solidFill>
            <a:round/>
          </a:ln>
          <a:effectLst/>
          <a:extLst>
            <a:ext uri="{909E8E84-426E-40DD-AFC4-6F175D3DCCD1}">
              <a14:hiddenFill xmlns:a14="http://schemas.microsoft.com/office/drawing/2010/main">
                <a:noFill/>
              </a14:hiddenFill>
            </a:ext>
          </a:extLst>
        </p:spPr>
      </p:cxnSp>
      <p:cxnSp>
        <p:nvCxnSpPr>
          <p:cNvPr id="39953" name="直接连接符 30"/>
          <p:cNvCxnSpPr/>
          <p:nvPr/>
        </p:nvCxnSpPr>
        <p:spPr bwMode="auto">
          <a:xfrm>
            <a:off x="576263" y="-26988"/>
            <a:ext cx="0" cy="298451"/>
          </a:xfrm>
          <a:prstGeom prst="line">
            <a:avLst/>
          </a:prstGeom>
          <a:noFill/>
          <a:ln w="28575" algn="ctr">
            <a:solidFill>
              <a:schemeClr val="bg1"/>
            </a:solidFill>
            <a:round/>
          </a:ln>
          <a:effectLst/>
          <a:extLst>
            <a:ext uri="{909E8E84-426E-40DD-AFC4-6F175D3DCCD1}">
              <a14:hiddenFill xmlns:a14="http://schemas.microsoft.com/office/drawing/2010/main">
                <a:noFill/>
              </a14:hiddenFill>
            </a:ext>
          </a:extLst>
        </p:spPr>
      </p:cxnSp>
      <p:sp>
        <p:nvSpPr>
          <p:cNvPr id="58" name="TextBox 19"/>
          <p:cNvSpPr txBox="1">
            <a:spLocks noChangeArrowheads="1"/>
          </p:cNvSpPr>
          <p:nvPr/>
        </p:nvSpPr>
        <p:spPr bwMode="auto">
          <a:xfrm>
            <a:off x="622300" y="142875"/>
            <a:ext cx="8545830" cy="5232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fontAlgn="base" hangingPunct="1">
              <a:spcBef>
                <a:spcPct val="0"/>
              </a:spcBef>
              <a:spcAft>
                <a:spcPct val="0"/>
              </a:spcAft>
            </a:pPr>
            <a:r>
              <a:rPr lang="zh-CN" altLang="en-US" sz="2800" b="1" dirty="0">
                <a:solidFill>
                  <a:prstClr val="white"/>
                </a:solidFill>
                <a:latin typeface="微软雅黑" panose="020B0503020204020204" pitchFamily="34" charset="-122"/>
                <a:ea typeface="微软雅黑" panose="020B0503020204020204" pitchFamily="34" charset="-122"/>
                <a:cs typeface="Arial" panose="020B0604020202020204" pitchFamily="34" charset="0"/>
              </a:rPr>
              <a:t>研究背景：社区搜索</a:t>
            </a:r>
            <a:endParaRPr lang="en-US" altLang="zh-CN" sz="2800" b="1" dirty="0">
              <a:solidFill>
                <a:prstClr val="white"/>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 name="灯片编号占位符 3"/>
          <p:cNvSpPr>
            <a:spLocks noGrp="1"/>
          </p:cNvSpPr>
          <p:nvPr>
            <p:ph type="sldNum" sz="quarter" idx="12"/>
          </p:nvPr>
        </p:nvSpPr>
        <p:spPr/>
        <p:txBody>
          <a:bodyPr/>
          <a:lstStyle/>
          <a:p>
            <a:fld id="{94B6E62B-4DEC-4954-AD3A-658470571C9E}" type="slidenum">
              <a:rPr lang="zh-CN" altLang="en-US" smtClean="0"/>
              <a:t>6</a:t>
            </a:fld>
            <a:endParaRPr lang="zh-CN" altLang="en-US"/>
          </a:p>
        </p:txBody>
      </p:sp>
      <p:sp>
        <p:nvSpPr>
          <p:cNvPr id="2" name="文本框 1">
            <a:extLst>
              <a:ext uri="{FF2B5EF4-FFF2-40B4-BE49-F238E27FC236}">
                <a16:creationId xmlns:a16="http://schemas.microsoft.com/office/drawing/2014/main" id="{3B306B67-E582-0FB3-B31A-AEAD8190CCAF}"/>
              </a:ext>
            </a:extLst>
          </p:cNvPr>
          <p:cNvSpPr txBox="1"/>
          <p:nvPr/>
        </p:nvSpPr>
        <p:spPr>
          <a:xfrm>
            <a:off x="121909" y="1489427"/>
            <a:ext cx="8999537" cy="540341"/>
          </a:xfrm>
          <a:prstGeom prst="rect">
            <a:avLst/>
          </a:prstGeom>
          <a:noFill/>
        </p:spPr>
        <p:txBody>
          <a:bodyPr wrap="square">
            <a:spAutoFit/>
          </a:bodyPr>
          <a:lstStyle/>
          <a:p>
            <a:pPr marL="342900" indent="-342900">
              <a:lnSpc>
                <a:spcPct val="150000"/>
              </a:lnSpc>
              <a:buSzPct val="55000"/>
              <a:buFont typeface="Wingdings" pitchFamily="2" charset="2"/>
              <a:buChar char="n"/>
            </a:pPr>
            <a:r>
              <a:rPr lang="zh-CN" altLang="en-US" sz="2200" b="1" dirty="0">
                <a:latin typeface="Microsoft YaHei" panose="020B0503020204020204" pitchFamily="34" charset="-122"/>
                <a:ea typeface="Microsoft YaHei" panose="020B0503020204020204" pitchFamily="34" charset="-122"/>
              </a:rPr>
              <a:t>传统图搜索算法</a:t>
            </a:r>
            <a:endParaRPr lang="en-US" altLang="zh-CN" sz="2200" b="1" dirty="0">
              <a:latin typeface="Microsoft YaHei" panose="020B0503020204020204" pitchFamily="34" charset="-122"/>
              <a:ea typeface="Microsoft YaHei" panose="020B0503020204020204" pitchFamily="34" charset="-122"/>
            </a:endParaRPr>
          </a:p>
        </p:txBody>
      </p:sp>
      <p:sp>
        <p:nvSpPr>
          <p:cNvPr id="23" name="文本框 22">
            <a:extLst>
              <a:ext uri="{FF2B5EF4-FFF2-40B4-BE49-F238E27FC236}">
                <a16:creationId xmlns:a16="http://schemas.microsoft.com/office/drawing/2014/main" id="{2DE51180-D957-A15B-86AC-3ADC261D00CA}"/>
              </a:ext>
            </a:extLst>
          </p:cNvPr>
          <p:cNvSpPr txBox="1"/>
          <p:nvPr/>
        </p:nvSpPr>
        <p:spPr>
          <a:xfrm>
            <a:off x="121909" y="2461732"/>
            <a:ext cx="3562941" cy="2536400"/>
          </a:xfrm>
          <a:prstGeom prst="rect">
            <a:avLst/>
          </a:prstGeom>
          <a:noFill/>
        </p:spPr>
        <p:txBody>
          <a:bodyPr wrap="square">
            <a:spAutoFit/>
          </a:bodyPr>
          <a:lstStyle/>
          <a:p>
            <a:pPr marL="285750" indent="-285750">
              <a:lnSpc>
                <a:spcPct val="150000"/>
              </a:lnSpc>
              <a:buSzPct val="55000"/>
              <a:buFont typeface="Wingdings" pitchFamily="2" charset="2"/>
              <a:buChar char="Ø"/>
            </a:pPr>
            <a:r>
              <a:rPr lang="zh-CN" altLang="en-US" dirty="0">
                <a:latin typeface="Microsoft YaHei" panose="020B0503020204020204" pitchFamily="34" charset="-122"/>
                <a:ea typeface="Microsoft YaHei" panose="020B0503020204020204" pitchFamily="34" charset="-122"/>
              </a:rPr>
              <a:t>使用预定义的子图模式来模拟社区，但是现实世界中很难找到符合预定义的图</a:t>
            </a:r>
            <a:endParaRPr lang="en-US" altLang="zh-CN" dirty="0">
              <a:latin typeface="Microsoft YaHei" panose="020B0503020204020204" pitchFamily="34" charset="-122"/>
              <a:ea typeface="Microsoft YaHei" panose="020B0503020204020204" pitchFamily="34" charset="-122"/>
            </a:endParaRPr>
          </a:p>
          <a:p>
            <a:pPr marL="285750" indent="-285750">
              <a:lnSpc>
                <a:spcPct val="150000"/>
              </a:lnSpc>
              <a:buSzPct val="55000"/>
              <a:buFont typeface="Wingdings" pitchFamily="2" charset="2"/>
              <a:buChar char="Ø"/>
            </a:pPr>
            <a:r>
              <a:rPr lang="zh-CN" altLang="en-US" dirty="0">
                <a:latin typeface="Microsoft YaHei" panose="020B0503020204020204" pitchFamily="34" charset="-122"/>
                <a:ea typeface="Microsoft YaHei" panose="020B0503020204020204" pitchFamily="34" charset="-122"/>
              </a:rPr>
              <a:t>这些指标难以适应现实世界中复杂的图和应用，选择合适的指标以及适当的</a:t>
            </a:r>
            <a:r>
              <a:rPr lang="en-US" altLang="zh-CN" dirty="0">
                <a:latin typeface="Microsoft YaHei" panose="020B0503020204020204" pitchFamily="34" charset="-122"/>
                <a:ea typeface="Microsoft YaHei" panose="020B0503020204020204" pitchFamily="34" charset="-122"/>
              </a:rPr>
              <a:t>K</a:t>
            </a:r>
            <a:r>
              <a:rPr lang="zh-CN" altLang="en-US" dirty="0">
                <a:latin typeface="Microsoft YaHei" panose="020B0503020204020204" pitchFamily="34" charset="-122"/>
                <a:ea typeface="Microsoft YaHei" panose="020B0503020204020204" pitchFamily="34" charset="-122"/>
              </a:rPr>
              <a:t>值并不容易</a:t>
            </a:r>
            <a:endParaRPr lang="en-US" altLang="zh-CN" dirty="0">
              <a:latin typeface="Microsoft YaHei" panose="020B0503020204020204" pitchFamily="34" charset="-122"/>
              <a:ea typeface="Microsoft YaHei" panose="020B0503020204020204" pitchFamily="34" charset="-122"/>
            </a:endParaRPr>
          </a:p>
        </p:txBody>
      </p:sp>
      <p:grpSp>
        <p:nvGrpSpPr>
          <p:cNvPr id="22" name="组合 21">
            <a:extLst>
              <a:ext uri="{FF2B5EF4-FFF2-40B4-BE49-F238E27FC236}">
                <a16:creationId xmlns:a16="http://schemas.microsoft.com/office/drawing/2014/main" id="{C5C7A4B0-4691-EFCE-1759-EB4F468CF943}"/>
              </a:ext>
            </a:extLst>
          </p:cNvPr>
          <p:cNvGrpSpPr/>
          <p:nvPr/>
        </p:nvGrpSpPr>
        <p:grpSpPr>
          <a:xfrm>
            <a:off x="3645094" y="1721696"/>
            <a:ext cx="5318995" cy="4455186"/>
            <a:chOff x="207730" y="1987937"/>
            <a:chExt cx="5318995" cy="4455186"/>
          </a:xfrm>
        </p:grpSpPr>
        <p:sp>
          <p:nvSpPr>
            <p:cNvPr id="5" name="ïṡḻíďè">
              <a:extLst>
                <a:ext uri="{FF2B5EF4-FFF2-40B4-BE49-F238E27FC236}">
                  <a16:creationId xmlns:a16="http://schemas.microsoft.com/office/drawing/2014/main" id="{57518FE6-E80C-C775-2087-C93DC949E616}"/>
                </a:ext>
              </a:extLst>
            </p:cNvPr>
            <p:cNvSpPr/>
            <p:nvPr/>
          </p:nvSpPr>
          <p:spPr>
            <a:xfrm>
              <a:off x="2096205" y="1987937"/>
              <a:ext cx="1476894"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r>
                <a:rPr kumimoji="1" lang="zh-CN" altLang="en-US" b="1" dirty="0">
                  <a:solidFill>
                    <a:schemeClr val="tx1"/>
                  </a:solidFill>
                  <a:latin typeface="Microsoft YaHei" panose="020B0503020204020204" pitchFamily="34" charset="-122"/>
                  <a:ea typeface="Microsoft YaHei" panose="020B0503020204020204" pitchFamily="34" charset="-122"/>
                </a:rPr>
                <a:t>同构图</a:t>
              </a:r>
              <a:endParaRPr kumimoji="1" lang="en-US" altLang="zh-CN" b="1" dirty="0">
                <a:solidFill>
                  <a:schemeClr val="tx1"/>
                </a:solidFill>
                <a:latin typeface="Microsoft YaHei" panose="020B0503020204020204" pitchFamily="34" charset="-122"/>
                <a:ea typeface="Microsoft YaHei" panose="020B0503020204020204" pitchFamily="34" charset="-122"/>
              </a:endParaRPr>
            </a:p>
          </p:txBody>
        </p:sp>
        <p:sp>
          <p:nvSpPr>
            <p:cNvPr id="7" name="işlïḑè">
              <a:extLst>
                <a:ext uri="{FF2B5EF4-FFF2-40B4-BE49-F238E27FC236}">
                  <a16:creationId xmlns:a16="http://schemas.microsoft.com/office/drawing/2014/main" id="{3E31768D-92FC-26D6-09DE-28683947B9E1}"/>
                </a:ext>
              </a:extLst>
            </p:cNvPr>
            <p:cNvSpPr/>
            <p:nvPr/>
          </p:nvSpPr>
          <p:spPr>
            <a:xfrm>
              <a:off x="247486" y="3089233"/>
              <a:ext cx="2464396" cy="906943"/>
            </a:xfrm>
            <a:prstGeom prst="roundRect">
              <a:avLst>
                <a:gd name="adj" fmla="val 10000"/>
              </a:avLst>
            </a:prstGeom>
            <a:solidFill>
              <a:schemeClr val="bg1"/>
            </a:solidFill>
            <a:ln w="12700" cap="flat">
              <a:solidFill>
                <a:schemeClr val="accent1"/>
              </a:solidFill>
              <a:prstDash val="solid"/>
              <a:miter/>
            </a:ln>
            <a:effectLst>
              <a:outerShdw dist="50800" dir="2700000" algn="ctr" rotWithShape="0">
                <a:schemeClr val="accent1"/>
              </a:outerShdw>
            </a:effectLst>
          </p:spPr>
          <p:txBody>
            <a:bodyPr rtlCol="0" anchor="ctr"/>
            <a:lstStyle/>
            <a:p>
              <a:endParaRPr lang="en-US" altLang="zh-CN" sz="900" dirty="0">
                <a:latin typeface="Microsoft YaHei" panose="020B0503020204020204" pitchFamily="34" charset="-122"/>
                <a:ea typeface="Microsoft YaHei" panose="020B0503020204020204" pitchFamily="34" charset="-122"/>
              </a:endParaRPr>
            </a:p>
          </p:txBody>
        </p:sp>
        <p:sp>
          <p:nvSpPr>
            <p:cNvPr id="8" name="i$ļiḓê">
              <a:extLst>
                <a:ext uri="{FF2B5EF4-FFF2-40B4-BE49-F238E27FC236}">
                  <a16:creationId xmlns:a16="http://schemas.microsoft.com/office/drawing/2014/main" id="{429483BA-D0C9-B618-4A30-CC4D2C62C2AA}"/>
                </a:ext>
              </a:extLst>
            </p:cNvPr>
            <p:cNvSpPr/>
            <p:nvPr/>
          </p:nvSpPr>
          <p:spPr>
            <a:xfrm>
              <a:off x="257012" y="3180169"/>
              <a:ext cx="2464396" cy="7386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r>
                <a:rPr kumimoji="1" lang="zh-CN" altLang="en-US" sz="1400" b="1" dirty="0">
                  <a:solidFill>
                    <a:schemeClr val="tx1"/>
                  </a:solidFill>
                  <a:latin typeface="Microsoft YaHei" panose="020B0503020204020204" pitchFamily="34" charset="-122"/>
                  <a:ea typeface="Microsoft YaHei" panose="020B0503020204020204" pitchFamily="34" charset="-122"/>
                </a:rPr>
                <a:t>不考虑属性的社区搜索</a:t>
              </a:r>
              <a:endParaRPr kumimoji="1" lang="en-US" altLang="zh-CN" sz="1400" b="1" dirty="0">
                <a:solidFill>
                  <a:schemeClr val="tx1"/>
                </a:solidFill>
                <a:latin typeface="Microsoft YaHei" panose="020B0503020204020204" pitchFamily="34" charset="-122"/>
                <a:ea typeface="Microsoft YaHei" panose="020B0503020204020204" pitchFamily="34" charset="-122"/>
              </a:endParaRPr>
            </a:p>
            <a:p>
              <a:pPr algn="ctr"/>
              <a:r>
                <a:rPr kumimoji="1" lang="en-US" altLang="zh-CN" sz="1400" b="1" dirty="0">
                  <a:solidFill>
                    <a:schemeClr val="tx1"/>
                  </a:solidFill>
                  <a:latin typeface="Microsoft YaHei" panose="020B0503020204020204" pitchFamily="34" charset="-122"/>
                  <a:ea typeface="Microsoft YaHei" panose="020B0503020204020204" pitchFamily="34" charset="-122"/>
                </a:rPr>
                <a:t>(Non-Attributed community search)</a:t>
              </a:r>
            </a:p>
          </p:txBody>
        </p:sp>
        <p:sp>
          <p:nvSpPr>
            <p:cNvPr id="9" name="îś1îďè">
              <a:extLst>
                <a:ext uri="{FF2B5EF4-FFF2-40B4-BE49-F238E27FC236}">
                  <a16:creationId xmlns:a16="http://schemas.microsoft.com/office/drawing/2014/main" id="{00284CEB-F378-F404-89FE-D61B644D418C}"/>
                </a:ext>
              </a:extLst>
            </p:cNvPr>
            <p:cNvSpPr/>
            <p:nvPr/>
          </p:nvSpPr>
          <p:spPr>
            <a:xfrm>
              <a:off x="207730" y="5353819"/>
              <a:ext cx="5318995" cy="1089304"/>
            </a:xfrm>
            <a:prstGeom prst="roundRect">
              <a:avLst>
                <a:gd name="adj" fmla="val 50000"/>
              </a:avLst>
            </a:prstGeom>
            <a:solidFill>
              <a:schemeClr val="bg1"/>
            </a:solidFill>
            <a:ln w="12700" cap="flat">
              <a:solidFill>
                <a:schemeClr val="accent1"/>
              </a:solidFill>
              <a:prstDash val="solid"/>
              <a:miter/>
            </a:ln>
            <a:effectLst>
              <a:outerShdw dist="50800" dir="2700000" algn="ctr" rotWithShape="0">
                <a:schemeClr val="accent1"/>
              </a:outerShdw>
            </a:effectLst>
          </p:spPr>
          <p:txBody>
            <a:bodyPr rtlCol="0" anchor="ctr"/>
            <a:lstStyle/>
            <a:p>
              <a:endParaRPr lang="en-US" altLang="zh-CN" sz="900" dirty="0">
                <a:latin typeface="Microsoft YaHei" panose="020B0503020204020204" pitchFamily="34" charset="-122"/>
                <a:ea typeface="Microsoft YaHei" panose="020B0503020204020204" pitchFamily="34" charset="-122"/>
              </a:endParaRPr>
            </a:p>
          </p:txBody>
        </p:sp>
        <p:sp>
          <p:nvSpPr>
            <p:cNvPr id="10" name="椭圆 9">
              <a:extLst>
                <a:ext uri="{FF2B5EF4-FFF2-40B4-BE49-F238E27FC236}">
                  <a16:creationId xmlns:a16="http://schemas.microsoft.com/office/drawing/2014/main" id="{7E295365-DA21-02C6-2B29-490D13770B14}"/>
                </a:ext>
              </a:extLst>
            </p:cNvPr>
            <p:cNvSpPr/>
            <p:nvPr/>
          </p:nvSpPr>
          <p:spPr>
            <a:xfrm>
              <a:off x="491503" y="5734145"/>
              <a:ext cx="1060042" cy="599996"/>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b="1" dirty="0">
                  <a:solidFill>
                    <a:schemeClr val="tx1"/>
                  </a:solidFill>
                  <a:latin typeface="Microsoft YaHei" panose="020B0503020204020204" pitchFamily="34" charset="-122"/>
                  <a:ea typeface="Microsoft YaHei" panose="020B0503020204020204" pitchFamily="34" charset="-122"/>
                </a:rPr>
                <a:t>k-core</a:t>
              </a:r>
              <a:endParaRPr kumimoji="1" lang="zh-CN" altLang="en-US" sz="1400" b="1" dirty="0">
                <a:solidFill>
                  <a:schemeClr val="tx1"/>
                </a:solidFill>
                <a:latin typeface="Microsoft YaHei" panose="020B0503020204020204" pitchFamily="34" charset="-122"/>
                <a:ea typeface="Microsoft YaHei" panose="020B0503020204020204" pitchFamily="34" charset="-122"/>
              </a:endParaRPr>
            </a:p>
          </p:txBody>
        </p:sp>
        <p:sp>
          <p:nvSpPr>
            <p:cNvPr id="11" name="椭圆 10">
              <a:extLst>
                <a:ext uri="{FF2B5EF4-FFF2-40B4-BE49-F238E27FC236}">
                  <a16:creationId xmlns:a16="http://schemas.microsoft.com/office/drawing/2014/main" id="{41722764-B781-5F75-01C9-7F556B77E90C}"/>
                </a:ext>
              </a:extLst>
            </p:cNvPr>
            <p:cNvSpPr/>
            <p:nvPr/>
          </p:nvSpPr>
          <p:spPr>
            <a:xfrm>
              <a:off x="1655142" y="5734145"/>
              <a:ext cx="1139754" cy="599996"/>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b="1" dirty="0">
                  <a:solidFill>
                    <a:schemeClr val="tx1"/>
                  </a:solidFill>
                  <a:latin typeface="Microsoft YaHei" panose="020B0503020204020204" pitchFamily="34" charset="-122"/>
                  <a:ea typeface="Microsoft YaHei" panose="020B0503020204020204" pitchFamily="34" charset="-122"/>
                </a:rPr>
                <a:t>k-truss</a:t>
              </a:r>
              <a:endParaRPr kumimoji="1" lang="zh-CN" altLang="en-US" sz="1400" b="1" dirty="0">
                <a:solidFill>
                  <a:schemeClr val="tx1"/>
                </a:solidFill>
                <a:latin typeface="Microsoft YaHei" panose="020B0503020204020204" pitchFamily="34" charset="-122"/>
                <a:ea typeface="Microsoft YaHei" panose="020B0503020204020204" pitchFamily="34" charset="-122"/>
              </a:endParaRPr>
            </a:p>
          </p:txBody>
        </p:sp>
        <p:sp>
          <p:nvSpPr>
            <p:cNvPr id="12" name="椭圆 11">
              <a:extLst>
                <a:ext uri="{FF2B5EF4-FFF2-40B4-BE49-F238E27FC236}">
                  <a16:creationId xmlns:a16="http://schemas.microsoft.com/office/drawing/2014/main" id="{62BE6274-1A53-C44D-BD9A-ED1AC8B3A21D}"/>
                </a:ext>
              </a:extLst>
            </p:cNvPr>
            <p:cNvSpPr/>
            <p:nvPr/>
          </p:nvSpPr>
          <p:spPr>
            <a:xfrm>
              <a:off x="2902419" y="5735114"/>
              <a:ext cx="1288418" cy="599996"/>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b="1" dirty="0">
                  <a:solidFill>
                    <a:schemeClr val="tx1"/>
                  </a:solidFill>
                  <a:latin typeface="Microsoft YaHei" panose="020B0503020204020204" pitchFamily="34" charset="-122"/>
                  <a:ea typeface="Microsoft YaHei" panose="020B0503020204020204" pitchFamily="34" charset="-122"/>
                </a:rPr>
                <a:t>k-clique</a:t>
              </a:r>
              <a:endParaRPr kumimoji="1" lang="zh-CN" altLang="en-US" sz="1400" b="1" dirty="0">
                <a:solidFill>
                  <a:schemeClr val="tx1"/>
                </a:solidFill>
                <a:latin typeface="Microsoft YaHei" panose="020B0503020204020204" pitchFamily="34" charset="-122"/>
                <a:ea typeface="Microsoft YaHei" panose="020B0503020204020204" pitchFamily="34" charset="-122"/>
              </a:endParaRPr>
            </a:p>
          </p:txBody>
        </p:sp>
        <p:sp>
          <p:nvSpPr>
            <p:cNvPr id="13" name="椭圆 12">
              <a:extLst>
                <a:ext uri="{FF2B5EF4-FFF2-40B4-BE49-F238E27FC236}">
                  <a16:creationId xmlns:a16="http://schemas.microsoft.com/office/drawing/2014/main" id="{D9A75659-CCC7-A3E2-84D8-5CF074F08B13}"/>
                </a:ext>
              </a:extLst>
            </p:cNvPr>
            <p:cNvSpPr/>
            <p:nvPr/>
          </p:nvSpPr>
          <p:spPr>
            <a:xfrm>
              <a:off x="4296260" y="5735791"/>
              <a:ext cx="1139753" cy="599996"/>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b="1" dirty="0">
                  <a:solidFill>
                    <a:schemeClr val="tx1"/>
                  </a:solidFill>
                  <a:latin typeface="Microsoft YaHei" panose="020B0503020204020204" pitchFamily="34" charset="-122"/>
                  <a:ea typeface="Microsoft YaHei" panose="020B0503020204020204" pitchFamily="34" charset="-122"/>
                </a:rPr>
                <a:t>k-edge</a:t>
              </a:r>
              <a:endParaRPr kumimoji="1" lang="zh-CN" altLang="en-US" sz="1400" b="1" dirty="0">
                <a:solidFill>
                  <a:schemeClr val="tx1"/>
                </a:solidFill>
                <a:latin typeface="Microsoft YaHei" panose="020B0503020204020204" pitchFamily="34" charset="-122"/>
                <a:ea typeface="Microsoft YaHei" panose="020B0503020204020204" pitchFamily="34" charset="-122"/>
              </a:endParaRPr>
            </a:p>
          </p:txBody>
        </p:sp>
        <p:sp>
          <p:nvSpPr>
            <p:cNvPr id="14" name="ïṡļiḑé">
              <a:extLst>
                <a:ext uri="{FF2B5EF4-FFF2-40B4-BE49-F238E27FC236}">
                  <a16:creationId xmlns:a16="http://schemas.microsoft.com/office/drawing/2014/main" id="{D41F94BE-714D-586C-B283-ACEAF9B3C4ED}"/>
                </a:ext>
              </a:extLst>
            </p:cNvPr>
            <p:cNvSpPr/>
            <p:nvPr/>
          </p:nvSpPr>
          <p:spPr>
            <a:xfrm>
              <a:off x="1694385" y="5403382"/>
              <a:ext cx="246439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r>
                <a:rPr kumimoji="1" lang="zh-CN" altLang="en-US" sz="1400" b="1" dirty="0">
                  <a:solidFill>
                    <a:schemeClr val="tx1"/>
                  </a:solidFill>
                  <a:latin typeface="Microsoft YaHei" panose="020B0503020204020204" pitchFamily="34" charset="-122"/>
                  <a:ea typeface="Microsoft YaHei" panose="020B0503020204020204" pitchFamily="34" charset="-122"/>
                </a:rPr>
                <a:t>度量标准（</a:t>
              </a:r>
              <a:r>
                <a:rPr kumimoji="1" lang="en-US" altLang="zh-CN" sz="1400" b="1" dirty="0">
                  <a:solidFill>
                    <a:schemeClr val="tx1"/>
                  </a:solidFill>
                  <a:latin typeface="Microsoft YaHei" panose="020B0503020204020204" pitchFamily="34" charset="-122"/>
                  <a:ea typeface="Microsoft YaHei" panose="020B0503020204020204" pitchFamily="34" charset="-122"/>
                </a:rPr>
                <a:t>metrics</a:t>
              </a:r>
              <a:r>
                <a:rPr kumimoji="1" lang="zh-CN" altLang="en-US" sz="1400" b="1" dirty="0">
                  <a:solidFill>
                    <a:schemeClr val="tx1"/>
                  </a:solidFill>
                  <a:latin typeface="Microsoft YaHei" panose="020B0503020204020204" pitchFamily="34" charset="-122"/>
                  <a:ea typeface="Microsoft YaHei" panose="020B0503020204020204" pitchFamily="34" charset="-122"/>
                </a:rPr>
                <a:t>）</a:t>
              </a:r>
              <a:endParaRPr kumimoji="1" lang="en-US" altLang="zh-CN" sz="1400" b="1" dirty="0">
                <a:solidFill>
                  <a:schemeClr val="tx1"/>
                </a:solidFill>
                <a:latin typeface="Microsoft YaHei" panose="020B0503020204020204" pitchFamily="34" charset="-122"/>
                <a:ea typeface="Microsoft YaHei" panose="020B0503020204020204" pitchFamily="34" charset="-122"/>
              </a:endParaRPr>
            </a:p>
          </p:txBody>
        </p:sp>
        <p:cxnSp>
          <p:nvCxnSpPr>
            <p:cNvPr id="15" name="îṡļîḑé">
              <a:extLst>
                <a:ext uri="{FF2B5EF4-FFF2-40B4-BE49-F238E27FC236}">
                  <a16:creationId xmlns:a16="http://schemas.microsoft.com/office/drawing/2014/main" id="{FD9B4EC6-782F-B466-18E8-A12298B73FA3}"/>
                </a:ext>
              </a:extLst>
            </p:cNvPr>
            <p:cNvCxnSpPr>
              <a:cxnSpLocks/>
              <a:stCxn id="5" idx="2"/>
              <a:endCxn id="7" idx="0"/>
            </p:cNvCxnSpPr>
            <p:nvPr/>
          </p:nvCxnSpPr>
          <p:spPr>
            <a:xfrm flipH="1">
              <a:off x="1479684" y="2357269"/>
              <a:ext cx="1354968" cy="731964"/>
            </a:xfrm>
            <a:prstGeom prst="straightConnector1">
              <a:avLst/>
            </a:prstGeom>
            <a:ln w="15875">
              <a:solidFill>
                <a:schemeClr val="tx1">
                  <a:lumMod val="50000"/>
                  <a:lumOff val="50000"/>
                  <a:alpha val="50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8" name="îṡļîḑé">
              <a:extLst>
                <a:ext uri="{FF2B5EF4-FFF2-40B4-BE49-F238E27FC236}">
                  <a16:creationId xmlns:a16="http://schemas.microsoft.com/office/drawing/2014/main" id="{4DFE54C1-A829-9A1E-1843-8C53BE70DF49}"/>
                </a:ext>
              </a:extLst>
            </p:cNvPr>
            <p:cNvCxnSpPr>
              <a:cxnSpLocks/>
              <a:stCxn id="7" idx="2"/>
              <a:endCxn id="33" idx="0"/>
            </p:cNvCxnSpPr>
            <p:nvPr/>
          </p:nvCxnSpPr>
          <p:spPr>
            <a:xfrm>
              <a:off x="1479684" y="3996176"/>
              <a:ext cx="1374083" cy="379171"/>
            </a:xfrm>
            <a:prstGeom prst="straightConnector1">
              <a:avLst/>
            </a:prstGeom>
            <a:ln w="15875">
              <a:solidFill>
                <a:schemeClr val="tx1">
                  <a:lumMod val="50000"/>
                  <a:lumOff val="50000"/>
                  <a:alpha val="50000"/>
                </a:schemeClr>
              </a:solidFill>
              <a:tailEnd type="triangle" w="lg" len="med"/>
            </a:ln>
          </p:spPr>
          <p:style>
            <a:lnRef idx="1">
              <a:schemeClr val="accent1"/>
            </a:lnRef>
            <a:fillRef idx="0">
              <a:schemeClr val="accent1"/>
            </a:fillRef>
            <a:effectRef idx="0">
              <a:schemeClr val="accent1"/>
            </a:effectRef>
            <a:fontRef idx="minor">
              <a:schemeClr val="tx1"/>
            </a:fontRef>
          </p:style>
        </p:cxnSp>
        <p:sp>
          <p:nvSpPr>
            <p:cNvPr id="25" name="îŝḻïde">
              <a:extLst>
                <a:ext uri="{FF2B5EF4-FFF2-40B4-BE49-F238E27FC236}">
                  <a16:creationId xmlns:a16="http://schemas.microsoft.com/office/drawing/2014/main" id="{D7FA2044-8F1D-F46F-4F62-F995B2322753}"/>
                </a:ext>
              </a:extLst>
            </p:cNvPr>
            <p:cNvSpPr/>
            <p:nvPr/>
          </p:nvSpPr>
          <p:spPr>
            <a:xfrm>
              <a:off x="3011373" y="3089233"/>
              <a:ext cx="2464396" cy="906940"/>
            </a:xfrm>
            <a:prstGeom prst="roundRect">
              <a:avLst>
                <a:gd name="adj" fmla="val 10000"/>
              </a:avLst>
            </a:prstGeom>
            <a:solidFill>
              <a:schemeClr val="bg1"/>
            </a:solidFill>
            <a:ln w="12700" cap="flat">
              <a:solidFill>
                <a:schemeClr val="tx2"/>
              </a:solidFill>
              <a:prstDash val="solid"/>
              <a:miter/>
            </a:ln>
            <a:effectLst>
              <a:outerShdw dist="50800" dir="2700000" algn="ctr" rotWithShape="0">
                <a:schemeClr val="tx2"/>
              </a:outerShdw>
            </a:effectLst>
          </p:spPr>
          <p:txBody>
            <a:bodyPr rtlCol="0" anchor="ctr"/>
            <a:lstStyle/>
            <a:p>
              <a:endParaRPr lang="en-US" altLang="zh-CN" sz="900" dirty="0">
                <a:latin typeface="Microsoft YaHei" panose="020B0503020204020204" pitchFamily="34" charset="-122"/>
                <a:ea typeface="Microsoft YaHei" panose="020B0503020204020204" pitchFamily="34" charset="-122"/>
              </a:endParaRPr>
            </a:p>
          </p:txBody>
        </p:sp>
        <p:sp>
          <p:nvSpPr>
            <p:cNvPr id="26" name="ïṡļiḑé">
              <a:extLst>
                <a:ext uri="{FF2B5EF4-FFF2-40B4-BE49-F238E27FC236}">
                  <a16:creationId xmlns:a16="http://schemas.microsoft.com/office/drawing/2014/main" id="{B52C94F9-3B59-D255-EE7D-FB9F4798667C}"/>
                </a:ext>
              </a:extLst>
            </p:cNvPr>
            <p:cNvSpPr/>
            <p:nvPr/>
          </p:nvSpPr>
          <p:spPr>
            <a:xfrm>
              <a:off x="3011373" y="3185887"/>
              <a:ext cx="2464396" cy="7386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r>
                <a:rPr kumimoji="1" lang="zh-CN" altLang="en-US" sz="1400" b="1" dirty="0">
                  <a:solidFill>
                    <a:schemeClr val="tx1"/>
                  </a:solidFill>
                  <a:latin typeface="Microsoft YaHei" panose="020B0503020204020204" pitchFamily="34" charset="-122"/>
                  <a:ea typeface="Microsoft YaHei" panose="020B0503020204020204" pitchFamily="34" charset="-122"/>
                </a:rPr>
                <a:t>考虑属性的社区搜索（</a:t>
              </a:r>
              <a:r>
                <a:rPr kumimoji="1" lang="en-US" altLang="zh-CN" sz="1400" b="1" dirty="0">
                  <a:solidFill>
                    <a:schemeClr val="tx1"/>
                  </a:solidFill>
                  <a:latin typeface="Microsoft YaHei" panose="020B0503020204020204" pitchFamily="34" charset="-122"/>
                  <a:ea typeface="Microsoft YaHei" panose="020B0503020204020204" pitchFamily="34" charset="-122"/>
                </a:rPr>
                <a:t>Attributed Community Search, ACS</a:t>
              </a:r>
              <a:r>
                <a:rPr kumimoji="1" lang="zh-CN" altLang="en-US" sz="1400" b="1" dirty="0">
                  <a:solidFill>
                    <a:schemeClr val="tx1"/>
                  </a:solidFill>
                  <a:latin typeface="Microsoft YaHei" panose="020B0503020204020204" pitchFamily="34" charset="-122"/>
                  <a:ea typeface="Microsoft YaHei" panose="020B0503020204020204" pitchFamily="34" charset="-122"/>
                </a:rPr>
                <a:t>）</a:t>
              </a:r>
              <a:endParaRPr kumimoji="1" lang="en-US" altLang="zh-CN" sz="1400" b="1" dirty="0">
                <a:solidFill>
                  <a:schemeClr val="tx1"/>
                </a:solidFill>
                <a:latin typeface="Microsoft YaHei" panose="020B0503020204020204" pitchFamily="34" charset="-122"/>
                <a:ea typeface="Microsoft YaHei" panose="020B0503020204020204" pitchFamily="34" charset="-122"/>
              </a:endParaRPr>
            </a:p>
          </p:txBody>
        </p:sp>
        <p:cxnSp>
          <p:nvCxnSpPr>
            <p:cNvPr id="28" name="îṡļîḑé">
              <a:extLst>
                <a:ext uri="{FF2B5EF4-FFF2-40B4-BE49-F238E27FC236}">
                  <a16:creationId xmlns:a16="http://schemas.microsoft.com/office/drawing/2014/main" id="{2A411013-8F32-05C9-EAAD-F93C775BD185}"/>
                </a:ext>
              </a:extLst>
            </p:cNvPr>
            <p:cNvCxnSpPr>
              <a:cxnSpLocks/>
              <a:stCxn id="5" idx="2"/>
              <a:endCxn id="25" idx="0"/>
            </p:cNvCxnSpPr>
            <p:nvPr/>
          </p:nvCxnSpPr>
          <p:spPr>
            <a:xfrm>
              <a:off x="2834652" y="2357269"/>
              <a:ext cx="1408919" cy="731964"/>
            </a:xfrm>
            <a:prstGeom prst="straightConnector1">
              <a:avLst/>
            </a:prstGeom>
            <a:ln w="15875">
              <a:solidFill>
                <a:schemeClr val="tx1">
                  <a:lumMod val="50000"/>
                  <a:lumOff val="50000"/>
                  <a:alpha val="50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7" name="îṡļîḑé">
              <a:extLst>
                <a:ext uri="{FF2B5EF4-FFF2-40B4-BE49-F238E27FC236}">
                  <a16:creationId xmlns:a16="http://schemas.microsoft.com/office/drawing/2014/main" id="{660E151F-83D2-F88B-BB6D-46DC5FB6A092}"/>
                </a:ext>
              </a:extLst>
            </p:cNvPr>
            <p:cNvCxnSpPr>
              <a:cxnSpLocks/>
              <a:stCxn id="25" idx="2"/>
              <a:endCxn id="33" idx="0"/>
            </p:cNvCxnSpPr>
            <p:nvPr/>
          </p:nvCxnSpPr>
          <p:spPr>
            <a:xfrm flipH="1">
              <a:off x="2853767" y="3996173"/>
              <a:ext cx="1389804" cy="379174"/>
            </a:xfrm>
            <a:prstGeom prst="straightConnector1">
              <a:avLst/>
            </a:prstGeom>
            <a:ln w="15875">
              <a:solidFill>
                <a:schemeClr val="tx1">
                  <a:lumMod val="50000"/>
                  <a:lumOff val="50000"/>
                  <a:alpha val="50000"/>
                </a:schemeClr>
              </a:solidFill>
              <a:tailEnd type="triangle" w="lg" len="med"/>
            </a:ln>
          </p:spPr>
          <p:style>
            <a:lnRef idx="1">
              <a:schemeClr val="accent1"/>
            </a:lnRef>
            <a:fillRef idx="0">
              <a:schemeClr val="accent1"/>
            </a:fillRef>
            <a:effectRef idx="0">
              <a:schemeClr val="accent1"/>
            </a:effectRef>
            <a:fontRef idx="minor">
              <a:schemeClr val="tx1"/>
            </a:fontRef>
          </p:style>
        </p:cxnSp>
      </p:grpSp>
      <p:grpSp>
        <p:nvGrpSpPr>
          <p:cNvPr id="32" name="组合 31">
            <a:extLst>
              <a:ext uri="{FF2B5EF4-FFF2-40B4-BE49-F238E27FC236}">
                <a16:creationId xmlns:a16="http://schemas.microsoft.com/office/drawing/2014/main" id="{BDD73B0A-D578-D8F5-F3AE-6DA1244A0537}"/>
              </a:ext>
            </a:extLst>
          </p:cNvPr>
          <p:cNvGrpSpPr/>
          <p:nvPr/>
        </p:nvGrpSpPr>
        <p:grpSpPr>
          <a:xfrm>
            <a:off x="5257241" y="4109106"/>
            <a:ext cx="2109566" cy="705580"/>
            <a:chOff x="2050798" y="4399748"/>
            <a:chExt cx="2109566" cy="705580"/>
          </a:xfrm>
        </p:grpSpPr>
        <p:sp>
          <p:nvSpPr>
            <p:cNvPr id="33" name="işlïḑè">
              <a:extLst>
                <a:ext uri="{FF2B5EF4-FFF2-40B4-BE49-F238E27FC236}">
                  <a16:creationId xmlns:a16="http://schemas.microsoft.com/office/drawing/2014/main" id="{47DE93FE-EE8F-D6AF-0C9E-E3545A611F66}"/>
                </a:ext>
              </a:extLst>
            </p:cNvPr>
            <p:cNvSpPr/>
            <p:nvPr/>
          </p:nvSpPr>
          <p:spPr>
            <a:xfrm>
              <a:off x="2341459" y="4399748"/>
              <a:ext cx="1486457" cy="705580"/>
            </a:xfrm>
            <a:prstGeom prst="roundRect">
              <a:avLst>
                <a:gd name="adj" fmla="val 10000"/>
              </a:avLst>
            </a:prstGeom>
            <a:solidFill>
              <a:schemeClr val="bg1"/>
            </a:solidFill>
            <a:ln w="12700" cap="flat">
              <a:solidFill>
                <a:schemeClr val="accent1"/>
              </a:solidFill>
              <a:prstDash val="solid"/>
              <a:miter/>
            </a:ln>
            <a:effectLst>
              <a:outerShdw dist="50800" dir="2700000" algn="ctr" rotWithShape="0">
                <a:schemeClr val="accent1"/>
              </a:outerShdw>
            </a:effectLst>
          </p:spPr>
          <p:txBody>
            <a:bodyPr rtlCol="0" anchor="ctr"/>
            <a:lstStyle/>
            <a:p>
              <a:endParaRPr lang="en-US" altLang="zh-CN" sz="900" dirty="0">
                <a:latin typeface="Microsoft YaHei" panose="020B0503020204020204" pitchFamily="34" charset="-122"/>
                <a:ea typeface="Microsoft YaHei" panose="020B0503020204020204" pitchFamily="34" charset="-122"/>
              </a:endParaRPr>
            </a:p>
          </p:txBody>
        </p:sp>
        <p:sp>
          <p:nvSpPr>
            <p:cNvPr id="34" name="ïṡļiḑé">
              <a:extLst>
                <a:ext uri="{FF2B5EF4-FFF2-40B4-BE49-F238E27FC236}">
                  <a16:creationId xmlns:a16="http://schemas.microsoft.com/office/drawing/2014/main" id="{59E56DCB-B4F0-4323-F935-439BA248C40F}"/>
                </a:ext>
              </a:extLst>
            </p:cNvPr>
            <p:cNvSpPr/>
            <p:nvPr/>
          </p:nvSpPr>
          <p:spPr>
            <a:xfrm>
              <a:off x="2050798" y="4590113"/>
              <a:ext cx="210956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r>
                <a:rPr kumimoji="1" lang="zh-CN" altLang="en-US" sz="1400" b="1" dirty="0">
                  <a:solidFill>
                    <a:schemeClr val="tx1"/>
                  </a:solidFill>
                  <a:latin typeface="Microsoft YaHei" panose="020B0503020204020204" pitchFamily="34" charset="-122"/>
                  <a:ea typeface="Microsoft YaHei" panose="020B0503020204020204" pitchFamily="34" charset="-122"/>
                </a:rPr>
                <a:t>传统图搜索方法</a:t>
              </a:r>
              <a:endParaRPr kumimoji="1" lang="en-US" altLang="zh-CN" sz="1400" b="1" dirty="0">
                <a:solidFill>
                  <a:schemeClr val="tx1"/>
                </a:solidFill>
                <a:latin typeface="Microsoft YaHei" panose="020B0503020204020204" pitchFamily="34" charset="-122"/>
                <a:ea typeface="Microsoft YaHei" panose="020B0503020204020204" pitchFamily="34" charset="-122"/>
              </a:endParaRPr>
            </a:p>
          </p:txBody>
        </p:sp>
      </p:grpSp>
      <p:cxnSp>
        <p:nvCxnSpPr>
          <p:cNvPr id="37" name="îṡļîḑé">
            <a:extLst>
              <a:ext uri="{FF2B5EF4-FFF2-40B4-BE49-F238E27FC236}">
                <a16:creationId xmlns:a16="http://schemas.microsoft.com/office/drawing/2014/main" id="{4C16D4C1-E2DA-0600-235D-736653111BCC}"/>
              </a:ext>
            </a:extLst>
          </p:cNvPr>
          <p:cNvCxnSpPr>
            <a:cxnSpLocks/>
            <a:stCxn id="33" idx="2"/>
            <a:endCxn id="9" idx="0"/>
          </p:cNvCxnSpPr>
          <p:nvPr/>
        </p:nvCxnSpPr>
        <p:spPr>
          <a:xfrm>
            <a:off x="6291131" y="4814686"/>
            <a:ext cx="13461" cy="272892"/>
          </a:xfrm>
          <a:prstGeom prst="straightConnector1">
            <a:avLst/>
          </a:prstGeom>
          <a:ln w="15875">
            <a:solidFill>
              <a:schemeClr val="tx1">
                <a:lumMod val="50000"/>
                <a:lumOff val="50000"/>
                <a:alpha val="50000"/>
              </a:schemeClr>
            </a:solidFill>
            <a:tailEnd type="triangl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1342378"/>
      </p:ext>
    </p:extLst>
  </p:cSld>
  <p:clrMapOvr>
    <a:masterClrMapping/>
  </p:clrMapOvr>
  <mc:AlternateContent xmlns:mc="http://schemas.openxmlformats.org/markup-compatibility/2006" xmlns:p14="http://schemas.microsoft.com/office/powerpoint/2010/main">
    <mc:Choice Requires="p14">
      <p:transition spd="med" p14:dur="700">
        <p:wipe/>
      </p:transition>
    </mc:Choice>
    <mc:Fallback xmlns="">
      <p:transition spd="med">
        <p:wip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标题 3"/>
          <p:cNvSpPr txBox="1"/>
          <p:nvPr/>
        </p:nvSpPr>
        <p:spPr>
          <a:xfrm>
            <a:off x="0" y="-26988"/>
            <a:ext cx="9144000" cy="863601"/>
          </a:xfrm>
          <a:prstGeom prst="rect">
            <a:avLst/>
          </a:prstGeom>
          <a:solidFill>
            <a:srgbClr val="02409A"/>
          </a:solidFill>
          <a:ln>
            <a:noFill/>
          </a:ln>
          <a:effectLst/>
        </p:spPr>
        <p:txBody>
          <a:bodyPr tIns="0" bIns="0" anchor="ctr"/>
          <a:lstStyle/>
          <a:p>
            <a:pPr algn="ctr">
              <a:spcBef>
                <a:spcPct val="0"/>
              </a:spcBef>
              <a:defRPr/>
            </a:pPr>
            <a:endParaRPr lang="zh-CN" altLang="en-US" sz="4800" b="1" dirty="0">
              <a:solidFill>
                <a:prstClr val="white"/>
              </a:solidFill>
              <a:latin typeface="微软雅黑" panose="020B0503020204020204" pitchFamily="34" charset="-122"/>
              <a:ea typeface="微软雅黑" panose="020B0503020204020204" pitchFamily="34" charset="-122"/>
            </a:endParaRPr>
          </a:p>
        </p:txBody>
      </p:sp>
      <p:cxnSp>
        <p:nvCxnSpPr>
          <p:cNvPr id="39951" name="直接连接符 19"/>
          <p:cNvCxnSpPr/>
          <p:nvPr/>
        </p:nvCxnSpPr>
        <p:spPr bwMode="auto">
          <a:xfrm flipH="1">
            <a:off x="449263" y="-25400"/>
            <a:ext cx="1587" cy="841375"/>
          </a:xfrm>
          <a:prstGeom prst="line">
            <a:avLst/>
          </a:prstGeom>
          <a:noFill/>
          <a:ln w="28575" algn="ctr">
            <a:solidFill>
              <a:schemeClr val="bg1"/>
            </a:solidFill>
            <a:round/>
          </a:ln>
          <a:effectLst/>
          <a:extLst>
            <a:ext uri="{909E8E84-426E-40DD-AFC4-6F175D3DCCD1}">
              <a14:hiddenFill xmlns:a14="http://schemas.microsoft.com/office/drawing/2010/main">
                <a:noFill/>
              </a14:hiddenFill>
            </a:ext>
          </a:extLst>
        </p:spPr>
      </p:cxnSp>
      <p:cxnSp>
        <p:nvCxnSpPr>
          <p:cNvPr id="39952" name="直接连接符 20"/>
          <p:cNvCxnSpPr/>
          <p:nvPr/>
        </p:nvCxnSpPr>
        <p:spPr bwMode="auto">
          <a:xfrm flipH="1">
            <a:off x="511175" y="-26988"/>
            <a:ext cx="1588" cy="554038"/>
          </a:xfrm>
          <a:prstGeom prst="line">
            <a:avLst/>
          </a:prstGeom>
          <a:noFill/>
          <a:ln w="28575" algn="ctr">
            <a:solidFill>
              <a:schemeClr val="bg1"/>
            </a:solidFill>
            <a:round/>
          </a:ln>
          <a:effectLst/>
          <a:extLst>
            <a:ext uri="{909E8E84-426E-40DD-AFC4-6F175D3DCCD1}">
              <a14:hiddenFill xmlns:a14="http://schemas.microsoft.com/office/drawing/2010/main">
                <a:noFill/>
              </a14:hiddenFill>
            </a:ext>
          </a:extLst>
        </p:spPr>
      </p:cxnSp>
      <p:cxnSp>
        <p:nvCxnSpPr>
          <p:cNvPr id="39953" name="直接连接符 30"/>
          <p:cNvCxnSpPr/>
          <p:nvPr/>
        </p:nvCxnSpPr>
        <p:spPr bwMode="auto">
          <a:xfrm>
            <a:off x="576263" y="-26988"/>
            <a:ext cx="0" cy="298451"/>
          </a:xfrm>
          <a:prstGeom prst="line">
            <a:avLst/>
          </a:prstGeom>
          <a:noFill/>
          <a:ln w="28575" algn="ctr">
            <a:solidFill>
              <a:schemeClr val="bg1"/>
            </a:solidFill>
            <a:round/>
          </a:ln>
          <a:effectLst/>
          <a:extLst>
            <a:ext uri="{909E8E84-426E-40DD-AFC4-6F175D3DCCD1}">
              <a14:hiddenFill xmlns:a14="http://schemas.microsoft.com/office/drawing/2010/main">
                <a:noFill/>
              </a14:hiddenFill>
            </a:ext>
          </a:extLst>
        </p:spPr>
      </p:cxnSp>
      <p:sp>
        <p:nvSpPr>
          <p:cNvPr id="58" name="TextBox 19"/>
          <p:cNvSpPr txBox="1">
            <a:spLocks noChangeArrowheads="1"/>
          </p:cNvSpPr>
          <p:nvPr/>
        </p:nvSpPr>
        <p:spPr bwMode="auto">
          <a:xfrm>
            <a:off x="622300" y="142875"/>
            <a:ext cx="8545830" cy="5232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fontAlgn="base" hangingPunct="1">
              <a:spcBef>
                <a:spcPct val="0"/>
              </a:spcBef>
              <a:spcAft>
                <a:spcPct val="0"/>
              </a:spcAft>
            </a:pPr>
            <a:r>
              <a:rPr lang="zh-CN" altLang="en-US" sz="2800" b="1" dirty="0">
                <a:solidFill>
                  <a:prstClr val="white"/>
                </a:solidFill>
                <a:latin typeface="微软雅黑" panose="020B0503020204020204" pitchFamily="34" charset="-122"/>
                <a:ea typeface="微软雅黑" panose="020B0503020204020204" pitchFamily="34" charset="-122"/>
                <a:cs typeface="Arial" panose="020B0604020202020204" pitchFamily="34" charset="0"/>
              </a:rPr>
              <a:t>研究背景：社区搜索</a:t>
            </a:r>
            <a:endParaRPr lang="en-US" altLang="zh-CN" sz="2800" b="1" dirty="0">
              <a:solidFill>
                <a:prstClr val="white"/>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 name="灯片编号占位符 3"/>
          <p:cNvSpPr>
            <a:spLocks noGrp="1"/>
          </p:cNvSpPr>
          <p:nvPr>
            <p:ph type="sldNum" sz="quarter" idx="12"/>
          </p:nvPr>
        </p:nvSpPr>
        <p:spPr/>
        <p:txBody>
          <a:bodyPr/>
          <a:lstStyle/>
          <a:p>
            <a:fld id="{94B6E62B-4DEC-4954-AD3A-658470571C9E}" type="slidenum">
              <a:rPr lang="zh-CN" altLang="en-US" smtClean="0"/>
              <a:t>7</a:t>
            </a:fld>
            <a:endParaRPr lang="zh-CN" altLang="en-US"/>
          </a:p>
        </p:txBody>
      </p:sp>
      <p:sp>
        <p:nvSpPr>
          <p:cNvPr id="2" name="文本框 1">
            <a:extLst>
              <a:ext uri="{FF2B5EF4-FFF2-40B4-BE49-F238E27FC236}">
                <a16:creationId xmlns:a16="http://schemas.microsoft.com/office/drawing/2014/main" id="{73935D5B-8CA2-CA3C-70B0-C14058331559}"/>
              </a:ext>
            </a:extLst>
          </p:cNvPr>
          <p:cNvSpPr txBox="1"/>
          <p:nvPr/>
        </p:nvSpPr>
        <p:spPr>
          <a:xfrm>
            <a:off x="42554" y="1003453"/>
            <a:ext cx="8999537" cy="540341"/>
          </a:xfrm>
          <a:prstGeom prst="rect">
            <a:avLst/>
          </a:prstGeom>
          <a:noFill/>
        </p:spPr>
        <p:txBody>
          <a:bodyPr wrap="square">
            <a:spAutoFit/>
          </a:bodyPr>
          <a:lstStyle/>
          <a:p>
            <a:pPr marL="342900" indent="-342900">
              <a:lnSpc>
                <a:spcPct val="150000"/>
              </a:lnSpc>
              <a:buSzPct val="55000"/>
              <a:buFont typeface="Wingdings" pitchFamily="2" charset="2"/>
              <a:buChar char="n"/>
            </a:pPr>
            <a:r>
              <a:rPr lang="zh-CN" altLang="en-US" sz="2200" b="1" dirty="0">
                <a:latin typeface="Microsoft YaHei" panose="020B0503020204020204" pitchFamily="34" charset="-122"/>
                <a:ea typeface="Microsoft YaHei" panose="020B0503020204020204" pitchFamily="34" charset="-122"/>
              </a:rPr>
              <a:t>机器学习</a:t>
            </a:r>
            <a:r>
              <a:rPr lang="en-US" altLang="zh-CN" sz="2200" b="1" dirty="0">
                <a:latin typeface="Microsoft YaHei" panose="020B0503020204020204" pitchFamily="34" charset="-122"/>
                <a:ea typeface="Microsoft YaHei" panose="020B0503020204020204" pitchFamily="34" charset="-122"/>
              </a:rPr>
              <a:t>/</a:t>
            </a:r>
            <a:r>
              <a:rPr lang="zh-CN" altLang="en-US" sz="2200" b="1" dirty="0">
                <a:latin typeface="Microsoft YaHei" panose="020B0503020204020204" pitchFamily="34" charset="-122"/>
                <a:ea typeface="Microsoft YaHei" panose="020B0503020204020204" pitchFamily="34" charset="-122"/>
              </a:rPr>
              <a:t>深度学习方法（</a:t>
            </a:r>
            <a:r>
              <a:rPr lang="en-US" altLang="zh-CN" sz="2200" b="1" dirty="0">
                <a:latin typeface="Microsoft YaHei" panose="020B0503020204020204" pitchFamily="34" charset="-122"/>
                <a:ea typeface="Microsoft YaHei" panose="020B0503020204020204" pitchFamily="34" charset="-122"/>
              </a:rPr>
              <a:t>ML/DL</a:t>
            </a:r>
            <a:r>
              <a:rPr lang="zh-CN" altLang="en-US" sz="2200" b="1" dirty="0">
                <a:latin typeface="Microsoft YaHei" panose="020B0503020204020204" pitchFamily="34" charset="-122"/>
                <a:ea typeface="Microsoft YaHei" panose="020B0503020204020204" pitchFamily="34" charset="-122"/>
              </a:rPr>
              <a:t>）</a:t>
            </a:r>
            <a:endParaRPr lang="en-US" altLang="zh-CN" sz="2200" b="1" dirty="0">
              <a:latin typeface="Microsoft YaHei" panose="020B0503020204020204" pitchFamily="34" charset="-122"/>
              <a:ea typeface="Microsoft YaHei" panose="020B0503020204020204" pitchFamily="34" charset="-122"/>
            </a:endParaRPr>
          </a:p>
        </p:txBody>
      </p:sp>
      <p:grpSp>
        <p:nvGrpSpPr>
          <p:cNvPr id="3" name="组合 2">
            <a:extLst>
              <a:ext uri="{FF2B5EF4-FFF2-40B4-BE49-F238E27FC236}">
                <a16:creationId xmlns:a16="http://schemas.microsoft.com/office/drawing/2014/main" id="{F2A9A7DB-4F2A-B859-233C-1FDA01C6B5D0}"/>
              </a:ext>
            </a:extLst>
          </p:cNvPr>
          <p:cNvGrpSpPr/>
          <p:nvPr/>
        </p:nvGrpSpPr>
        <p:grpSpPr>
          <a:xfrm>
            <a:off x="1624512" y="3426605"/>
            <a:ext cx="5289278" cy="2695900"/>
            <a:chOff x="371473" y="1568513"/>
            <a:chExt cx="5289278" cy="2695900"/>
          </a:xfrm>
        </p:grpSpPr>
        <p:grpSp>
          <p:nvGrpSpPr>
            <p:cNvPr id="5" name="ïśļiḓê">
              <a:extLst>
                <a:ext uri="{FF2B5EF4-FFF2-40B4-BE49-F238E27FC236}">
                  <a16:creationId xmlns:a16="http://schemas.microsoft.com/office/drawing/2014/main" id="{25114421-0B74-A64F-0440-9E56175D92DC}"/>
                </a:ext>
              </a:extLst>
            </p:cNvPr>
            <p:cNvGrpSpPr/>
            <p:nvPr/>
          </p:nvGrpSpPr>
          <p:grpSpPr>
            <a:xfrm>
              <a:off x="371473" y="1568513"/>
              <a:ext cx="5289278" cy="1673834"/>
              <a:chOff x="660398" y="2730040"/>
              <a:chExt cx="7052370" cy="2231779"/>
            </a:xfrm>
          </p:grpSpPr>
          <p:grpSp>
            <p:nvGrpSpPr>
              <p:cNvPr id="17" name="iṡ1îdè">
                <a:extLst>
                  <a:ext uri="{FF2B5EF4-FFF2-40B4-BE49-F238E27FC236}">
                    <a16:creationId xmlns:a16="http://schemas.microsoft.com/office/drawing/2014/main" id="{0738DFB9-1144-6749-1120-A7F852C17DA0}"/>
                  </a:ext>
                </a:extLst>
              </p:cNvPr>
              <p:cNvGrpSpPr/>
              <p:nvPr/>
            </p:nvGrpSpPr>
            <p:grpSpPr>
              <a:xfrm>
                <a:off x="660398" y="3752561"/>
                <a:ext cx="3298562" cy="1209258"/>
                <a:chOff x="5556117" y="3871453"/>
                <a:chExt cx="2294836" cy="1209258"/>
              </a:xfrm>
            </p:grpSpPr>
            <p:sp>
              <p:nvSpPr>
                <p:cNvPr id="35" name="işlïḑè">
                  <a:extLst>
                    <a:ext uri="{FF2B5EF4-FFF2-40B4-BE49-F238E27FC236}">
                      <a16:creationId xmlns:a16="http://schemas.microsoft.com/office/drawing/2014/main" id="{E9BD6495-473A-36D5-057B-72E77644DD7C}"/>
                    </a:ext>
                  </a:extLst>
                </p:cNvPr>
                <p:cNvSpPr/>
                <p:nvPr/>
              </p:nvSpPr>
              <p:spPr>
                <a:xfrm>
                  <a:off x="5556117" y="3871453"/>
                  <a:ext cx="2286000" cy="1209258"/>
                </a:xfrm>
                <a:prstGeom prst="roundRect">
                  <a:avLst>
                    <a:gd name="adj" fmla="val 10000"/>
                  </a:avLst>
                </a:prstGeom>
                <a:solidFill>
                  <a:schemeClr val="bg1"/>
                </a:solidFill>
                <a:ln w="12700" cap="flat">
                  <a:solidFill>
                    <a:schemeClr val="accent1"/>
                  </a:solidFill>
                  <a:prstDash val="solid"/>
                  <a:miter/>
                </a:ln>
                <a:effectLst>
                  <a:outerShdw dist="50800" dir="2700000" algn="ctr" rotWithShape="0">
                    <a:schemeClr val="accent1"/>
                  </a:outerShdw>
                </a:effectLst>
              </p:spPr>
              <p:txBody>
                <a:bodyPr rtlCol="0" anchor="ctr"/>
                <a:lstStyle/>
                <a:p>
                  <a:endParaRPr lang="en-US" altLang="zh-CN" sz="900" dirty="0">
                    <a:latin typeface="Microsoft YaHei" panose="020B0503020204020204" pitchFamily="34" charset="-122"/>
                    <a:ea typeface="Microsoft YaHei" panose="020B0503020204020204" pitchFamily="34" charset="-122"/>
                  </a:endParaRPr>
                </a:p>
              </p:txBody>
            </p:sp>
            <p:sp>
              <p:nvSpPr>
                <p:cNvPr id="36" name="i$ļiḓê">
                  <a:extLst>
                    <a:ext uri="{FF2B5EF4-FFF2-40B4-BE49-F238E27FC236}">
                      <a16:creationId xmlns:a16="http://schemas.microsoft.com/office/drawing/2014/main" id="{E3972977-54D6-9B2C-BF8F-7C358D6F9890}"/>
                    </a:ext>
                  </a:extLst>
                </p:cNvPr>
                <p:cNvSpPr/>
                <p:nvPr/>
              </p:nvSpPr>
              <p:spPr>
                <a:xfrm>
                  <a:off x="5564953" y="3992701"/>
                  <a:ext cx="2286000" cy="9848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r>
                    <a:rPr kumimoji="1" lang="zh-CN" altLang="en-US" sz="1400" b="1" dirty="0">
                      <a:solidFill>
                        <a:schemeClr val="tx1"/>
                      </a:solidFill>
                      <a:latin typeface="Microsoft YaHei" panose="020B0503020204020204" pitchFamily="34" charset="-122"/>
                      <a:ea typeface="Microsoft YaHei" panose="020B0503020204020204" pitchFamily="34" charset="-122"/>
                    </a:rPr>
                    <a:t>不考虑属性的社区搜索</a:t>
                  </a:r>
                  <a:endParaRPr kumimoji="1" lang="en-US" altLang="zh-CN" sz="1400" b="1" dirty="0">
                    <a:solidFill>
                      <a:schemeClr val="tx1"/>
                    </a:solidFill>
                    <a:latin typeface="Microsoft YaHei" panose="020B0503020204020204" pitchFamily="34" charset="-122"/>
                    <a:ea typeface="Microsoft YaHei" panose="020B0503020204020204" pitchFamily="34" charset="-122"/>
                  </a:endParaRPr>
                </a:p>
                <a:p>
                  <a:pPr algn="ctr"/>
                  <a:r>
                    <a:rPr kumimoji="1" lang="en-US" altLang="zh-CN" sz="1400" b="1" dirty="0">
                      <a:solidFill>
                        <a:schemeClr val="tx1"/>
                      </a:solidFill>
                      <a:latin typeface="Microsoft YaHei" panose="020B0503020204020204" pitchFamily="34" charset="-122"/>
                      <a:ea typeface="Microsoft YaHei" panose="020B0503020204020204" pitchFamily="34" charset="-122"/>
                    </a:rPr>
                    <a:t>(Non-Attributed community search)</a:t>
                  </a:r>
                </a:p>
              </p:txBody>
            </p:sp>
          </p:grpSp>
          <p:sp>
            <p:nvSpPr>
              <p:cNvPr id="20" name="ïṡḻíďè">
                <a:extLst>
                  <a:ext uri="{FF2B5EF4-FFF2-40B4-BE49-F238E27FC236}">
                    <a16:creationId xmlns:a16="http://schemas.microsoft.com/office/drawing/2014/main" id="{44FB4B75-ECD8-5A63-E118-A2CCFEB57144}"/>
                  </a:ext>
                </a:extLst>
              </p:cNvPr>
              <p:cNvSpPr/>
              <p:nvPr/>
            </p:nvSpPr>
            <p:spPr>
              <a:xfrm>
                <a:off x="3231664" y="2730040"/>
                <a:ext cx="1969192"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r>
                  <a:rPr kumimoji="1" lang="zh-CN" altLang="en-US" b="1" dirty="0">
                    <a:solidFill>
                      <a:schemeClr val="tx1"/>
                    </a:solidFill>
                    <a:latin typeface="Microsoft YaHei" panose="020B0503020204020204" pitchFamily="34" charset="-122"/>
                    <a:ea typeface="Microsoft YaHei" panose="020B0503020204020204" pitchFamily="34" charset="-122"/>
                  </a:rPr>
                  <a:t>同构图</a:t>
                </a:r>
                <a:endParaRPr kumimoji="1" lang="en-US" altLang="zh-CN" b="1" dirty="0">
                  <a:solidFill>
                    <a:schemeClr val="tx1"/>
                  </a:solidFill>
                  <a:latin typeface="Microsoft YaHei" panose="020B0503020204020204" pitchFamily="34" charset="-122"/>
                  <a:ea typeface="Microsoft YaHei" panose="020B0503020204020204" pitchFamily="34" charset="-122"/>
                </a:endParaRPr>
              </a:p>
            </p:txBody>
          </p:sp>
          <p:cxnSp>
            <p:nvCxnSpPr>
              <p:cNvPr id="21" name="îṡļîḑé">
                <a:extLst>
                  <a:ext uri="{FF2B5EF4-FFF2-40B4-BE49-F238E27FC236}">
                    <a16:creationId xmlns:a16="http://schemas.microsoft.com/office/drawing/2014/main" id="{DDA51302-AF5B-83E1-AE80-B1BD1565A970}"/>
                  </a:ext>
                </a:extLst>
              </p:cNvPr>
              <p:cNvCxnSpPr>
                <a:cxnSpLocks/>
              </p:cNvCxnSpPr>
              <p:nvPr/>
            </p:nvCxnSpPr>
            <p:spPr>
              <a:xfrm>
                <a:off x="4196447" y="3308772"/>
                <a:ext cx="0" cy="221895"/>
              </a:xfrm>
              <a:prstGeom prst="straightConnector1">
                <a:avLst/>
              </a:prstGeom>
              <a:ln w="15875">
                <a:solidFill>
                  <a:schemeClr val="tx1">
                    <a:lumMod val="50000"/>
                    <a:lumOff val="50000"/>
                    <a:alpha val="5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2" name="î$1ídê">
                <a:extLst>
                  <a:ext uri="{FF2B5EF4-FFF2-40B4-BE49-F238E27FC236}">
                    <a16:creationId xmlns:a16="http://schemas.microsoft.com/office/drawing/2014/main" id="{DA6A54A1-0CB1-F5C4-8E07-F4A7421F1372}"/>
                  </a:ext>
                </a:extLst>
              </p:cNvPr>
              <p:cNvCxnSpPr>
                <a:cxnSpLocks/>
              </p:cNvCxnSpPr>
              <p:nvPr/>
            </p:nvCxnSpPr>
            <p:spPr>
              <a:xfrm flipH="1">
                <a:off x="2303329" y="3530667"/>
                <a:ext cx="3786320" cy="0"/>
              </a:xfrm>
              <a:prstGeom prst="straightConnector1">
                <a:avLst/>
              </a:prstGeom>
              <a:ln w="15875">
                <a:solidFill>
                  <a:schemeClr val="tx1">
                    <a:lumMod val="50000"/>
                    <a:lumOff val="50000"/>
                    <a:alpha val="5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3" name="íṥḻíḋe">
                <a:extLst>
                  <a:ext uri="{FF2B5EF4-FFF2-40B4-BE49-F238E27FC236}">
                    <a16:creationId xmlns:a16="http://schemas.microsoft.com/office/drawing/2014/main" id="{A26D7047-B2A7-D029-C87C-D8A38B03F666}"/>
                  </a:ext>
                </a:extLst>
              </p:cNvPr>
              <p:cNvCxnSpPr>
                <a:cxnSpLocks/>
              </p:cNvCxnSpPr>
              <p:nvPr/>
            </p:nvCxnSpPr>
            <p:spPr>
              <a:xfrm>
                <a:off x="2303329" y="3530667"/>
                <a:ext cx="0" cy="221895"/>
              </a:xfrm>
              <a:prstGeom prst="straightConnector1">
                <a:avLst/>
              </a:prstGeom>
              <a:ln w="15875">
                <a:solidFill>
                  <a:schemeClr val="tx1">
                    <a:lumMod val="50000"/>
                    <a:lumOff val="50000"/>
                    <a:alpha val="5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4" name="íŝļîďê">
                <a:extLst>
                  <a:ext uri="{FF2B5EF4-FFF2-40B4-BE49-F238E27FC236}">
                    <a16:creationId xmlns:a16="http://schemas.microsoft.com/office/drawing/2014/main" id="{49093F2B-1CD7-8718-CAA9-E390607F67C5}"/>
                  </a:ext>
                </a:extLst>
              </p:cNvPr>
              <p:cNvCxnSpPr>
                <a:cxnSpLocks/>
              </p:cNvCxnSpPr>
              <p:nvPr/>
            </p:nvCxnSpPr>
            <p:spPr>
              <a:xfrm>
                <a:off x="6069837" y="3530667"/>
                <a:ext cx="0" cy="221895"/>
              </a:xfrm>
              <a:prstGeom prst="straightConnector1">
                <a:avLst/>
              </a:prstGeom>
              <a:ln w="15875">
                <a:solidFill>
                  <a:schemeClr val="tx1">
                    <a:lumMod val="50000"/>
                    <a:lumOff val="50000"/>
                    <a:alpha val="50000"/>
                  </a:schemeClr>
                </a:solidFill>
                <a:tailEnd type="none"/>
              </a:ln>
            </p:spPr>
            <p:style>
              <a:lnRef idx="1">
                <a:schemeClr val="accent1"/>
              </a:lnRef>
              <a:fillRef idx="0">
                <a:schemeClr val="accent1"/>
              </a:fillRef>
              <a:effectRef idx="0">
                <a:schemeClr val="accent1"/>
              </a:effectRef>
              <a:fontRef idx="minor">
                <a:schemeClr val="tx1"/>
              </a:fontRef>
            </p:style>
          </p:cxnSp>
          <p:grpSp>
            <p:nvGrpSpPr>
              <p:cNvPr id="25" name="íṧ1íďé">
                <a:extLst>
                  <a:ext uri="{FF2B5EF4-FFF2-40B4-BE49-F238E27FC236}">
                    <a16:creationId xmlns:a16="http://schemas.microsoft.com/office/drawing/2014/main" id="{EAD39809-3D90-E5B1-FDD3-42BC26719AE9}"/>
                  </a:ext>
                </a:extLst>
              </p:cNvPr>
              <p:cNvGrpSpPr/>
              <p:nvPr/>
            </p:nvGrpSpPr>
            <p:grpSpPr>
              <a:xfrm>
                <a:off x="4426907" y="3752562"/>
                <a:ext cx="3285861" cy="1209254"/>
                <a:chOff x="5556118" y="3871454"/>
                <a:chExt cx="2286000" cy="1209254"/>
              </a:xfrm>
            </p:grpSpPr>
            <p:sp>
              <p:nvSpPr>
                <p:cNvPr id="33" name="îŝḻïde">
                  <a:extLst>
                    <a:ext uri="{FF2B5EF4-FFF2-40B4-BE49-F238E27FC236}">
                      <a16:creationId xmlns:a16="http://schemas.microsoft.com/office/drawing/2014/main" id="{D0B41603-57DB-C86D-6A36-2EC53624E33C}"/>
                    </a:ext>
                  </a:extLst>
                </p:cNvPr>
                <p:cNvSpPr/>
                <p:nvPr/>
              </p:nvSpPr>
              <p:spPr>
                <a:xfrm>
                  <a:off x="5556118" y="3871454"/>
                  <a:ext cx="2286000" cy="1209254"/>
                </a:xfrm>
                <a:prstGeom prst="roundRect">
                  <a:avLst>
                    <a:gd name="adj" fmla="val 10000"/>
                  </a:avLst>
                </a:prstGeom>
                <a:solidFill>
                  <a:schemeClr val="bg1"/>
                </a:solidFill>
                <a:ln w="12700" cap="flat">
                  <a:solidFill>
                    <a:schemeClr val="tx2"/>
                  </a:solidFill>
                  <a:prstDash val="solid"/>
                  <a:miter/>
                </a:ln>
                <a:effectLst>
                  <a:outerShdw dist="50800" dir="2700000" algn="ctr" rotWithShape="0">
                    <a:schemeClr val="tx2"/>
                  </a:outerShdw>
                </a:effectLst>
              </p:spPr>
              <p:txBody>
                <a:bodyPr rtlCol="0" anchor="ctr"/>
                <a:lstStyle/>
                <a:p>
                  <a:endParaRPr lang="en-US" altLang="zh-CN" sz="900" dirty="0">
                    <a:latin typeface="Microsoft YaHei" panose="020B0503020204020204" pitchFamily="34" charset="-122"/>
                    <a:ea typeface="Microsoft YaHei" panose="020B0503020204020204" pitchFamily="34" charset="-122"/>
                  </a:endParaRPr>
                </a:p>
              </p:txBody>
            </p:sp>
            <p:sp>
              <p:nvSpPr>
                <p:cNvPr id="34" name="ïṡļiḑé">
                  <a:extLst>
                    <a:ext uri="{FF2B5EF4-FFF2-40B4-BE49-F238E27FC236}">
                      <a16:creationId xmlns:a16="http://schemas.microsoft.com/office/drawing/2014/main" id="{7342CE0F-6106-9F40-087B-6FFC441A6797}"/>
                    </a:ext>
                  </a:extLst>
                </p:cNvPr>
                <p:cNvSpPr/>
                <p:nvPr/>
              </p:nvSpPr>
              <p:spPr>
                <a:xfrm>
                  <a:off x="5556118" y="4000326"/>
                  <a:ext cx="2286000" cy="9848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r>
                    <a:rPr kumimoji="1" lang="zh-CN" altLang="en-US" sz="1400" b="1" dirty="0">
                      <a:solidFill>
                        <a:schemeClr val="tx1"/>
                      </a:solidFill>
                      <a:latin typeface="Microsoft YaHei" panose="020B0503020204020204" pitchFamily="34" charset="-122"/>
                      <a:ea typeface="Microsoft YaHei" panose="020B0503020204020204" pitchFamily="34" charset="-122"/>
                    </a:rPr>
                    <a:t>考虑属性的社区搜索（</a:t>
                  </a:r>
                  <a:r>
                    <a:rPr kumimoji="1" lang="en-US" altLang="zh-CN" sz="1400" b="1" dirty="0">
                      <a:solidFill>
                        <a:schemeClr val="tx1"/>
                      </a:solidFill>
                      <a:latin typeface="Microsoft YaHei" panose="020B0503020204020204" pitchFamily="34" charset="-122"/>
                      <a:ea typeface="Microsoft YaHei" panose="020B0503020204020204" pitchFamily="34" charset="-122"/>
                    </a:rPr>
                    <a:t>Attributed Community Search, ACS</a:t>
                  </a:r>
                  <a:r>
                    <a:rPr kumimoji="1" lang="zh-CN" altLang="en-US" sz="1400" b="1" dirty="0">
                      <a:solidFill>
                        <a:schemeClr val="tx1"/>
                      </a:solidFill>
                      <a:latin typeface="Microsoft YaHei" panose="020B0503020204020204" pitchFamily="34" charset="-122"/>
                      <a:ea typeface="Microsoft YaHei" panose="020B0503020204020204" pitchFamily="34" charset="-122"/>
                    </a:rPr>
                    <a:t>）</a:t>
                  </a:r>
                  <a:endParaRPr kumimoji="1" lang="en-US" altLang="zh-CN" sz="1400" b="1" dirty="0">
                    <a:solidFill>
                      <a:schemeClr val="tx1"/>
                    </a:solidFill>
                    <a:latin typeface="Microsoft YaHei" panose="020B0503020204020204" pitchFamily="34" charset="-122"/>
                    <a:ea typeface="Microsoft YaHei" panose="020B0503020204020204" pitchFamily="34" charset="-122"/>
                  </a:endParaRPr>
                </a:p>
              </p:txBody>
            </p:sp>
          </p:grpSp>
        </p:grpSp>
        <p:grpSp>
          <p:nvGrpSpPr>
            <p:cNvPr id="6" name="组合 5">
              <a:extLst>
                <a:ext uri="{FF2B5EF4-FFF2-40B4-BE49-F238E27FC236}">
                  <a16:creationId xmlns:a16="http://schemas.microsoft.com/office/drawing/2014/main" id="{92DBCF60-CECF-F5D9-EEC1-DBA5F3FED2A9}"/>
                </a:ext>
              </a:extLst>
            </p:cNvPr>
            <p:cNvGrpSpPr/>
            <p:nvPr/>
          </p:nvGrpSpPr>
          <p:grpSpPr>
            <a:xfrm>
              <a:off x="1791312" y="3759605"/>
              <a:ext cx="2464396" cy="504808"/>
              <a:chOff x="1971555" y="3921474"/>
              <a:chExt cx="2464396" cy="504808"/>
            </a:xfrm>
          </p:grpSpPr>
          <p:sp>
            <p:nvSpPr>
              <p:cNvPr id="11" name="îś1îďè">
                <a:extLst>
                  <a:ext uri="{FF2B5EF4-FFF2-40B4-BE49-F238E27FC236}">
                    <a16:creationId xmlns:a16="http://schemas.microsoft.com/office/drawing/2014/main" id="{BC16B0DD-4DED-3037-E4D1-D014F1C5672B}"/>
                  </a:ext>
                </a:extLst>
              </p:cNvPr>
              <p:cNvSpPr/>
              <p:nvPr/>
            </p:nvSpPr>
            <p:spPr>
              <a:xfrm>
                <a:off x="2480166" y="3921474"/>
                <a:ext cx="1476894" cy="504808"/>
              </a:xfrm>
              <a:prstGeom prst="roundRect">
                <a:avLst>
                  <a:gd name="adj" fmla="val 50000"/>
                </a:avLst>
              </a:prstGeom>
              <a:solidFill>
                <a:schemeClr val="bg1"/>
              </a:solidFill>
              <a:ln w="12700" cap="flat">
                <a:solidFill>
                  <a:schemeClr val="accent1"/>
                </a:solidFill>
                <a:prstDash val="solid"/>
                <a:miter/>
              </a:ln>
              <a:effectLst>
                <a:outerShdw dist="50800" dir="2700000" algn="ctr" rotWithShape="0">
                  <a:schemeClr val="accent1"/>
                </a:outerShdw>
              </a:effectLst>
            </p:spPr>
            <p:txBody>
              <a:bodyPr rtlCol="0" anchor="ctr"/>
              <a:lstStyle/>
              <a:p>
                <a:endParaRPr lang="en-US" altLang="zh-CN" sz="900" dirty="0">
                  <a:latin typeface="Microsoft YaHei" panose="020B0503020204020204" pitchFamily="34" charset="-122"/>
                  <a:ea typeface="Microsoft YaHei" panose="020B0503020204020204" pitchFamily="34" charset="-122"/>
                </a:endParaRPr>
              </a:p>
            </p:txBody>
          </p:sp>
          <p:sp>
            <p:nvSpPr>
              <p:cNvPr id="16" name="ïṡļiḑé">
                <a:extLst>
                  <a:ext uri="{FF2B5EF4-FFF2-40B4-BE49-F238E27FC236}">
                    <a16:creationId xmlns:a16="http://schemas.microsoft.com/office/drawing/2014/main" id="{5EE617B7-7801-C4CD-75AD-96FD82DE2B17}"/>
                  </a:ext>
                </a:extLst>
              </p:cNvPr>
              <p:cNvSpPr/>
              <p:nvPr/>
            </p:nvSpPr>
            <p:spPr>
              <a:xfrm>
                <a:off x="1971555" y="4019989"/>
                <a:ext cx="246439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r>
                  <a:rPr kumimoji="1" lang="en-US" altLang="zh-CN" sz="1400" b="1" dirty="0">
                    <a:solidFill>
                      <a:schemeClr val="tx1"/>
                    </a:solidFill>
                    <a:latin typeface="Microsoft YaHei" panose="020B0503020204020204" pitchFamily="34" charset="-122"/>
                    <a:ea typeface="Microsoft YaHei" panose="020B0503020204020204" pitchFamily="34" charset="-122"/>
                  </a:rPr>
                  <a:t>ML/DL</a:t>
                </a:r>
                <a:r>
                  <a:rPr kumimoji="1" lang="zh-CN" altLang="en-US" sz="1400" b="1" dirty="0">
                    <a:solidFill>
                      <a:schemeClr val="tx1"/>
                    </a:solidFill>
                    <a:latin typeface="Microsoft YaHei" panose="020B0503020204020204" pitchFamily="34" charset="-122"/>
                    <a:ea typeface="Microsoft YaHei" panose="020B0503020204020204" pitchFamily="34" charset="-122"/>
                  </a:rPr>
                  <a:t>方法</a:t>
                </a:r>
                <a:endParaRPr kumimoji="1" lang="en-US" altLang="zh-CN" sz="1400" b="1" dirty="0">
                  <a:solidFill>
                    <a:schemeClr val="tx1"/>
                  </a:solidFill>
                  <a:latin typeface="Microsoft YaHei" panose="020B0503020204020204" pitchFamily="34" charset="-122"/>
                  <a:ea typeface="Microsoft YaHei" panose="020B0503020204020204" pitchFamily="34" charset="-122"/>
                </a:endParaRPr>
              </a:p>
            </p:txBody>
          </p:sp>
        </p:grpSp>
        <p:cxnSp>
          <p:nvCxnSpPr>
            <p:cNvPr id="8" name="îṡļîḑé">
              <a:extLst>
                <a:ext uri="{FF2B5EF4-FFF2-40B4-BE49-F238E27FC236}">
                  <a16:creationId xmlns:a16="http://schemas.microsoft.com/office/drawing/2014/main" id="{F3D9F647-E57D-2CFA-6CB9-DC949E0CA41A}"/>
                </a:ext>
              </a:extLst>
            </p:cNvPr>
            <p:cNvCxnSpPr>
              <a:cxnSpLocks/>
              <a:stCxn id="35" idx="2"/>
              <a:endCxn id="11" idx="0"/>
            </p:cNvCxnSpPr>
            <p:nvPr/>
          </p:nvCxnSpPr>
          <p:spPr>
            <a:xfrm>
              <a:off x="1603671" y="3242347"/>
              <a:ext cx="1434699" cy="517258"/>
            </a:xfrm>
            <a:prstGeom prst="straightConnector1">
              <a:avLst/>
            </a:prstGeom>
            <a:ln w="15875">
              <a:solidFill>
                <a:schemeClr val="tx1">
                  <a:lumMod val="50000"/>
                  <a:lumOff val="50000"/>
                  <a:alpha val="5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9" name="îṡļîḑé">
              <a:extLst>
                <a:ext uri="{FF2B5EF4-FFF2-40B4-BE49-F238E27FC236}">
                  <a16:creationId xmlns:a16="http://schemas.microsoft.com/office/drawing/2014/main" id="{DF9B1517-966A-ECD2-9AA2-25BD5E23FE5B}"/>
                </a:ext>
              </a:extLst>
            </p:cNvPr>
            <p:cNvCxnSpPr>
              <a:cxnSpLocks/>
              <a:stCxn id="33" idx="2"/>
              <a:endCxn id="11" idx="0"/>
            </p:cNvCxnSpPr>
            <p:nvPr/>
          </p:nvCxnSpPr>
          <p:spPr>
            <a:xfrm flipH="1">
              <a:off x="3038370" y="3242344"/>
              <a:ext cx="1390183" cy="517261"/>
            </a:xfrm>
            <a:prstGeom prst="straightConnector1">
              <a:avLst/>
            </a:prstGeom>
            <a:ln w="15875">
              <a:solidFill>
                <a:schemeClr val="tx1">
                  <a:lumMod val="50000"/>
                  <a:lumOff val="50000"/>
                  <a:alpha val="50000"/>
                </a:schemeClr>
              </a:solidFill>
              <a:tailEnd type="none"/>
            </a:ln>
          </p:spPr>
          <p:style>
            <a:lnRef idx="1">
              <a:schemeClr val="accent1"/>
            </a:lnRef>
            <a:fillRef idx="0">
              <a:schemeClr val="accent1"/>
            </a:fillRef>
            <a:effectRef idx="0">
              <a:schemeClr val="accent1"/>
            </a:effectRef>
            <a:fontRef idx="minor">
              <a:schemeClr val="tx1"/>
            </a:fontRef>
          </p:style>
        </p:cxnSp>
      </p:grpSp>
      <p:sp>
        <p:nvSpPr>
          <p:cNvPr id="7" name="文本框 6">
            <a:extLst>
              <a:ext uri="{FF2B5EF4-FFF2-40B4-BE49-F238E27FC236}">
                <a16:creationId xmlns:a16="http://schemas.microsoft.com/office/drawing/2014/main" id="{E9BE4B76-3DDF-703F-8835-78D153268DEE}"/>
              </a:ext>
            </a:extLst>
          </p:cNvPr>
          <p:cNvSpPr txBox="1"/>
          <p:nvPr/>
        </p:nvSpPr>
        <p:spPr>
          <a:xfrm>
            <a:off x="511175" y="1643423"/>
            <a:ext cx="8004170" cy="1705403"/>
          </a:xfrm>
          <a:prstGeom prst="rect">
            <a:avLst/>
          </a:prstGeom>
          <a:noFill/>
        </p:spPr>
        <p:txBody>
          <a:bodyPr wrap="square">
            <a:spAutoFit/>
          </a:bodyPr>
          <a:lstStyle/>
          <a:p>
            <a:pPr marL="285750" indent="-285750">
              <a:lnSpc>
                <a:spcPct val="150000"/>
              </a:lnSpc>
              <a:buSzPct val="55000"/>
              <a:buFont typeface="Wingdings" pitchFamily="2" charset="2"/>
              <a:buChar char="Ø"/>
            </a:pPr>
            <a:r>
              <a:rPr lang="zh-CN" altLang="en-US" dirty="0">
                <a:latin typeface="Microsoft YaHei" panose="020B0503020204020204" pitchFamily="34" charset="-122"/>
                <a:ea typeface="Microsoft YaHei" panose="020B0503020204020204" pitchFamily="34" charset="-122"/>
              </a:rPr>
              <a:t>为了解决传统</a:t>
            </a:r>
            <a:r>
              <a:rPr lang="en-US" altLang="zh-CN" dirty="0">
                <a:latin typeface="Microsoft YaHei" panose="020B0503020204020204" pitchFamily="34" charset="-122"/>
                <a:ea typeface="Microsoft YaHei" panose="020B0503020204020204" pitchFamily="34" charset="-122"/>
              </a:rPr>
              <a:t>CS</a:t>
            </a:r>
            <a:r>
              <a:rPr lang="zh-CN" altLang="en-US" dirty="0">
                <a:latin typeface="Microsoft YaHei" panose="020B0503020204020204" pitchFamily="34" charset="-122"/>
                <a:ea typeface="Microsoft YaHei" panose="020B0503020204020204" pitchFamily="34" charset="-122"/>
              </a:rPr>
              <a:t>算法结构不灵活的问题，引入了</a:t>
            </a:r>
            <a:r>
              <a:rPr lang="zh-CN" altLang="en-US" b="1" dirty="0">
                <a:latin typeface="Microsoft YaHei" panose="020B0503020204020204" pitchFamily="34" charset="-122"/>
                <a:ea typeface="Microsoft YaHei" panose="020B0503020204020204" pitchFamily="34" charset="-122"/>
              </a:rPr>
              <a:t>神经网络模型（如</a:t>
            </a:r>
            <a:r>
              <a:rPr lang="en-US" altLang="zh-CN" b="1" dirty="0">
                <a:latin typeface="Microsoft YaHei" panose="020B0503020204020204" pitchFamily="34" charset="-122"/>
                <a:ea typeface="Microsoft YaHei" panose="020B0503020204020204" pitchFamily="34" charset="-122"/>
              </a:rPr>
              <a:t>GNN</a:t>
            </a:r>
            <a:r>
              <a:rPr lang="zh-CN" altLang="en-US" b="1" dirty="0">
                <a:latin typeface="Microsoft YaHei" panose="020B0503020204020204" pitchFamily="34" charset="-122"/>
                <a:ea typeface="Microsoft YaHei" panose="020B0503020204020204" pitchFamily="34" charset="-122"/>
              </a:rPr>
              <a:t>）</a:t>
            </a:r>
            <a:endParaRPr lang="en-US" altLang="zh-CN" b="1" dirty="0">
              <a:latin typeface="Microsoft YaHei" panose="020B0503020204020204" pitchFamily="34" charset="-122"/>
              <a:ea typeface="Microsoft YaHei" panose="020B0503020204020204" pitchFamily="34" charset="-122"/>
            </a:endParaRPr>
          </a:p>
          <a:p>
            <a:pPr marL="285750" indent="-285750">
              <a:lnSpc>
                <a:spcPct val="150000"/>
              </a:lnSpc>
              <a:buSzPct val="55000"/>
              <a:buFont typeface="Wingdings" pitchFamily="2" charset="2"/>
              <a:buChar char="Ø"/>
            </a:pPr>
            <a:r>
              <a:rPr lang="zh-CN" altLang="en-US" dirty="0">
                <a:latin typeface="Microsoft YaHei" panose="020B0503020204020204" pitchFamily="34" charset="-122"/>
                <a:ea typeface="Microsoft YaHei" panose="020B0503020204020204" pitchFamily="34" charset="-122"/>
              </a:rPr>
              <a:t>将问题转换为</a:t>
            </a:r>
            <a:r>
              <a:rPr lang="zh-CN" altLang="en-US" b="1" dirty="0">
                <a:latin typeface="Microsoft YaHei" panose="020B0503020204020204" pitchFamily="34" charset="-122"/>
                <a:ea typeface="Microsoft YaHei" panose="020B0503020204020204" pitchFamily="34" charset="-122"/>
              </a:rPr>
              <a:t>判断节点是否属于待预测社区的分类问题</a:t>
            </a:r>
            <a:endParaRPr lang="en-US" altLang="zh-CN" b="1" dirty="0">
              <a:latin typeface="Microsoft YaHei" panose="020B0503020204020204" pitchFamily="34" charset="-122"/>
              <a:ea typeface="Microsoft YaHei" panose="020B0503020204020204" pitchFamily="34" charset="-122"/>
            </a:endParaRPr>
          </a:p>
          <a:p>
            <a:pPr marL="285750" indent="-285750">
              <a:lnSpc>
                <a:spcPct val="150000"/>
              </a:lnSpc>
              <a:buSzPct val="55000"/>
              <a:buFont typeface="Wingdings" pitchFamily="2" charset="2"/>
              <a:buChar char="Ø"/>
            </a:pPr>
            <a:r>
              <a:rPr lang="zh-CN" altLang="en-US" dirty="0">
                <a:latin typeface="Microsoft YaHei" panose="020B0503020204020204" pitchFamily="34" charset="-122"/>
                <a:ea typeface="Microsoft YaHei" panose="020B0503020204020204" pitchFamily="34" charset="-122"/>
              </a:rPr>
              <a:t>以端到端的方式训练特定模型，从数据中挖掘隐含的社区模式</a:t>
            </a:r>
            <a:endParaRPr lang="en-US" altLang="zh-CN" dirty="0">
              <a:latin typeface="Microsoft YaHei" panose="020B0503020204020204" pitchFamily="34" charset="-122"/>
              <a:ea typeface="Microsoft YaHei" panose="020B0503020204020204" pitchFamily="34" charset="-122"/>
            </a:endParaRPr>
          </a:p>
          <a:p>
            <a:pPr marL="285750" indent="-285750">
              <a:lnSpc>
                <a:spcPct val="150000"/>
              </a:lnSpc>
              <a:buSzPct val="55000"/>
              <a:buFont typeface="Wingdings" pitchFamily="2" charset="2"/>
              <a:buChar char="Ø"/>
            </a:pPr>
            <a:r>
              <a:rPr lang="zh-CN" altLang="en-US" dirty="0">
                <a:latin typeface="Microsoft YaHei" panose="020B0503020204020204" pitchFamily="34" charset="-122"/>
                <a:ea typeface="Microsoft YaHei" panose="020B0503020204020204" pitchFamily="34" charset="-122"/>
              </a:rPr>
              <a:t>通过训练样本的预测误差反馈进行学习</a:t>
            </a:r>
            <a:endParaRPr lang="en-US" altLang="zh-CN"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4268695385"/>
      </p:ext>
    </p:extLst>
  </p:cSld>
  <p:clrMapOvr>
    <a:masterClrMapping/>
  </p:clrMapOvr>
  <mc:AlternateContent xmlns:mc="http://schemas.openxmlformats.org/markup-compatibility/2006" xmlns:p14="http://schemas.microsoft.com/office/powerpoint/2010/main">
    <mc:Choice Requires="p14">
      <p:transition spd="med" p14:dur="700">
        <p:wipe/>
      </p:transition>
    </mc:Choice>
    <mc:Fallback xmlns="">
      <p:transition spd="med">
        <p:wip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标题 3"/>
          <p:cNvSpPr txBox="1"/>
          <p:nvPr/>
        </p:nvSpPr>
        <p:spPr>
          <a:xfrm>
            <a:off x="0" y="-26988"/>
            <a:ext cx="9144000" cy="863601"/>
          </a:xfrm>
          <a:prstGeom prst="rect">
            <a:avLst/>
          </a:prstGeom>
          <a:solidFill>
            <a:srgbClr val="02409A"/>
          </a:solidFill>
          <a:ln>
            <a:noFill/>
          </a:ln>
          <a:effectLst/>
        </p:spPr>
        <p:txBody>
          <a:bodyPr tIns="0" bIns="0" anchor="ctr"/>
          <a:lstStyle/>
          <a:p>
            <a:pPr algn="ctr">
              <a:spcBef>
                <a:spcPct val="0"/>
              </a:spcBef>
              <a:defRPr/>
            </a:pPr>
            <a:endParaRPr lang="zh-CN" altLang="en-US" sz="4800" b="1" dirty="0">
              <a:solidFill>
                <a:prstClr val="white"/>
              </a:solidFill>
              <a:latin typeface="微软雅黑" panose="020B0503020204020204" pitchFamily="34" charset="-122"/>
              <a:ea typeface="微软雅黑" panose="020B0503020204020204" pitchFamily="34" charset="-122"/>
            </a:endParaRPr>
          </a:p>
        </p:txBody>
      </p:sp>
      <p:cxnSp>
        <p:nvCxnSpPr>
          <p:cNvPr id="39951" name="直接连接符 19"/>
          <p:cNvCxnSpPr/>
          <p:nvPr/>
        </p:nvCxnSpPr>
        <p:spPr bwMode="auto">
          <a:xfrm flipH="1">
            <a:off x="449263" y="-25400"/>
            <a:ext cx="1587" cy="841375"/>
          </a:xfrm>
          <a:prstGeom prst="line">
            <a:avLst/>
          </a:prstGeom>
          <a:noFill/>
          <a:ln w="28575" algn="ctr">
            <a:solidFill>
              <a:schemeClr val="bg1"/>
            </a:solidFill>
            <a:round/>
          </a:ln>
          <a:effectLst/>
          <a:extLst>
            <a:ext uri="{909E8E84-426E-40DD-AFC4-6F175D3DCCD1}">
              <a14:hiddenFill xmlns:a14="http://schemas.microsoft.com/office/drawing/2010/main">
                <a:noFill/>
              </a14:hiddenFill>
            </a:ext>
          </a:extLst>
        </p:spPr>
      </p:cxnSp>
      <p:cxnSp>
        <p:nvCxnSpPr>
          <p:cNvPr id="39952" name="直接连接符 20"/>
          <p:cNvCxnSpPr/>
          <p:nvPr/>
        </p:nvCxnSpPr>
        <p:spPr bwMode="auto">
          <a:xfrm flipH="1">
            <a:off x="511175" y="-26988"/>
            <a:ext cx="1588" cy="554038"/>
          </a:xfrm>
          <a:prstGeom prst="line">
            <a:avLst/>
          </a:prstGeom>
          <a:noFill/>
          <a:ln w="28575" algn="ctr">
            <a:solidFill>
              <a:schemeClr val="bg1"/>
            </a:solidFill>
            <a:round/>
          </a:ln>
          <a:effectLst/>
          <a:extLst>
            <a:ext uri="{909E8E84-426E-40DD-AFC4-6F175D3DCCD1}">
              <a14:hiddenFill xmlns:a14="http://schemas.microsoft.com/office/drawing/2010/main">
                <a:noFill/>
              </a14:hiddenFill>
            </a:ext>
          </a:extLst>
        </p:spPr>
      </p:cxnSp>
      <p:cxnSp>
        <p:nvCxnSpPr>
          <p:cNvPr id="39953" name="直接连接符 30"/>
          <p:cNvCxnSpPr/>
          <p:nvPr/>
        </p:nvCxnSpPr>
        <p:spPr bwMode="auto">
          <a:xfrm>
            <a:off x="576263" y="-26988"/>
            <a:ext cx="0" cy="298451"/>
          </a:xfrm>
          <a:prstGeom prst="line">
            <a:avLst/>
          </a:prstGeom>
          <a:noFill/>
          <a:ln w="28575" algn="ctr">
            <a:solidFill>
              <a:schemeClr val="bg1"/>
            </a:solidFill>
            <a:round/>
          </a:ln>
          <a:effectLst/>
          <a:extLst>
            <a:ext uri="{909E8E84-426E-40DD-AFC4-6F175D3DCCD1}">
              <a14:hiddenFill xmlns:a14="http://schemas.microsoft.com/office/drawing/2010/main">
                <a:noFill/>
              </a14:hiddenFill>
            </a:ext>
          </a:extLst>
        </p:spPr>
      </p:cxnSp>
      <p:sp>
        <p:nvSpPr>
          <p:cNvPr id="58" name="TextBox 19"/>
          <p:cNvSpPr txBox="1">
            <a:spLocks noChangeArrowheads="1"/>
          </p:cNvSpPr>
          <p:nvPr/>
        </p:nvSpPr>
        <p:spPr bwMode="auto">
          <a:xfrm>
            <a:off x="622300" y="142875"/>
            <a:ext cx="8545830" cy="5232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fontAlgn="base" hangingPunct="1">
              <a:spcBef>
                <a:spcPct val="0"/>
              </a:spcBef>
              <a:spcAft>
                <a:spcPct val="0"/>
              </a:spcAft>
            </a:pPr>
            <a:r>
              <a:rPr lang="zh-CN" altLang="en-US" sz="2800" b="1" dirty="0">
                <a:solidFill>
                  <a:prstClr val="white"/>
                </a:solidFill>
                <a:latin typeface="微软雅黑" panose="020B0503020204020204" pitchFamily="34" charset="-122"/>
                <a:ea typeface="微软雅黑" panose="020B0503020204020204" pitchFamily="34" charset="-122"/>
                <a:cs typeface="Arial" panose="020B0604020202020204" pitchFamily="34" charset="0"/>
              </a:rPr>
              <a:t>研究背景：社区搜索</a:t>
            </a:r>
            <a:endParaRPr lang="en-US" altLang="zh-CN" sz="2800" b="1" dirty="0">
              <a:solidFill>
                <a:prstClr val="white"/>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 name="灯片编号占位符 3"/>
          <p:cNvSpPr>
            <a:spLocks noGrp="1"/>
          </p:cNvSpPr>
          <p:nvPr>
            <p:ph type="sldNum" sz="quarter" idx="12"/>
          </p:nvPr>
        </p:nvSpPr>
        <p:spPr/>
        <p:txBody>
          <a:bodyPr/>
          <a:lstStyle/>
          <a:p>
            <a:fld id="{94B6E62B-4DEC-4954-AD3A-658470571C9E}" type="slidenum">
              <a:rPr lang="zh-CN" altLang="en-US" smtClean="0"/>
              <a:t>8</a:t>
            </a:fld>
            <a:endParaRPr lang="zh-CN" altLang="en-US" dirty="0"/>
          </a:p>
        </p:txBody>
      </p:sp>
      <p:sp>
        <p:nvSpPr>
          <p:cNvPr id="7" name="文本框 6">
            <a:extLst>
              <a:ext uri="{FF2B5EF4-FFF2-40B4-BE49-F238E27FC236}">
                <a16:creationId xmlns:a16="http://schemas.microsoft.com/office/drawing/2014/main" id="{E9BE4B76-3DDF-703F-8835-78D153268DEE}"/>
              </a:ext>
            </a:extLst>
          </p:cNvPr>
          <p:cNvSpPr txBox="1"/>
          <p:nvPr/>
        </p:nvSpPr>
        <p:spPr>
          <a:xfrm>
            <a:off x="820614" y="1246810"/>
            <a:ext cx="7502770" cy="1289905"/>
          </a:xfrm>
          <a:prstGeom prst="rect">
            <a:avLst/>
          </a:prstGeom>
          <a:noFill/>
        </p:spPr>
        <p:txBody>
          <a:bodyPr wrap="square">
            <a:spAutoFit/>
          </a:bodyPr>
          <a:lstStyle/>
          <a:p>
            <a:pPr marL="285750" indent="-285750">
              <a:lnSpc>
                <a:spcPct val="150000"/>
              </a:lnSpc>
              <a:buSzPct val="55000"/>
              <a:buFont typeface="Wingdings" pitchFamily="2" charset="2"/>
              <a:buChar char="Ø"/>
            </a:pPr>
            <a:r>
              <a:rPr lang="zh-CN" altLang="en-US" dirty="0">
                <a:latin typeface="Microsoft YaHei" panose="020B0503020204020204" pitchFamily="34" charset="-122"/>
                <a:ea typeface="Microsoft YaHei" panose="020B0503020204020204" pitchFamily="34" charset="-122"/>
              </a:rPr>
              <a:t>对比于传统</a:t>
            </a:r>
            <a:r>
              <a:rPr lang="en-US" altLang="zh-CN" dirty="0">
                <a:latin typeface="Microsoft YaHei" panose="020B0503020204020204" pitchFamily="34" charset="-122"/>
                <a:ea typeface="Microsoft YaHei" panose="020B0503020204020204" pitchFamily="34" charset="-122"/>
              </a:rPr>
              <a:t>CS</a:t>
            </a:r>
            <a:r>
              <a:rPr lang="zh-CN" altLang="en-US" dirty="0">
                <a:latin typeface="Microsoft YaHei" panose="020B0503020204020204" pitchFamily="34" charset="-122"/>
                <a:ea typeface="Microsoft YaHei" panose="020B0503020204020204" pitchFamily="34" charset="-122"/>
              </a:rPr>
              <a:t>算法，基于学习的</a:t>
            </a:r>
            <a:r>
              <a:rPr lang="en-US" altLang="zh-CN" b="1" dirty="0">
                <a:latin typeface="Microsoft YaHei" panose="020B0503020204020204" pitchFamily="34" charset="-122"/>
                <a:ea typeface="Microsoft YaHei" panose="020B0503020204020204" pitchFamily="34" charset="-122"/>
              </a:rPr>
              <a:t>ML/DL</a:t>
            </a:r>
            <a:r>
              <a:rPr lang="zh-CN" altLang="en-US" b="1" dirty="0">
                <a:latin typeface="Microsoft YaHei" panose="020B0503020204020204" pitchFamily="34" charset="-122"/>
                <a:ea typeface="Microsoft YaHei" panose="020B0503020204020204" pitchFamily="34" charset="-122"/>
              </a:rPr>
              <a:t>方法表现更好</a:t>
            </a:r>
            <a:endParaRPr lang="en-US" altLang="zh-CN" b="1" dirty="0">
              <a:latin typeface="Microsoft YaHei" panose="020B0503020204020204" pitchFamily="34" charset="-122"/>
              <a:ea typeface="Microsoft YaHei" panose="020B0503020204020204" pitchFamily="34" charset="-122"/>
            </a:endParaRPr>
          </a:p>
          <a:p>
            <a:pPr marL="285750" indent="-285750">
              <a:lnSpc>
                <a:spcPct val="150000"/>
              </a:lnSpc>
              <a:buSzPct val="55000"/>
              <a:buFont typeface="Wingdings" pitchFamily="2" charset="2"/>
              <a:buChar char="Ø"/>
            </a:pPr>
            <a:r>
              <a:rPr lang="zh-CN" altLang="en-US" dirty="0">
                <a:latin typeface="Microsoft YaHei" panose="020B0503020204020204" pitchFamily="34" charset="-122"/>
                <a:ea typeface="Microsoft YaHei" panose="020B0503020204020204" pitchFamily="34" charset="-122"/>
              </a:rPr>
              <a:t>然而，现有的</a:t>
            </a:r>
            <a:r>
              <a:rPr lang="en-US" altLang="zh-CN" b="1" dirty="0">
                <a:latin typeface="Microsoft YaHei" panose="020B0503020204020204" pitchFamily="34" charset="-122"/>
                <a:ea typeface="Microsoft YaHei" panose="020B0503020204020204" pitchFamily="34" charset="-122"/>
              </a:rPr>
              <a:t>ML/DL</a:t>
            </a:r>
            <a:r>
              <a:rPr lang="zh-CN" altLang="en-US" b="1" dirty="0">
                <a:latin typeface="Microsoft YaHei" panose="020B0503020204020204" pitchFamily="34" charset="-122"/>
                <a:ea typeface="Microsoft YaHei" panose="020B0503020204020204" pitchFamily="34" charset="-122"/>
              </a:rPr>
              <a:t>方法依赖于大量的标注数据</a:t>
            </a:r>
            <a:r>
              <a:rPr lang="zh-CN" altLang="en-US" dirty="0">
                <a:latin typeface="Microsoft YaHei" panose="020B0503020204020204" pitchFamily="34" charset="-122"/>
                <a:ea typeface="Microsoft YaHei" panose="020B0503020204020204" pitchFamily="34" charset="-122"/>
              </a:rPr>
              <a:t>，当用户无法提供足够的高质量真实数据时，性能将会降低</a:t>
            </a:r>
            <a:endParaRPr lang="en-US" altLang="zh-CN" dirty="0">
              <a:latin typeface="Microsoft YaHei" panose="020B0503020204020204" pitchFamily="34" charset="-122"/>
              <a:ea typeface="Microsoft YaHei" panose="020B0503020204020204" pitchFamily="34" charset="-122"/>
            </a:endParaRPr>
          </a:p>
        </p:txBody>
      </p:sp>
      <p:grpSp>
        <p:nvGrpSpPr>
          <p:cNvPr id="6" name="组合 5">
            <a:extLst>
              <a:ext uri="{FF2B5EF4-FFF2-40B4-BE49-F238E27FC236}">
                <a16:creationId xmlns:a16="http://schemas.microsoft.com/office/drawing/2014/main" id="{DCD8AFFB-1339-B5BA-187B-53FC5691AEFD}"/>
              </a:ext>
            </a:extLst>
          </p:cNvPr>
          <p:cNvGrpSpPr/>
          <p:nvPr/>
        </p:nvGrpSpPr>
        <p:grpSpPr>
          <a:xfrm>
            <a:off x="4041003" y="2709530"/>
            <a:ext cx="4474347" cy="730316"/>
            <a:chOff x="3202486" y="2424739"/>
            <a:chExt cx="4474347" cy="730316"/>
          </a:xfrm>
        </p:grpSpPr>
        <p:sp>
          <p:nvSpPr>
            <p:cNvPr id="12" name="下箭头 11">
              <a:extLst>
                <a:ext uri="{FF2B5EF4-FFF2-40B4-BE49-F238E27FC236}">
                  <a16:creationId xmlns:a16="http://schemas.microsoft.com/office/drawing/2014/main" id="{6BA981AA-4747-CA93-3555-15F9FABACAA3}"/>
                </a:ext>
              </a:extLst>
            </p:cNvPr>
            <p:cNvSpPr/>
            <p:nvPr/>
          </p:nvSpPr>
          <p:spPr>
            <a:xfrm>
              <a:off x="3202486" y="2424739"/>
              <a:ext cx="444500" cy="638324"/>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8" name="文本框 27">
              <a:extLst>
                <a:ext uri="{FF2B5EF4-FFF2-40B4-BE49-F238E27FC236}">
                  <a16:creationId xmlns:a16="http://schemas.microsoft.com/office/drawing/2014/main" id="{7C6295E9-784E-C743-1F03-45509B1EE1A5}"/>
                </a:ext>
              </a:extLst>
            </p:cNvPr>
            <p:cNvSpPr txBox="1"/>
            <p:nvPr/>
          </p:nvSpPr>
          <p:spPr>
            <a:xfrm>
              <a:off x="3880960" y="2736927"/>
              <a:ext cx="3232112" cy="418128"/>
            </a:xfrm>
            <a:prstGeom prst="rect">
              <a:avLst/>
            </a:prstGeom>
            <a:noFill/>
          </p:spPr>
          <p:txBody>
            <a:bodyPr wrap="square">
              <a:spAutoFit/>
            </a:bodyPr>
            <a:lstStyle/>
            <a:p>
              <a:pPr>
                <a:lnSpc>
                  <a:spcPct val="150000"/>
                </a:lnSpc>
                <a:buSzPct val="100000"/>
              </a:pPr>
              <a:r>
                <a:rPr lang="zh-CN" altLang="en-US" sz="1600" b="1" dirty="0">
                  <a:solidFill>
                    <a:srgbClr val="406FB3"/>
                  </a:solidFill>
                  <a:latin typeface="Microsoft YaHei" panose="020B0503020204020204" pitchFamily="34" charset="-122"/>
                  <a:ea typeface="Microsoft YaHei" panose="020B0503020204020204" pitchFamily="34" charset="-122"/>
                </a:rPr>
                <a:t>在数据稀疏场景下怎么办？</a:t>
              </a:r>
              <a:endParaRPr lang="en-US" altLang="zh-CN" sz="1600" b="1" dirty="0">
                <a:solidFill>
                  <a:srgbClr val="406FB3"/>
                </a:solidFill>
                <a:latin typeface="Microsoft YaHei" panose="020B0503020204020204" pitchFamily="34" charset="-122"/>
                <a:ea typeface="Microsoft YaHei" panose="020B0503020204020204" pitchFamily="34" charset="-122"/>
              </a:endParaRPr>
            </a:p>
          </p:txBody>
        </p:sp>
        <p:sp>
          <p:nvSpPr>
            <p:cNvPr id="30" name="文本框 29">
              <a:extLst>
                <a:ext uri="{FF2B5EF4-FFF2-40B4-BE49-F238E27FC236}">
                  <a16:creationId xmlns:a16="http://schemas.microsoft.com/office/drawing/2014/main" id="{5627CCEE-BDFD-920B-6DD1-0A4151B72B81}"/>
                </a:ext>
              </a:extLst>
            </p:cNvPr>
            <p:cNvSpPr txBox="1"/>
            <p:nvPr/>
          </p:nvSpPr>
          <p:spPr>
            <a:xfrm>
              <a:off x="3880960" y="2474560"/>
              <a:ext cx="3795873" cy="338554"/>
            </a:xfrm>
            <a:prstGeom prst="rect">
              <a:avLst/>
            </a:prstGeom>
            <a:noFill/>
          </p:spPr>
          <p:txBody>
            <a:bodyPr wrap="square">
              <a:spAutoFit/>
            </a:bodyPr>
            <a:lstStyle/>
            <a:p>
              <a:r>
                <a:rPr lang="zh-CN" altLang="en-US" sz="1600" b="1" dirty="0">
                  <a:solidFill>
                    <a:srgbClr val="406FB3"/>
                  </a:solidFill>
                  <a:latin typeface="Microsoft YaHei" panose="020B0503020204020204" pitchFamily="34" charset="-122"/>
                  <a:ea typeface="Microsoft YaHei" panose="020B0503020204020204" pitchFamily="34" charset="-122"/>
                </a:rPr>
                <a:t>收集和标注真实数据非常耗时耗力</a:t>
              </a:r>
              <a:endParaRPr lang="zh-CN" altLang="en-US" sz="1600" b="1" dirty="0">
                <a:solidFill>
                  <a:srgbClr val="406FB3"/>
                </a:solidFill>
              </a:endParaRPr>
            </a:p>
          </p:txBody>
        </p:sp>
      </p:grpSp>
      <p:sp>
        <p:nvSpPr>
          <p:cNvPr id="3" name="圆角矩形 2">
            <a:extLst>
              <a:ext uri="{FF2B5EF4-FFF2-40B4-BE49-F238E27FC236}">
                <a16:creationId xmlns:a16="http://schemas.microsoft.com/office/drawing/2014/main" id="{71018684-A433-3BB4-0EA5-7C96408CB0D7}"/>
              </a:ext>
            </a:extLst>
          </p:cNvPr>
          <p:cNvSpPr/>
          <p:nvPr/>
        </p:nvSpPr>
        <p:spPr>
          <a:xfrm>
            <a:off x="820615" y="3727334"/>
            <a:ext cx="7502769" cy="2341529"/>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框 4">
            <a:extLst>
              <a:ext uri="{FF2B5EF4-FFF2-40B4-BE49-F238E27FC236}">
                <a16:creationId xmlns:a16="http://schemas.microsoft.com/office/drawing/2014/main" id="{3D1B1B15-B738-3200-B276-6525FE100455}"/>
              </a:ext>
            </a:extLst>
          </p:cNvPr>
          <p:cNvSpPr txBox="1"/>
          <p:nvPr/>
        </p:nvSpPr>
        <p:spPr>
          <a:xfrm>
            <a:off x="1357735" y="4095059"/>
            <a:ext cx="6255535" cy="1344535"/>
          </a:xfrm>
          <a:prstGeom prst="rect">
            <a:avLst/>
          </a:prstGeom>
          <a:noFill/>
        </p:spPr>
        <p:txBody>
          <a:bodyPr wrap="square">
            <a:spAutoFit/>
          </a:bodyPr>
          <a:lstStyle/>
          <a:p>
            <a:pPr algn="ctr"/>
            <a:r>
              <a:rPr lang="zh-CN" altLang="en-US" sz="2000" b="1" dirty="0">
                <a:solidFill>
                  <a:schemeClr val="bg1"/>
                </a:solidFill>
                <a:latin typeface="Microsoft YaHei" panose="020B0503020204020204" pitchFamily="34" charset="-122"/>
                <a:ea typeface="Microsoft YaHei" panose="020B0503020204020204" pitchFamily="34" charset="-122"/>
              </a:rPr>
              <a:t>本文研究问题</a:t>
            </a:r>
            <a:endParaRPr lang="en-US" altLang="zh-CN" sz="2000" b="1" dirty="0">
              <a:solidFill>
                <a:schemeClr val="bg1"/>
              </a:solidFill>
              <a:latin typeface="Microsoft YaHei" panose="020B0503020204020204" pitchFamily="34" charset="-122"/>
              <a:ea typeface="Microsoft YaHei" panose="020B0503020204020204" pitchFamily="34" charset="-122"/>
            </a:endParaRPr>
          </a:p>
          <a:p>
            <a:pPr algn="ctr"/>
            <a:endParaRPr lang="en-US" altLang="zh-CN" sz="2000" b="1" dirty="0">
              <a:solidFill>
                <a:schemeClr val="bg1"/>
              </a:solidFill>
              <a:latin typeface="Microsoft YaHei" panose="020B0503020204020204" pitchFamily="34" charset="-122"/>
              <a:ea typeface="Microsoft YaHei" panose="020B0503020204020204" pitchFamily="34" charset="-122"/>
            </a:endParaRPr>
          </a:p>
          <a:p>
            <a:pPr>
              <a:lnSpc>
                <a:spcPct val="120000"/>
              </a:lnSpc>
            </a:pPr>
            <a:r>
              <a:rPr lang="zh-CN" altLang="en-US" b="1" dirty="0">
                <a:solidFill>
                  <a:schemeClr val="bg1"/>
                </a:solidFill>
                <a:latin typeface="Microsoft YaHei" panose="020B0503020204020204" pitchFamily="34" charset="-122"/>
                <a:ea typeface="Microsoft YaHei" panose="020B0503020204020204" pitchFamily="34" charset="-122"/>
              </a:rPr>
              <a:t>在</a:t>
            </a:r>
            <a:r>
              <a:rPr lang="zh-CN" altLang="en-US" b="1" dirty="0">
                <a:solidFill>
                  <a:schemeClr val="accent4"/>
                </a:solidFill>
                <a:latin typeface="Microsoft YaHei" panose="020B0503020204020204" pitchFamily="34" charset="-122"/>
                <a:ea typeface="Microsoft YaHei" panose="020B0503020204020204" pitchFamily="34" charset="-122"/>
              </a:rPr>
              <a:t>数据稀疏</a:t>
            </a:r>
            <a:r>
              <a:rPr lang="zh-CN" altLang="en-US" b="1" dirty="0">
                <a:solidFill>
                  <a:schemeClr val="bg1"/>
                </a:solidFill>
                <a:latin typeface="Microsoft YaHei" panose="020B0503020204020204" pitchFamily="34" charset="-122"/>
                <a:ea typeface="Microsoft YaHei" panose="020B0503020204020204" pitchFamily="34" charset="-122"/>
              </a:rPr>
              <a:t>的场景下，如何基于</a:t>
            </a:r>
            <a:r>
              <a:rPr lang="zh-CN" altLang="en-US" b="1" dirty="0">
                <a:solidFill>
                  <a:schemeClr val="accent4"/>
                </a:solidFill>
                <a:latin typeface="Microsoft YaHei" panose="020B0503020204020204" pitchFamily="34" charset="-122"/>
                <a:ea typeface="Microsoft YaHei" panose="020B0503020204020204" pitchFamily="34" charset="-122"/>
              </a:rPr>
              <a:t>机器学习</a:t>
            </a:r>
            <a:r>
              <a:rPr lang="zh-CN" altLang="en-US" b="1" dirty="0">
                <a:solidFill>
                  <a:schemeClr val="bg1"/>
                </a:solidFill>
                <a:latin typeface="Microsoft YaHei" panose="020B0503020204020204" pitchFamily="34" charset="-122"/>
                <a:ea typeface="Microsoft YaHei" panose="020B0503020204020204" pitchFamily="34" charset="-122"/>
              </a:rPr>
              <a:t>的方法来高效完成社区搜索的任务？</a:t>
            </a:r>
          </a:p>
        </p:txBody>
      </p:sp>
    </p:spTree>
    <p:extLst>
      <p:ext uri="{BB962C8B-B14F-4D97-AF65-F5344CB8AC3E}">
        <p14:creationId xmlns:p14="http://schemas.microsoft.com/office/powerpoint/2010/main" val="4198789969"/>
      </p:ext>
    </p:extLst>
  </p:cSld>
  <p:clrMapOvr>
    <a:masterClrMapping/>
  </p:clrMapOvr>
  <mc:AlternateContent xmlns:mc="http://schemas.openxmlformats.org/markup-compatibility/2006" xmlns:p14="http://schemas.microsoft.com/office/powerpoint/2010/main">
    <mc:Choice Requires="p14">
      <p:transition spd="med" p14:dur="700">
        <p:wipe/>
      </p:transition>
    </mc:Choice>
    <mc:Fallback xmlns="">
      <p:transition spd="med">
        <p:wip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标题 3"/>
          <p:cNvSpPr txBox="1"/>
          <p:nvPr/>
        </p:nvSpPr>
        <p:spPr>
          <a:xfrm>
            <a:off x="0" y="-26988"/>
            <a:ext cx="9144000" cy="863601"/>
          </a:xfrm>
          <a:prstGeom prst="rect">
            <a:avLst/>
          </a:prstGeom>
          <a:solidFill>
            <a:srgbClr val="02409A"/>
          </a:solidFill>
          <a:ln>
            <a:noFill/>
          </a:ln>
          <a:effectLst/>
        </p:spPr>
        <p:txBody>
          <a:bodyPr tIns="0" bIns="0" anchor="ctr"/>
          <a:lstStyle/>
          <a:p>
            <a:pPr algn="ctr">
              <a:spcBef>
                <a:spcPct val="0"/>
              </a:spcBef>
              <a:defRPr/>
            </a:pPr>
            <a:endParaRPr lang="zh-CN" altLang="en-US" sz="4800" b="1" dirty="0">
              <a:solidFill>
                <a:prstClr val="white"/>
              </a:solidFill>
              <a:latin typeface="微软雅黑" panose="020B0503020204020204" pitchFamily="34" charset="-122"/>
              <a:ea typeface="微软雅黑" panose="020B0503020204020204" pitchFamily="34" charset="-122"/>
            </a:endParaRPr>
          </a:p>
        </p:txBody>
      </p:sp>
      <p:cxnSp>
        <p:nvCxnSpPr>
          <p:cNvPr id="39951" name="直接连接符 19"/>
          <p:cNvCxnSpPr/>
          <p:nvPr/>
        </p:nvCxnSpPr>
        <p:spPr bwMode="auto">
          <a:xfrm flipH="1">
            <a:off x="449263" y="-25400"/>
            <a:ext cx="1587" cy="841375"/>
          </a:xfrm>
          <a:prstGeom prst="line">
            <a:avLst/>
          </a:prstGeom>
          <a:noFill/>
          <a:ln w="28575" algn="ctr">
            <a:solidFill>
              <a:schemeClr val="bg1"/>
            </a:solidFill>
            <a:round/>
          </a:ln>
          <a:effectLst/>
          <a:extLst>
            <a:ext uri="{909E8E84-426E-40DD-AFC4-6F175D3DCCD1}">
              <a14:hiddenFill xmlns:a14="http://schemas.microsoft.com/office/drawing/2010/main">
                <a:noFill/>
              </a14:hiddenFill>
            </a:ext>
          </a:extLst>
        </p:spPr>
      </p:cxnSp>
      <p:cxnSp>
        <p:nvCxnSpPr>
          <p:cNvPr id="39952" name="直接连接符 20"/>
          <p:cNvCxnSpPr/>
          <p:nvPr/>
        </p:nvCxnSpPr>
        <p:spPr bwMode="auto">
          <a:xfrm flipH="1">
            <a:off x="511175" y="-26988"/>
            <a:ext cx="1588" cy="554038"/>
          </a:xfrm>
          <a:prstGeom prst="line">
            <a:avLst/>
          </a:prstGeom>
          <a:noFill/>
          <a:ln w="28575" algn="ctr">
            <a:solidFill>
              <a:schemeClr val="bg1"/>
            </a:solidFill>
            <a:round/>
          </a:ln>
          <a:effectLst/>
          <a:extLst>
            <a:ext uri="{909E8E84-426E-40DD-AFC4-6F175D3DCCD1}">
              <a14:hiddenFill xmlns:a14="http://schemas.microsoft.com/office/drawing/2010/main">
                <a:noFill/>
              </a14:hiddenFill>
            </a:ext>
          </a:extLst>
        </p:spPr>
      </p:cxnSp>
      <p:cxnSp>
        <p:nvCxnSpPr>
          <p:cNvPr id="39953" name="直接连接符 30"/>
          <p:cNvCxnSpPr/>
          <p:nvPr/>
        </p:nvCxnSpPr>
        <p:spPr bwMode="auto">
          <a:xfrm>
            <a:off x="576263" y="-26988"/>
            <a:ext cx="0" cy="298451"/>
          </a:xfrm>
          <a:prstGeom prst="line">
            <a:avLst/>
          </a:prstGeom>
          <a:noFill/>
          <a:ln w="28575" algn="ctr">
            <a:solidFill>
              <a:schemeClr val="bg1"/>
            </a:solidFill>
            <a:round/>
          </a:ln>
          <a:effectLst/>
          <a:extLst>
            <a:ext uri="{909E8E84-426E-40DD-AFC4-6F175D3DCCD1}">
              <a14:hiddenFill xmlns:a14="http://schemas.microsoft.com/office/drawing/2010/main">
                <a:noFill/>
              </a14:hiddenFill>
            </a:ext>
          </a:extLst>
        </p:spPr>
      </p:cxnSp>
      <p:sp>
        <p:nvSpPr>
          <p:cNvPr id="58" name="TextBox 19"/>
          <p:cNvSpPr txBox="1">
            <a:spLocks noChangeArrowheads="1"/>
          </p:cNvSpPr>
          <p:nvPr/>
        </p:nvSpPr>
        <p:spPr bwMode="auto">
          <a:xfrm>
            <a:off x="622300" y="142875"/>
            <a:ext cx="8545830" cy="5232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fontAlgn="base" hangingPunct="1">
              <a:spcBef>
                <a:spcPct val="0"/>
              </a:spcBef>
              <a:spcAft>
                <a:spcPct val="0"/>
              </a:spcAft>
            </a:pPr>
            <a:r>
              <a:rPr lang="zh-CN" altLang="en-US" sz="2800" b="1" dirty="0">
                <a:solidFill>
                  <a:prstClr val="white"/>
                </a:solidFill>
                <a:latin typeface="微软雅黑" panose="020B0503020204020204" pitchFamily="34" charset="-122"/>
                <a:ea typeface="微软雅黑" panose="020B0503020204020204" pitchFamily="34" charset="-122"/>
                <a:cs typeface="Arial" panose="020B0604020202020204" pitchFamily="34" charset="0"/>
              </a:rPr>
              <a:t>研究背景：社区搜索</a:t>
            </a:r>
            <a:endParaRPr lang="en-US" altLang="zh-CN" sz="2800" b="1" dirty="0">
              <a:solidFill>
                <a:prstClr val="white"/>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 name="灯片编号占位符 3"/>
          <p:cNvSpPr>
            <a:spLocks noGrp="1"/>
          </p:cNvSpPr>
          <p:nvPr>
            <p:ph type="sldNum" sz="quarter" idx="12"/>
          </p:nvPr>
        </p:nvSpPr>
        <p:spPr/>
        <p:txBody>
          <a:bodyPr/>
          <a:lstStyle/>
          <a:p>
            <a:fld id="{94B6E62B-4DEC-4954-AD3A-658470571C9E}" type="slidenum">
              <a:rPr lang="zh-CN" altLang="en-US" smtClean="0"/>
              <a:t>9</a:t>
            </a:fld>
            <a:endParaRPr lang="zh-CN" altLang="en-US"/>
          </a:p>
        </p:txBody>
      </p:sp>
      <p:sp>
        <p:nvSpPr>
          <p:cNvPr id="3" name="文本框 2">
            <a:extLst>
              <a:ext uri="{FF2B5EF4-FFF2-40B4-BE49-F238E27FC236}">
                <a16:creationId xmlns:a16="http://schemas.microsoft.com/office/drawing/2014/main" id="{3E984F1D-FCE5-11A5-0B01-0B5CDFB89DB5}"/>
              </a:ext>
            </a:extLst>
          </p:cNvPr>
          <p:cNvSpPr txBox="1"/>
          <p:nvPr/>
        </p:nvSpPr>
        <p:spPr>
          <a:xfrm>
            <a:off x="618087" y="1902877"/>
            <a:ext cx="7806592" cy="1526123"/>
          </a:xfrm>
          <a:prstGeom prst="rect">
            <a:avLst/>
          </a:prstGeom>
          <a:noFill/>
        </p:spPr>
        <p:txBody>
          <a:bodyPr wrap="square">
            <a:spAutoFit/>
          </a:bodyPr>
          <a:lstStyle/>
          <a:p>
            <a:pPr marL="285750" indent="-285750">
              <a:lnSpc>
                <a:spcPct val="150000"/>
              </a:lnSpc>
              <a:buSzPct val="55000"/>
              <a:buFont typeface="Wingdings" pitchFamily="2" charset="2"/>
              <a:buChar char="Ø"/>
            </a:pPr>
            <a:r>
              <a:rPr lang="en-US" altLang="zh-CN" sz="1600" dirty="0">
                <a:latin typeface="Microsoft YaHei" panose="020B0503020204020204" pitchFamily="34" charset="-122"/>
                <a:ea typeface="Microsoft YaHei" panose="020B0503020204020204" pitchFamily="34" charset="-122"/>
              </a:rPr>
              <a:t>CS</a:t>
            </a:r>
            <a:r>
              <a:rPr lang="zh-CN" altLang="en-US" sz="1600" dirty="0">
                <a:latin typeface="Microsoft YaHei" panose="020B0503020204020204" pitchFamily="34" charset="-122"/>
                <a:ea typeface="Microsoft YaHei" panose="020B0503020204020204" pitchFamily="34" charset="-122"/>
              </a:rPr>
              <a:t>任务下</a:t>
            </a:r>
            <a:r>
              <a:rPr lang="zh-CN" altLang="en" sz="1600" b="1" dirty="0">
                <a:solidFill>
                  <a:srgbClr val="00409A"/>
                </a:solidFill>
                <a:latin typeface="Microsoft YaHei" panose="020B0503020204020204" pitchFamily="34" charset="-122"/>
                <a:ea typeface="Microsoft YaHei" panose="020B0503020204020204" pitchFamily="34" charset="-122"/>
              </a:rPr>
              <a:t>基于</a:t>
            </a:r>
            <a:r>
              <a:rPr lang="zh-CN" altLang="en-US" sz="1600" b="1" dirty="0">
                <a:solidFill>
                  <a:srgbClr val="00409A"/>
                </a:solidFill>
                <a:latin typeface="Microsoft YaHei" panose="020B0503020204020204" pitchFamily="34" charset="-122"/>
                <a:ea typeface="Microsoft YaHei" panose="020B0503020204020204" pitchFamily="34" charset="-122"/>
              </a:rPr>
              <a:t>直觉的隐式先验知识</a:t>
            </a:r>
            <a:r>
              <a:rPr lang="zh-CN" altLang="en-US" sz="1600" dirty="0">
                <a:latin typeface="Microsoft YaHei" panose="020B0503020204020204" pitchFamily="34" charset="-122"/>
                <a:ea typeface="Microsoft YaHei" panose="020B0503020204020204" pitchFamily="34" charset="-122"/>
              </a:rPr>
              <a:t>：比如在任何图的任何查询中，一个社区即是其中部分紧密连接且有着与查询节点相似属性的节点集合。</a:t>
            </a:r>
          </a:p>
          <a:p>
            <a:pPr marL="285750" indent="-285750">
              <a:lnSpc>
                <a:spcPct val="150000"/>
              </a:lnSpc>
              <a:buSzPct val="55000"/>
              <a:buFont typeface="Wingdings" pitchFamily="2" charset="2"/>
              <a:buChar char="Ø"/>
            </a:pPr>
            <a:r>
              <a:rPr lang="zh-CN" altLang="en-US" sz="1600" dirty="0">
                <a:latin typeface="Microsoft YaHei" panose="020B0503020204020204" pitchFamily="34" charset="-122"/>
                <a:ea typeface="Microsoft YaHei" panose="020B0503020204020204" pitchFamily="34" charset="-122"/>
              </a:rPr>
              <a:t>即便在真实世界或者局部搜索具有</a:t>
            </a:r>
            <a:r>
              <a:rPr lang="zh-CN" altLang="en-US" sz="1600" b="1" dirty="0">
                <a:solidFill>
                  <a:srgbClr val="00409A"/>
                </a:solidFill>
                <a:latin typeface="Microsoft YaHei" panose="020B0503020204020204" pitchFamily="34" charset="-122"/>
                <a:ea typeface="Microsoft YaHei" panose="020B0503020204020204" pitchFamily="34" charset="-122"/>
              </a:rPr>
              <a:t>多样的形式</a:t>
            </a:r>
            <a:r>
              <a:rPr lang="zh-CN" altLang="en-US" sz="1600" dirty="0">
                <a:latin typeface="Microsoft YaHei" panose="020B0503020204020204" pitchFamily="34" charset="-122"/>
                <a:ea typeface="Microsoft YaHei" panose="020B0503020204020204" pitchFamily="34" charset="-122"/>
              </a:rPr>
              <a:t>，但是这个思路总是可行的，是</a:t>
            </a:r>
            <a:r>
              <a:rPr lang="zh-CN" altLang="en-US" sz="1600" b="1" dirty="0">
                <a:solidFill>
                  <a:srgbClr val="00409A"/>
                </a:solidFill>
                <a:latin typeface="Microsoft YaHei" panose="020B0503020204020204" pitchFamily="34" charset="-122"/>
                <a:ea typeface="Microsoft YaHei" panose="020B0503020204020204" pitchFamily="34" charset="-122"/>
              </a:rPr>
              <a:t>现在</a:t>
            </a:r>
            <a:r>
              <a:rPr lang="en" altLang="zh-CN" sz="1600" b="1" dirty="0">
                <a:solidFill>
                  <a:srgbClr val="00409A"/>
                </a:solidFill>
                <a:latin typeface="Microsoft YaHei" panose="020B0503020204020204" pitchFamily="34" charset="-122"/>
                <a:ea typeface="Microsoft YaHei" panose="020B0503020204020204" pitchFamily="34" charset="-122"/>
              </a:rPr>
              <a:t>CS</a:t>
            </a:r>
            <a:r>
              <a:rPr lang="zh-CN" altLang="en-US" sz="1600" b="1" dirty="0">
                <a:solidFill>
                  <a:srgbClr val="00409A"/>
                </a:solidFill>
                <a:latin typeface="Microsoft YaHei" panose="020B0503020204020204" pitchFamily="34" charset="-122"/>
                <a:ea typeface="Microsoft YaHei" panose="020B0503020204020204" pitchFamily="34" charset="-122"/>
              </a:rPr>
              <a:t>算法的设计原则</a:t>
            </a:r>
            <a:r>
              <a:rPr lang="zh-CN" altLang="en-US" sz="1600" dirty="0">
                <a:latin typeface="Microsoft YaHei" panose="020B0503020204020204" pitchFamily="34" charset="-122"/>
                <a:ea typeface="Microsoft YaHei" panose="020B0503020204020204" pitchFamily="34" charset="-122"/>
              </a:rPr>
              <a:t>。</a:t>
            </a:r>
          </a:p>
        </p:txBody>
      </p:sp>
      <p:pic>
        <p:nvPicPr>
          <p:cNvPr id="9" name="object 4">
            <a:extLst>
              <a:ext uri="{FF2B5EF4-FFF2-40B4-BE49-F238E27FC236}">
                <a16:creationId xmlns:a16="http://schemas.microsoft.com/office/drawing/2014/main" id="{30669845-311A-94F6-2200-D640D34D9FB6}"/>
              </a:ext>
            </a:extLst>
          </p:cNvPr>
          <p:cNvPicPr/>
          <p:nvPr/>
        </p:nvPicPr>
        <p:blipFill>
          <a:blip r:embed="rId3" cstate="print"/>
          <a:stretch>
            <a:fillRect/>
          </a:stretch>
        </p:blipFill>
        <p:spPr>
          <a:xfrm>
            <a:off x="5560671" y="3731298"/>
            <a:ext cx="3171605" cy="2426155"/>
          </a:xfrm>
          <a:prstGeom prst="rect">
            <a:avLst/>
          </a:prstGeom>
        </p:spPr>
      </p:pic>
      <p:pic>
        <p:nvPicPr>
          <p:cNvPr id="11" name="object 4">
            <a:extLst>
              <a:ext uri="{FF2B5EF4-FFF2-40B4-BE49-F238E27FC236}">
                <a16:creationId xmlns:a16="http://schemas.microsoft.com/office/drawing/2014/main" id="{8A0DF295-AEE5-91F9-C39F-3E42ED6C9152}"/>
              </a:ext>
            </a:extLst>
          </p:cNvPr>
          <p:cNvPicPr/>
          <p:nvPr/>
        </p:nvPicPr>
        <p:blipFill rotWithShape="1">
          <a:blip r:embed="rId4" cstate="print"/>
          <a:srcRect l="2202" b="4232"/>
          <a:stretch/>
        </p:blipFill>
        <p:spPr>
          <a:xfrm>
            <a:off x="461747" y="3731298"/>
            <a:ext cx="4975354" cy="2426155"/>
          </a:xfrm>
          <a:prstGeom prst="rect">
            <a:avLst/>
          </a:prstGeom>
        </p:spPr>
      </p:pic>
      <p:grpSp>
        <p:nvGrpSpPr>
          <p:cNvPr id="6" name="组合 5">
            <a:extLst>
              <a:ext uri="{FF2B5EF4-FFF2-40B4-BE49-F238E27FC236}">
                <a16:creationId xmlns:a16="http://schemas.microsoft.com/office/drawing/2014/main" id="{611FA2DF-8CF2-C106-FB27-1F8438C9A860}"/>
              </a:ext>
            </a:extLst>
          </p:cNvPr>
          <p:cNvGrpSpPr/>
          <p:nvPr/>
        </p:nvGrpSpPr>
        <p:grpSpPr>
          <a:xfrm>
            <a:off x="618087" y="1151844"/>
            <a:ext cx="7907826" cy="634601"/>
            <a:chOff x="774211" y="2433955"/>
            <a:chExt cx="7907826" cy="634601"/>
          </a:xfrm>
        </p:grpSpPr>
        <p:sp>
          <p:nvSpPr>
            <p:cNvPr id="2" name="圆角矩形 1">
              <a:extLst>
                <a:ext uri="{FF2B5EF4-FFF2-40B4-BE49-F238E27FC236}">
                  <a16:creationId xmlns:a16="http://schemas.microsoft.com/office/drawing/2014/main" id="{C0FD5403-BFE3-BCE7-0C5C-EA84A2CB3C20}"/>
                </a:ext>
              </a:extLst>
            </p:cNvPr>
            <p:cNvSpPr/>
            <p:nvPr/>
          </p:nvSpPr>
          <p:spPr>
            <a:xfrm>
              <a:off x="774211" y="2433955"/>
              <a:ext cx="7907826" cy="634601"/>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框 4">
              <a:extLst>
                <a:ext uri="{FF2B5EF4-FFF2-40B4-BE49-F238E27FC236}">
                  <a16:creationId xmlns:a16="http://schemas.microsoft.com/office/drawing/2014/main" id="{06769CA4-3319-C54F-F710-E30653D510F6}"/>
                </a:ext>
              </a:extLst>
            </p:cNvPr>
            <p:cNvSpPr txBox="1"/>
            <p:nvPr/>
          </p:nvSpPr>
          <p:spPr>
            <a:xfrm>
              <a:off x="871696" y="2462701"/>
              <a:ext cx="7650004" cy="458908"/>
            </a:xfrm>
            <a:prstGeom prst="rect">
              <a:avLst/>
            </a:prstGeom>
            <a:noFill/>
          </p:spPr>
          <p:txBody>
            <a:bodyPr wrap="square">
              <a:spAutoFit/>
            </a:bodyPr>
            <a:lstStyle/>
            <a:p>
              <a:pPr>
                <a:lnSpc>
                  <a:spcPct val="150000"/>
                </a:lnSpc>
                <a:buSzPct val="55000"/>
              </a:pPr>
              <a:r>
                <a:rPr lang="zh-CN" altLang="en-US" b="1" dirty="0">
                  <a:solidFill>
                    <a:schemeClr val="bg1"/>
                  </a:solidFill>
                  <a:latin typeface="Microsoft YaHei" panose="020B0503020204020204" pitchFamily="34" charset="-122"/>
                  <a:ea typeface="Microsoft YaHei" panose="020B0503020204020204" pitchFamily="34" charset="-122"/>
                </a:rPr>
                <a:t>思路：在数据稀疏场景下，从多个任务中挖掘</a:t>
              </a:r>
              <a:r>
                <a:rPr lang="zh-CN" altLang="en-US" b="1" dirty="0">
                  <a:solidFill>
                    <a:schemeClr val="accent4"/>
                  </a:solidFill>
                  <a:latin typeface="Microsoft YaHei" panose="020B0503020204020204" pitchFamily="34" charset="-122"/>
                  <a:ea typeface="Microsoft YaHei" panose="020B0503020204020204" pitchFamily="34" charset="-122"/>
                </a:rPr>
                <a:t>先验知识</a:t>
              </a:r>
              <a:r>
                <a:rPr lang="zh-CN" altLang="en-US" b="1" dirty="0">
                  <a:solidFill>
                    <a:schemeClr val="bg1"/>
                  </a:solidFill>
                  <a:latin typeface="Microsoft YaHei" panose="020B0503020204020204" pitchFamily="34" charset="-122"/>
                  <a:ea typeface="Microsoft YaHei" panose="020B0503020204020204" pitchFamily="34" charset="-122"/>
                </a:rPr>
                <a:t>并融入到</a:t>
              </a:r>
              <a:r>
                <a:rPr lang="en-US" altLang="zh-CN" b="1" dirty="0">
                  <a:solidFill>
                    <a:schemeClr val="bg1"/>
                  </a:solidFill>
                  <a:latin typeface="Microsoft YaHei" panose="020B0503020204020204" pitchFamily="34" charset="-122"/>
                  <a:ea typeface="Microsoft YaHei" panose="020B0503020204020204" pitchFamily="34" charset="-122"/>
                </a:rPr>
                <a:t>ML</a:t>
              </a:r>
              <a:r>
                <a:rPr lang="zh-CN" altLang="en-US" b="1" dirty="0">
                  <a:solidFill>
                    <a:schemeClr val="bg1"/>
                  </a:solidFill>
                  <a:latin typeface="Microsoft YaHei" panose="020B0503020204020204" pitchFamily="34" charset="-122"/>
                  <a:ea typeface="Microsoft YaHei" panose="020B0503020204020204" pitchFamily="34" charset="-122"/>
                </a:rPr>
                <a:t>模型中</a:t>
              </a:r>
              <a:endParaRPr lang="en-US" altLang="zh-CN" b="1" dirty="0">
                <a:solidFill>
                  <a:schemeClr val="bg1"/>
                </a:solidFill>
                <a:latin typeface="Microsoft YaHei" panose="020B0503020204020204" pitchFamily="34" charset="-122"/>
                <a:ea typeface="Microsoft YaHei" panose="020B0503020204020204" pitchFamily="34" charset="-122"/>
              </a:endParaRPr>
            </a:p>
          </p:txBody>
        </p:sp>
      </p:grpSp>
    </p:spTree>
    <p:extLst>
      <p:ext uri="{BB962C8B-B14F-4D97-AF65-F5344CB8AC3E}">
        <p14:creationId xmlns:p14="http://schemas.microsoft.com/office/powerpoint/2010/main" val="3190827901"/>
      </p:ext>
    </p:extLst>
  </p:cSld>
  <p:clrMapOvr>
    <a:masterClrMapping/>
  </p:clrMapOvr>
  <mc:AlternateContent xmlns:mc="http://schemas.openxmlformats.org/markup-compatibility/2006" xmlns:p14="http://schemas.microsoft.com/office/powerpoint/2010/main">
    <mc:Choice Requires="p14">
      <p:transition spd="med" p14:dur="700">
        <p:wipe/>
      </p:transition>
    </mc:Choice>
    <mc:Fallback xmlns="">
      <p:transition spd="med">
        <p:wipe/>
      </p:transition>
    </mc:Fallback>
  </mc:AlternateContent>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2464</TotalTime>
  <Words>3715</Words>
  <Application>Microsoft Macintosh PowerPoint</Application>
  <PresentationFormat>全屏显示(4:3)</PresentationFormat>
  <Paragraphs>431</Paragraphs>
  <Slides>36</Slides>
  <Notes>36</Notes>
  <HiddenSlides>1</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36</vt:i4>
      </vt:variant>
    </vt:vector>
  </HeadingPairs>
  <TitlesOfParts>
    <vt:vector size="45" baseType="lpstr">
      <vt:lpstr>等线</vt:lpstr>
      <vt:lpstr>Microsoft YaHei</vt:lpstr>
      <vt:lpstr>Microsoft YaHei</vt:lpstr>
      <vt:lpstr>Arial</vt:lpstr>
      <vt:lpstr>Calibri</vt:lpstr>
      <vt:lpstr>Calibri Light</vt:lpstr>
      <vt:lpstr>Cambria Math</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213181642@seu.edu.cn</dc:creator>
  <cp:lastModifiedBy>213181642@seu.edu.cn</cp:lastModifiedBy>
  <cp:revision>164</cp:revision>
  <dcterms:created xsi:type="dcterms:W3CDTF">2022-10-19T03:19:53Z</dcterms:created>
  <dcterms:modified xsi:type="dcterms:W3CDTF">2022-10-21T14:03:16Z</dcterms:modified>
</cp:coreProperties>
</file>